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handoutMasterIdLst>
    <p:handoutMasterId r:id="rId29"/>
  </p:handoutMasterIdLst>
  <p:sldIdLst>
    <p:sldId id="256" r:id="rId2"/>
    <p:sldId id="370" r:id="rId3"/>
    <p:sldId id="346" r:id="rId4"/>
    <p:sldId id="374" r:id="rId5"/>
    <p:sldId id="349" r:id="rId6"/>
    <p:sldId id="388" r:id="rId7"/>
    <p:sldId id="386" r:id="rId8"/>
    <p:sldId id="389" r:id="rId9"/>
    <p:sldId id="387" r:id="rId10"/>
    <p:sldId id="390" r:id="rId11"/>
    <p:sldId id="367" r:id="rId12"/>
    <p:sldId id="384" r:id="rId13"/>
    <p:sldId id="383" r:id="rId14"/>
    <p:sldId id="385" r:id="rId15"/>
    <p:sldId id="372" r:id="rId16"/>
    <p:sldId id="373" r:id="rId17"/>
    <p:sldId id="351" r:id="rId18"/>
    <p:sldId id="347" r:id="rId19"/>
    <p:sldId id="375" r:id="rId20"/>
    <p:sldId id="364" r:id="rId21"/>
    <p:sldId id="376" r:id="rId22"/>
    <p:sldId id="378" r:id="rId23"/>
    <p:sldId id="379" r:id="rId24"/>
    <p:sldId id="381" r:id="rId25"/>
    <p:sldId id="382" r:id="rId26"/>
    <p:sldId id="317" r:id="rId27"/>
  </p:sldIdLst>
  <p:sldSz cx="9144000" cy="6858000" type="screen4x3"/>
  <p:notesSz cx="6810375" cy="99425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660B408-B3CF-4A94-85FC-2B1E0A45F4A2}" styleName="Koyu Stil 2 - Vurgu 1/Vurgu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095" autoAdjust="0"/>
  </p:normalViewPr>
  <p:slideViewPr>
    <p:cSldViewPr>
      <p:cViewPr varScale="1">
        <p:scale>
          <a:sx n="80" d="100"/>
          <a:sy n="80" d="100"/>
        </p:scale>
        <p:origin x="398"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0_3" csCatId="mainScheme" phldr="1"/>
      <dgm:spPr/>
      <dgm:t>
        <a:bodyPr/>
        <a:lstStyle/>
        <a:p>
          <a:endParaRPr lang="tr-TR"/>
        </a:p>
      </dgm:t>
    </dgm:pt>
    <dgm:pt modelId="{A1352E01-C58E-49B5-805D-36053F844905}">
      <dgm:prSet phldrT="[Metin]"/>
      <dgm:spPr/>
      <dgm:t>
        <a:bodyPr/>
        <a:lstStyle/>
        <a:p>
          <a:r>
            <a:rPr lang="tr-TR" dirty="0" smtClean="0"/>
            <a:t>ÖNCELİKLİ KONULAR</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EF6400B5-D5F4-454D-B331-2B000AC51D3F}">
      <dgm:prSet phldrT="[Metin]" custT="1"/>
      <dgm:spPr/>
      <dgm:t>
        <a:bodyPr/>
        <a:lstStyle/>
        <a:p>
          <a:pPr algn="l"/>
          <a:r>
            <a:rPr lang="tr-TR" sz="2000" b="1" u="sng" dirty="0" err="1" smtClean="0"/>
            <a:t>Sosyo</a:t>
          </a:r>
          <a:r>
            <a:rPr lang="tr-TR" sz="2000" b="1" u="sng" dirty="0" smtClean="0"/>
            <a:t>-ekonomik gelişmişlik bakımından daha alt düzeyde yer alan il ve ilçeler önceliklidir</a:t>
          </a:r>
          <a:r>
            <a:rPr lang="tr-TR" sz="2000" b="1" dirty="0" smtClean="0"/>
            <a:t>.</a:t>
          </a:r>
          <a:endParaRPr lang="tr-TR" sz="2000" b="1" dirty="0"/>
        </a:p>
      </dgm:t>
    </dgm:pt>
    <dgm:pt modelId="{9844F9D6-5076-4DFE-97DE-A67A6EA114C4}" type="parTrans" cxnId="{579ECB4E-F5DF-46D4-B046-4D9F275CD71D}">
      <dgm:prSet/>
      <dgm:spPr/>
      <dgm:t>
        <a:bodyPr/>
        <a:lstStyle/>
        <a:p>
          <a:endParaRPr lang="tr-TR"/>
        </a:p>
      </dgm:t>
    </dgm:pt>
    <dgm:pt modelId="{011EDD9A-93D5-4298-98BC-CE91521E8812}" type="sibTrans" cxnId="{579ECB4E-F5DF-46D4-B046-4D9F275CD71D}">
      <dgm:prSet/>
      <dgm:spPr/>
      <dgm:t>
        <a:bodyPr/>
        <a:lstStyle/>
        <a:p>
          <a:endParaRPr lang="tr-TR"/>
        </a:p>
      </dgm:t>
    </dgm:pt>
    <dgm:pt modelId="{F8D4A185-262C-439E-A217-26B28A991ACF}">
      <dgm:prSet custT="1"/>
      <dgm:spPr/>
      <dgm:t>
        <a:bodyPr/>
        <a:lstStyle/>
        <a:p>
          <a:pPr algn="l"/>
          <a:r>
            <a:rPr lang="tr-TR" sz="2000" dirty="0" smtClean="0"/>
            <a:t>Yenilikçilik, </a:t>
          </a:r>
          <a:r>
            <a:rPr lang="tr-TR" sz="2000" b="1" dirty="0" smtClean="0"/>
            <a:t>ortaklık ve iş birliği boyutu </a:t>
          </a:r>
          <a:r>
            <a:rPr lang="tr-TR" sz="2000" dirty="0" smtClean="0"/>
            <a:t>güçlü projeler ile </a:t>
          </a:r>
          <a:r>
            <a:rPr lang="tr-TR" sz="2000" b="1" dirty="0" smtClean="0"/>
            <a:t>şehit yakınları, gaziler, gençler, kadınlar, sığınmacılar ve engellilerin </a:t>
          </a:r>
          <a:r>
            <a:rPr lang="tr-TR" sz="2800" b="1" u="sng" dirty="0" smtClean="0"/>
            <a:t>istihdamını </a:t>
          </a:r>
          <a:r>
            <a:rPr lang="tr-TR" sz="2000" u="sng" dirty="0" smtClean="0"/>
            <a:t>içeren projeler,</a:t>
          </a:r>
          <a:endParaRPr lang="tr-TR" sz="2000" b="1" dirty="0"/>
        </a:p>
      </dgm:t>
    </dgm:pt>
    <dgm:pt modelId="{BEB86D19-33DC-4C9A-94FB-6A4A85B71C5D}" type="parTrans" cxnId="{1A5DDC45-2A9F-40B1-9113-DF9A21724417}">
      <dgm:prSet/>
      <dgm:spPr/>
      <dgm:t>
        <a:bodyPr/>
        <a:lstStyle/>
        <a:p>
          <a:endParaRPr lang="tr-TR"/>
        </a:p>
      </dgm:t>
    </dgm:pt>
    <dgm:pt modelId="{19CF62B8-97C4-4B31-BCBB-0A9336478610}" type="sibTrans" cxnId="{1A5DDC45-2A9F-40B1-9113-DF9A21724417}">
      <dgm:prSet/>
      <dgm:spPr/>
      <dgm:t>
        <a:bodyPr/>
        <a:lstStyle/>
        <a:p>
          <a:endParaRPr lang="tr-TR"/>
        </a:p>
      </dgm:t>
    </dgm:pt>
    <dgm:pt modelId="{06A8ECEF-F03B-4610-8A87-58E6FD9EE2EA}">
      <dgm:prSet custT="1"/>
      <dgm:spPr/>
      <dgm:t>
        <a:bodyPr/>
        <a:lstStyle/>
        <a:p>
          <a:pPr algn="l"/>
          <a:r>
            <a:rPr lang="tr-TR" sz="2000" dirty="0" smtClean="0"/>
            <a:t>Doğrudan sosyal sorumluluk projesi olmasa da </a:t>
          </a:r>
          <a:r>
            <a:rPr lang="tr-TR" sz="2000" b="1" u="none" dirty="0" smtClean="0"/>
            <a:t>özel sektörün de </a:t>
          </a:r>
          <a:r>
            <a:rPr lang="tr-TR" sz="2000" dirty="0" smtClean="0"/>
            <a:t>içinde yer aldığı ve </a:t>
          </a:r>
          <a:r>
            <a:rPr lang="tr-TR" sz="2000" u="sng" dirty="0" smtClean="0"/>
            <a:t>nakdi eş finansman içeren projeler</a:t>
          </a:r>
          <a:r>
            <a:rPr lang="tr-TR" sz="2000" dirty="0" smtClean="0"/>
            <a:t>,</a:t>
          </a:r>
          <a:endParaRPr lang="tr-TR" sz="2000" b="1" dirty="0"/>
        </a:p>
      </dgm:t>
    </dgm:pt>
    <dgm:pt modelId="{35B6A187-321B-41C5-9258-48161BFF3A44}" type="parTrans" cxnId="{50D46CA3-E2A6-4264-AE8F-9DF78E774BA8}">
      <dgm:prSet/>
      <dgm:spPr/>
      <dgm:t>
        <a:bodyPr/>
        <a:lstStyle/>
        <a:p>
          <a:endParaRPr lang="tr-TR"/>
        </a:p>
      </dgm:t>
    </dgm:pt>
    <dgm:pt modelId="{D117A3A5-FE89-47F4-8B07-099962CC0309}" type="sibTrans" cxnId="{50D46CA3-E2A6-4264-AE8F-9DF78E774BA8}">
      <dgm:prSet/>
      <dgm:spPr/>
      <dgm:t>
        <a:bodyPr/>
        <a:lstStyle/>
        <a:p>
          <a:endParaRPr lang="tr-TR"/>
        </a:p>
      </dgm:t>
    </dgm:pt>
    <dgm:pt modelId="{9FFA4678-58D2-4279-A56F-45FC5C4E4BAF}">
      <dgm:prSet/>
      <dgm:spPr/>
      <dgm:t>
        <a:bodyPr/>
        <a:lstStyle/>
        <a:p>
          <a:pPr algn="l"/>
          <a:r>
            <a:rPr lang="tr-TR" dirty="0" smtClean="0"/>
            <a:t>Proje kapsamında kullanılması öngörülen fiziksel mekânın </a:t>
          </a:r>
          <a:r>
            <a:rPr lang="tr-TR" b="0" dirty="0" smtClean="0"/>
            <a:t>sıfırdan bir inşaat yerine </a:t>
          </a:r>
          <a:r>
            <a:rPr lang="tr-TR" b="1" u="sng" dirty="0" smtClean="0"/>
            <a:t>atıl kamu binalarının</a:t>
          </a:r>
          <a:r>
            <a:rPr lang="tr-TR" b="1" u="none" dirty="0" smtClean="0"/>
            <a:t> değerlendirildiği </a:t>
          </a:r>
          <a:r>
            <a:rPr lang="tr-TR" dirty="0" smtClean="0"/>
            <a:t>projeler,</a:t>
          </a:r>
          <a:endParaRPr lang="tr-TR" dirty="0"/>
        </a:p>
      </dgm:t>
    </dgm:pt>
    <dgm:pt modelId="{97A90CE3-23F4-4159-9DF8-B95770131263}" type="parTrans" cxnId="{83A0A983-B79E-42F6-B14E-2967D0FBB232}">
      <dgm:prSet/>
      <dgm:spPr/>
      <dgm:t>
        <a:bodyPr/>
        <a:lstStyle/>
        <a:p>
          <a:endParaRPr lang="tr-TR"/>
        </a:p>
      </dgm:t>
    </dgm:pt>
    <dgm:pt modelId="{C62D56D2-570A-490A-97AC-23539BC63622}" type="sibTrans" cxnId="{83A0A983-B79E-42F6-B14E-2967D0FBB232}">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t>
        <a:bodyPr/>
        <a:lstStyle/>
        <a:p>
          <a:endParaRPr lang="tr-TR"/>
        </a:p>
      </dgm:t>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t>
        <a:bodyPr/>
        <a:lstStyle/>
        <a:p>
          <a:endParaRPr lang="tr-TR"/>
        </a:p>
      </dgm:t>
    </dgm:pt>
    <dgm:pt modelId="{9BD1F9BF-729E-407B-98A0-CE019762558D}" type="pres">
      <dgm:prSet presAssocID="{9844F9D6-5076-4DFE-97DE-A67A6EA114C4}" presName="conn2-1" presStyleLbl="parChTrans1D2" presStyleIdx="0" presStyleCnt="4"/>
      <dgm:spPr/>
      <dgm:t>
        <a:bodyPr/>
        <a:lstStyle/>
        <a:p>
          <a:endParaRPr lang="tr-TR"/>
        </a:p>
      </dgm:t>
    </dgm:pt>
    <dgm:pt modelId="{C4AE3842-8AFD-4B20-A93E-524BD9967C3D}" type="pres">
      <dgm:prSet presAssocID="{9844F9D6-5076-4DFE-97DE-A67A6EA114C4}" presName="connTx" presStyleLbl="parChTrans1D2" presStyleIdx="0" presStyleCnt="4"/>
      <dgm:spPr/>
      <dgm:t>
        <a:bodyPr/>
        <a:lstStyle/>
        <a:p>
          <a:endParaRPr lang="tr-TR"/>
        </a:p>
      </dgm:t>
    </dgm:pt>
    <dgm:pt modelId="{008B70D5-730F-4FC7-8425-35FDDA5207ED}" type="pres">
      <dgm:prSet presAssocID="{EF6400B5-D5F4-454D-B331-2B000AC51D3F}" presName="root2" presStyleCnt="0"/>
      <dgm:spPr/>
      <dgm:t>
        <a:bodyPr/>
        <a:lstStyle/>
        <a:p>
          <a:endParaRPr lang="tr-TR"/>
        </a:p>
      </dgm:t>
    </dgm:pt>
    <dgm:pt modelId="{3831F082-52E9-4B03-B40D-CC382399E164}" type="pres">
      <dgm:prSet presAssocID="{EF6400B5-D5F4-454D-B331-2B000AC51D3F}" presName="LevelTwoTextNode" presStyleLbl="node2" presStyleIdx="0" presStyleCnt="4" custScaleX="246153" custScaleY="91859" custLinFactNeighborX="136" custLinFactNeighborY="4664">
        <dgm:presLayoutVars>
          <dgm:chPref val="3"/>
        </dgm:presLayoutVars>
      </dgm:prSet>
      <dgm:spPr/>
      <dgm:t>
        <a:bodyPr/>
        <a:lstStyle/>
        <a:p>
          <a:endParaRPr lang="tr-TR"/>
        </a:p>
      </dgm:t>
    </dgm:pt>
    <dgm:pt modelId="{C100D2FD-5D56-4D27-B5FE-9F30C567C84D}" type="pres">
      <dgm:prSet presAssocID="{EF6400B5-D5F4-454D-B331-2B000AC51D3F}" presName="level3hierChild" presStyleCnt="0"/>
      <dgm:spPr/>
      <dgm:t>
        <a:bodyPr/>
        <a:lstStyle/>
        <a:p>
          <a:endParaRPr lang="tr-TR"/>
        </a:p>
      </dgm:t>
    </dgm:pt>
    <dgm:pt modelId="{1886F1C8-77D8-45D4-8ECD-0DE8B99A5BE1}" type="pres">
      <dgm:prSet presAssocID="{BEB86D19-33DC-4C9A-94FB-6A4A85B71C5D}" presName="conn2-1" presStyleLbl="parChTrans1D2" presStyleIdx="1" presStyleCnt="4"/>
      <dgm:spPr/>
      <dgm:t>
        <a:bodyPr/>
        <a:lstStyle/>
        <a:p>
          <a:endParaRPr lang="tr-TR"/>
        </a:p>
      </dgm:t>
    </dgm:pt>
    <dgm:pt modelId="{0107E81C-420B-4B8A-ABF5-55EE75051EE3}" type="pres">
      <dgm:prSet presAssocID="{BEB86D19-33DC-4C9A-94FB-6A4A85B71C5D}" presName="connTx" presStyleLbl="parChTrans1D2" presStyleIdx="1" presStyleCnt="4"/>
      <dgm:spPr/>
      <dgm:t>
        <a:bodyPr/>
        <a:lstStyle/>
        <a:p>
          <a:endParaRPr lang="tr-TR"/>
        </a:p>
      </dgm:t>
    </dgm:pt>
    <dgm:pt modelId="{DF099116-8E1A-48AD-9B88-CF0844683607}" type="pres">
      <dgm:prSet presAssocID="{F8D4A185-262C-439E-A217-26B28A991ACF}" presName="root2" presStyleCnt="0"/>
      <dgm:spPr/>
      <dgm:t>
        <a:bodyPr/>
        <a:lstStyle/>
        <a:p>
          <a:endParaRPr lang="tr-TR"/>
        </a:p>
      </dgm:t>
    </dgm:pt>
    <dgm:pt modelId="{31236608-6E1B-4BD0-A97E-85210F132EB1}" type="pres">
      <dgm:prSet presAssocID="{F8D4A185-262C-439E-A217-26B28A991ACF}" presName="LevelTwoTextNode" presStyleLbl="node2" presStyleIdx="1" presStyleCnt="4" custScaleX="244676" custScaleY="92631" custLinFactNeighborX="136" custLinFactNeighborY="-3836">
        <dgm:presLayoutVars>
          <dgm:chPref val="3"/>
        </dgm:presLayoutVars>
      </dgm:prSet>
      <dgm:spPr/>
      <dgm:t>
        <a:bodyPr/>
        <a:lstStyle/>
        <a:p>
          <a:endParaRPr lang="tr-TR"/>
        </a:p>
      </dgm:t>
    </dgm:pt>
    <dgm:pt modelId="{C55D5B3F-9656-4849-8D4C-C7045D97C2A6}" type="pres">
      <dgm:prSet presAssocID="{F8D4A185-262C-439E-A217-26B28A991ACF}" presName="level3hierChild" presStyleCnt="0"/>
      <dgm:spPr/>
      <dgm:t>
        <a:bodyPr/>
        <a:lstStyle/>
        <a:p>
          <a:endParaRPr lang="tr-TR"/>
        </a:p>
      </dgm:t>
    </dgm:pt>
    <dgm:pt modelId="{F2EE40B4-EAA8-436B-A096-92A0ECD048D0}" type="pres">
      <dgm:prSet presAssocID="{35B6A187-321B-41C5-9258-48161BFF3A44}" presName="conn2-1" presStyleLbl="parChTrans1D2" presStyleIdx="2" presStyleCnt="4"/>
      <dgm:spPr/>
      <dgm:t>
        <a:bodyPr/>
        <a:lstStyle/>
        <a:p>
          <a:endParaRPr lang="tr-TR"/>
        </a:p>
      </dgm:t>
    </dgm:pt>
    <dgm:pt modelId="{C89FD54F-0D84-4471-94BD-4043E4460E46}" type="pres">
      <dgm:prSet presAssocID="{35B6A187-321B-41C5-9258-48161BFF3A44}" presName="connTx" presStyleLbl="parChTrans1D2" presStyleIdx="2" presStyleCnt="4"/>
      <dgm:spPr/>
      <dgm:t>
        <a:bodyPr/>
        <a:lstStyle/>
        <a:p>
          <a:endParaRPr lang="tr-TR"/>
        </a:p>
      </dgm:t>
    </dgm:pt>
    <dgm:pt modelId="{E96E16FD-9BF3-478F-8A45-4DBCC7A18654}" type="pres">
      <dgm:prSet presAssocID="{06A8ECEF-F03B-4610-8A87-58E6FD9EE2EA}" presName="root2" presStyleCnt="0"/>
      <dgm:spPr/>
      <dgm:t>
        <a:bodyPr/>
        <a:lstStyle/>
        <a:p>
          <a:endParaRPr lang="tr-TR"/>
        </a:p>
      </dgm:t>
    </dgm:pt>
    <dgm:pt modelId="{E71580ED-4891-4276-AA07-3DB755732923}" type="pres">
      <dgm:prSet presAssocID="{06A8ECEF-F03B-4610-8A87-58E6FD9EE2EA}" presName="LevelTwoTextNode" presStyleLbl="node2" presStyleIdx="2" presStyleCnt="4" custScaleX="246289" custScaleY="105450" custLinFactNeighborX="136" custLinFactNeighborY="-9713">
        <dgm:presLayoutVars>
          <dgm:chPref val="3"/>
        </dgm:presLayoutVars>
      </dgm:prSet>
      <dgm:spPr/>
      <dgm:t>
        <a:bodyPr/>
        <a:lstStyle/>
        <a:p>
          <a:endParaRPr lang="tr-TR"/>
        </a:p>
      </dgm:t>
    </dgm:pt>
    <dgm:pt modelId="{73A26313-FF73-40D3-8564-58BE8D335BC7}" type="pres">
      <dgm:prSet presAssocID="{06A8ECEF-F03B-4610-8A87-58E6FD9EE2EA}" presName="level3hierChild" presStyleCnt="0"/>
      <dgm:spPr/>
      <dgm:t>
        <a:bodyPr/>
        <a:lstStyle/>
        <a:p>
          <a:endParaRPr lang="tr-TR"/>
        </a:p>
      </dgm:t>
    </dgm:pt>
    <dgm:pt modelId="{0B39ADED-153A-4081-9A70-5FC3E20A88E2}" type="pres">
      <dgm:prSet presAssocID="{97A90CE3-23F4-4159-9DF8-B95770131263}" presName="conn2-1" presStyleLbl="parChTrans1D2" presStyleIdx="3" presStyleCnt="4"/>
      <dgm:spPr/>
      <dgm:t>
        <a:bodyPr/>
        <a:lstStyle/>
        <a:p>
          <a:endParaRPr lang="tr-TR"/>
        </a:p>
      </dgm:t>
    </dgm:pt>
    <dgm:pt modelId="{D1ED63F8-DE36-4783-A7B9-ADD0E6028AD5}" type="pres">
      <dgm:prSet presAssocID="{97A90CE3-23F4-4159-9DF8-B95770131263}" presName="connTx" presStyleLbl="parChTrans1D2" presStyleIdx="3" presStyleCnt="4"/>
      <dgm:spPr/>
      <dgm:t>
        <a:bodyPr/>
        <a:lstStyle/>
        <a:p>
          <a:endParaRPr lang="tr-TR"/>
        </a:p>
      </dgm:t>
    </dgm:pt>
    <dgm:pt modelId="{A6CDBE8C-74E0-49A2-8328-56FB0A8BBE01}" type="pres">
      <dgm:prSet presAssocID="{9FFA4678-58D2-4279-A56F-45FC5C4E4BAF}" presName="root2" presStyleCnt="0"/>
      <dgm:spPr/>
    </dgm:pt>
    <dgm:pt modelId="{BBAD4190-9AA0-4D46-A18B-5F121BDCF0A9}" type="pres">
      <dgm:prSet presAssocID="{9FFA4678-58D2-4279-A56F-45FC5C4E4BAF}" presName="LevelTwoTextNode" presStyleLbl="node2" presStyleIdx="3" presStyleCnt="4" custScaleX="244489" custLinFactNeighborX="-1038" custLinFactNeighborY="-21252">
        <dgm:presLayoutVars>
          <dgm:chPref val="3"/>
        </dgm:presLayoutVars>
      </dgm:prSet>
      <dgm:spPr/>
      <dgm:t>
        <a:bodyPr/>
        <a:lstStyle/>
        <a:p>
          <a:endParaRPr lang="tr-TR"/>
        </a:p>
      </dgm:t>
    </dgm:pt>
    <dgm:pt modelId="{4B75A639-D216-4E25-99FD-77CD8B4294DA}" type="pres">
      <dgm:prSet presAssocID="{9FFA4678-58D2-4279-A56F-45FC5C4E4BAF}" presName="level3hierChild" presStyleCnt="0"/>
      <dgm:spPr/>
    </dgm:pt>
  </dgm:ptLst>
  <dgm:cxnLst>
    <dgm:cxn modelId="{6202C997-75C1-452D-BF2D-6F1AA5211ADB}" srcId="{7A9ACF25-6106-4B43-9E2A-F3F393107392}" destId="{A1352E01-C58E-49B5-805D-36053F844905}" srcOrd="0" destOrd="0" parTransId="{4A9CE32E-FA61-43E9-8035-8B0470A357CC}" sibTransId="{4A873D80-5713-40E3-9FE9-03DC922325BE}"/>
    <dgm:cxn modelId="{D977618B-A806-4EF8-8827-1B0BCE69E164}" type="presOf" srcId="{06A8ECEF-F03B-4610-8A87-58E6FD9EE2EA}" destId="{E71580ED-4891-4276-AA07-3DB755732923}" srcOrd="0" destOrd="0" presId="urn:microsoft.com/office/officeart/2008/layout/HorizontalMultiLevelHierarchy"/>
    <dgm:cxn modelId="{2A5AFD77-6BBD-4426-AA89-BBC2FD6E545C}" type="presOf" srcId="{9FFA4678-58D2-4279-A56F-45FC5C4E4BAF}" destId="{BBAD4190-9AA0-4D46-A18B-5F121BDCF0A9}" srcOrd="0" destOrd="0" presId="urn:microsoft.com/office/officeart/2008/layout/HorizontalMultiLevelHierarchy"/>
    <dgm:cxn modelId="{50D46CA3-E2A6-4264-AE8F-9DF78E774BA8}" srcId="{A1352E01-C58E-49B5-805D-36053F844905}" destId="{06A8ECEF-F03B-4610-8A87-58E6FD9EE2EA}" srcOrd="2" destOrd="0" parTransId="{35B6A187-321B-41C5-9258-48161BFF3A44}" sibTransId="{D117A3A5-FE89-47F4-8B07-099962CC0309}"/>
    <dgm:cxn modelId="{7E61FE0F-EC1C-405E-B0E0-8B1E34DEAA9D}" type="presOf" srcId="{9844F9D6-5076-4DFE-97DE-A67A6EA114C4}" destId="{9BD1F9BF-729E-407B-98A0-CE019762558D}" srcOrd="0" destOrd="0" presId="urn:microsoft.com/office/officeart/2008/layout/HorizontalMultiLevelHierarchy"/>
    <dgm:cxn modelId="{89E46C96-E728-400F-97CF-21D4C2EF4875}" type="presOf" srcId="{BEB86D19-33DC-4C9A-94FB-6A4A85B71C5D}" destId="{0107E81C-420B-4B8A-ABF5-55EE75051EE3}" srcOrd="1" destOrd="0" presId="urn:microsoft.com/office/officeart/2008/layout/HorizontalMultiLevelHierarchy"/>
    <dgm:cxn modelId="{18BA5F97-8207-4700-8391-3D4D6DF7FFEE}" type="presOf" srcId="{97A90CE3-23F4-4159-9DF8-B95770131263}" destId="{0B39ADED-153A-4081-9A70-5FC3E20A88E2}" srcOrd="0" destOrd="0" presId="urn:microsoft.com/office/officeart/2008/layout/HorizontalMultiLevelHierarchy"/>
    <dgm:cxn modelId="{71429158-D427-414A-9FEF-4F660AA0EBF1}" type="presOf" srcId="{9844F9D6-5076-4DFE-97DE-A67A6EA114C4}" destId="{C4AE3842-8AFD-4B20-A93E-524BD9967C3D}" srcOrd="1" destOrd="0" presId="urn:microsoft.com/office/officeart/2008/layout/HorizontalMultiLevelHierarchy"/>
    <dgm:cxn modelId="{1A5DDC45-2A9F-40B1-9113-DF9A21724417}" srcId="{A1352E01-C58E-49B5-805D-36053F844905}" destId="{F8D4A185-262C-439E-A217-26B28A991ACF}" srcOrd="1" destOrd="0" parTransId="{BEB86D19-33DC-4C9A-94FB-6A4A85B71C5D}" sibTransId="{19CF62B8-97C4-4B31-BCBB-0A9336478610}"/>
    <dgm:cxn modelId="{56372492-663F-40CA-B431-769CB8CC9DE6}" type="presOf" srcId="{EF6400B5-D5F4-454D-B331-2B000AC51D3F}" destId="{3831F082-52E9-4B03-B40D-CC382399E164}" srcOrd="0" destOrd="0" presId="urn:microsoft.com/office/officeart/2008/layout/HorizontalMultiLevelHierarchy"/>
    <dgm:cxn modelId="{CEA049F0-76DB-4E0E-ABB9-D7DE846FF172}" type="presOf" srcId="{F8D4A185-262C-439E-A217-26B28A991ACF}" destId="{31236608-6E1B-4BD0-A97E-85210F132EB1}" srcOrd="0" destOrd="0" presId="urn:microsoft.com/office/officeart/2008/layout/HorizontalMultiLevelHierarchy"/>
    <dgm:cxn modelId="{41D9393E-C6C5-459E-9127-43B9B68E90DC}" type="presOf" srcId="{7A9ACF25-6106-4B43-9E2A-F3F393107392}" destId="{36EC12B4-CC3C-4C8E-B95A-4BD99AF6376B}" srcOrd="0" destOrd="0" presId="urn:microsoft.com/office/officeart/2008/layout/HorizontalMultiLevelHierarchy"/>
    <dgm:cxn modelId="{7732CA4A-7D30-4DB7-9414-B01B8AE756DF}" type="presOf" srcId="{BEB86D19-33DC-4C9A-94FB-6A4A85B71C5D}" destId="{1886F1C8-77D8-45D4-8ECD-0DE8B99A5BE1}" srcOrd="0" destOrd="0" presId="urn:microsoft.com/office/officeart/2008/layout/HorizontalMultiLevelHierarchy"/>
    <dgm:cxn modelId="{8895CFD1-3B3D-49B9-BEA8-E0CEA7DE9B65}" type="presOf" srcId="{97A90CE3-23F4-4159-9DF8-B95770131263}" destId="{D1ED63F8-DE36-4783-A7B9-ADD0E6028AD5}" srcOrd="1" destOrd="0" presId="urn:microsoft.com/office/officeart/2008/layout/HorizontalMultiLevelHierarchy"/>
    <dgm:cxn modelId="{12E10141-FE70-4C52-97F3-80BBB8C9BB4D}" type="presOf" srcId="{35B6A187-321B-41C5-9258-48161BFF3A44}" destId="{C89FD54F-0D84-4471-94BD-4043E4460E46}" srcOrd="1" destOrd="0" presId="urn:microsoft.com/office/officeart/2008/layout/HorizontalMultiLevelHierarchy"/>
    <dgm:cxn modelId="{579ECB4E-F5DF-46D4-B046-4D9F275CD71D}" srcId="{A1352E01-C58E-49B5-805D-36053F844905}" destId="{EF6400B5-D5F4-454D-B331-2B000AC51D3F}" srcOrd="0" destOrd="0" parTransId="{9844F9D6-5076-4DFE-97DE-A67A6EA114C4}" sibTransId="{011EDD9A-93D5-4298-98BC-CE91521E8812}"/>
    <dgm:cxn modelId="{0DC9FB79-9865-4785-BC12-5B6F03E1D488}" type="presOf" srcId="{35B6A187-321B-41C5-9258-48161BFF3A44}" destId="{F2EE40B4-EAA8-436B-A096-92A0ECD048D0}" srcOrd="0" destOrd="0" presId="urn:microsoft.com/office/officeart/2008/layout/HorizontalMultiLevelHierarchy"/>
    <dgm:cxn modelId="{BCA0B42A-A08B-42F1-B07A-982DC5B06E69}" type="presOf" srcId="{A1352E01-C58E-49B5-805D-36053F844905}" destId="{FB672DDE-FB00-4911-8F5C-058F219F3197}" srcOrd="0" destOrd="0" presId="urn:microsoft.com/office/officeart/2008/layout/HorizontalMultiLevelHierarchy"/>
    <dgm:cxn modelId="{83A0A983-B79E-42F6-B14E-2967D0FBB232}" srcId="{A1352E01-C58E-49B5-805D-36053F844905}" destId="{9FFA4678-58D2-4279-A56F-45FC5C4E4BAF}" srcOrd="3" destOrd="0" parTransId="{97A90CE3-23F4-4159-9DF8-B95770131263}" sibTransId="{C62D56D2-570A-490A-97AC-23539BC63622}"/>
    <dgm:cxn modelId="{2FD3B43B-EF12-4DF3-BBD9-10F7B555B270}" type="presParOf" srcId="{36EC12B4-CC3C-4C8E-B95A-4BD99AF6376B}" destId="{058A833C-CEB5-4004-B662-FBD853A8EBED}" srcOrd="0" destOrd="0" presId="urn:microsoft.com/office/officeart/2008/layout/HorizontalMultiLevelHierarchy"/>
    <dgm:cxn modelId="{F9F26373-7F70-44E0-ADEB-FA75ACF17044}" type="presParOf" srcId="{058A833C-CEB5-4004-B662-FBD853A8EBED}" destId="{FB672DDE-FB00-4911-8F5C-058F219F3197}" srcOrd="0" destOrd="0" presId="urn:microsoft.com/office/officeart/2008/layout/HorizontalMultiLevelHierarchy"/>
    <dgm:cxn modelId="{F9D768F7-A755-44CC-9B61-241FCF18EF57}" type="presParOf" srcId="{058A833C-CEB5-4004-B662-FBD853A8EBED}" destId="{0620670E-A28D-4911-9BF0-2D870918FB17}" srcOrd="1" destOrd="0" presId="urn:microsoft.com/office/officeart/2008/layout/HorizontalMultiLevelHierarchy"/>
    <dgm:cxn modelId="{A38A277C-9584-4023-A7A0-1F1DE712B55F}" type="presParOf" srcId="{0620670E-A28D-4911-9BF0-2D870918FB17}" destId="{9BD1F9BF-729E-407B-98A0-CE019762558D}" srcOrd="0" destOrd="0" presId="urn:microsoft.com/office/officeart/2008/layout/HorizontalMultiLevelHierarchy"/>
    <dgm:cxn modelId="{F402F67C-9944-4FAE-8A29-C6C234C1E3B1}" type="presParOf" srcId="{9BD1F9BF-729E-407B-98A0-CE019762558D}" destId="{C4AE3842-8AFD-4B20-A93E-524BD9967C3D}" srcOrd="0" destOrd="0" presId="urn:microsoft.com/office/officeart/2008/layout/HorizontalMultiLevelHierarchy"/>
    <dgm:cxn modelId="{211CBBC8-5A2E-4A55-8279-5D0315C77D0A}" type="presParOf" srcId="{0620670E-A28D-4911-9BF0-2D870918FB17}" destId="{008B70D5-730F-4FC7-8425-35FDDA5207ED}" srcOrd="1" destOrd="0" presId="urn:microsoft.com/office/officeart/2008/layout/HorizontalMultiLevelHierarchy"/>
    <dgm:cxn modelId="{AC217100-2F21-4C15-9DAA-F64A84280FB8}" type="presParOf" srcId="{008B70D5-730F-4FC7-8425-35FDDA5207ED}" destId="{3831F082-52E9-4B03-B40D-CC382399E164}" srcOrd="0" destOrd="0" presId="urn:microsoft.com/office/officeart/2008/layout/HorizontalMultiLevelHierarchy"/>
    <dgm:cxn modelId="{D90DED7F-CA8E-4D3D-9070-1C914C0CE2A4}" type="presParOf" srcId="{008B70D5-730F-4FC7-8425-35FDDA5207ED}" destId="{C100D2FD-5D56-4D27-B5FE-9F30C567C84D}" srcOrd="1" destOrd="0" presId="urn:microsoft.com/office/officeart/2008/layout/HorizontalMultiLevelHierarchy"/>
    <dgm:cxn modelId="{E1B9208D-D2C7-4F4A-BE6E-C5C237306F66}" type="presParOf" srcId="{0620670E-A28D-4911-9BF0-2D870918FB17}" destId="{1886F1C8-77D8-45D4-8ECD-0DE8B99A5BE1}" srcOrd="2" destOrd="0" presId="urn:microsoft.com/office/officeart/2008/layout/HorizontalMultiLevelHierarchy"/>
    <dgm:cxn modelId="{370EB2D7-87D1-4C24-B5CB-4912F497F89A}" type="presParOf" srcId="{1886F1C8-77D8-45D4-8ECD-0DE8B99A5BE1}" destId="{0107E81C-420B-4B8A-ABF5-55EE75051EE3}" srcOrd="0" destOrd="0" presId="urn:microsoft.com/office/officeart/2008/layout/HorizontalMultiLevelHierarchy"/>
    <dgm:cxn modelId="{CA9DB375-CDE7-46D0-97DE-8E4B4F256890}" type="presParOf" srcId="{0620670E-A28D-4911-9BF0-2D870918FB17}" destId="{DF099116-8E1A-48AD-9B88-CF0844683607}" srcOrd="3" destOrd="0" presId="urn:microsoft.com/office/officeart/2008/layout/HorizontalMultiLevelHierarchy"/>
    <dgm:cxn modelId="{D95A7AE2-E32E-44FF-99EA-2B5CA73C5AF9}" type="presParOf" srcId="{DF099116-8E1A-48AD-9B88-CF0844683607}" destId="{31236608-6E1B-4BD0-A97E-85210F132EB1}" srcOrd="0" destOrd="0" presId="urn:microsoft.com/office/officeart/2008/layout/HorizontalMultiLevelHierarchy"/>
    <dgm:cxn modelId="{AC4AA024-BC18-4D3F-A673-4723AE2F9B8F}" type="presParOf" srcId="{DF099116-8E1A-48AD-9B88-CF0844683607}" destId="{C55D5B3F-9656-4849-8D4C-C7045D97C2A6}" srcOrd="1" destOrd="0" presId="urn:microsoft.com/office/officeart/2008/layout/HorizontalMultiLevelHierarchy"/>
    <dgm:cxn modelId="{93269FBD-7609-4C68-8CB9-440A116104D0}" type="presParOf" srcId="{0620670E-A28D-4911-9BF0-2D870918FB17}" destId="{F2EE40B4-EAA8-436B-A096-92A0ECD048D0}" srcOrd="4" destOrd="0" presId="urn:microsoft.com/office/officeart/2008/layout/HorizontalMultiLevelHierarchy"/>
    <dgm:cxn modelId="{2775947D-9ACC-4C97-9A21-0D28D29148D8}" type="presParOf" srcId="{F2EE40B4-EAA8-436B-A096-92A0ECD048D0}" destId="{C89FD54F-0D84-4471-94BD-4043E4460E46}" srcOrd="0" destOrd="0" presId="urn:microsoft.com/office/officeart/2008/layout/HorizontalMultiLevelHierarchy"/>
    <dgm:cxn modelId="{DA70180D-8D49-4208-ADDA-B85B59CE5511}" type="presParOf" srcId="{0620670E-A28D-4911-9BF0-2D870918FB17}" destId="{E96E16FD-9BF3-478F-8A45-4DBCC7A18654}" srcOrd="5" destOrd="0" presId="urn:microsoft.com/office/officeart/2008/layout/HorizontalMultiLevelHierarchy"/>
    <dgm:cxn modelId="{17B466F5-9F6D-4193-9C44-B7A1035C7555}" type="presParOf" srcId="{E96E16FD-9BF3-478F-8A45-4DBCC7A18654}" destId="{E71580ED-4891-4276-AA07-3DB755732923}" srcOrd="0" destOrd="0" presId="urn:microsoft.com/office/officeart/2008/layout/HorizontalMultiLevelHierarchy"/>
    <dgm:cxn modelId="{F05C8717-8FF1-4CFB-89A2-66AB500D4449}" type="presParOf" srcId="{E96E16FD-9BF3-478F-8A45-4DBCC7A18654}" destId="{73A26313-FF73-40D3-8564-58BE8D335BC7}" srcOrd="1" destOrd="0" presId="urn:microsoft.com/office/officeart/2008/layout/HorizontalMultiLevelHierarchy"/>
    <dgm:cxn modelId="{1D1E38D9-2CC4-4131-A0A7-49C1D6E7D82A}" type="presParOf" srcId="{0620670E-A28D-4911-9BF0-2D870918FB17}" destId="{0B39ADED-153A-4081-9A70-5FC3E20A88E2}" srcOrd="6" destOrd="0" presId="urn:microsoft.com/office/officeart/2008/layout/HorizontalMultiLevelHierarchy"/>
    <dgm:cxn modelId="{9121D16E-BCB9-4869-9E38-9716E17CD94A}" type="presParOf" srcId="{0B39ADED-153A-4081-9A70-5FC3E20A88E2}" destId="{D1ED63F8-DE36-4783-A7B9-ADD0E6028AD5}" srcOrd="0" destOrd="0" presId="urn:microsoft.com/office/officeart/2008/layout/HorizontalMultiLevelHierarchy"/>
    <dgm:cxn modelId="{61DE8CF1-2B45-4276-8C01-8013C8A46927}" type="presParOf" srcId="{0620670E-A28D-4911-9BF0-2D870918FB17}" destId="{A6CDBE8C-74E0-49A2-8328-56FB0A8BBE01}" srcOrd="7" destOrd="0" presId="urn:microsoft.com/office/officeart/2008/layout/HorizontalMultiLevelHierarchy"/>
    <dgm:cxn modelId="{420EAE1C-9C2D-4CAE-BCFA-B0C60ED207F0}" type="presParOf" srcId="{A6CDBE8C-74E0-49A2-8328-56FB0A8BBE01}" destId="{BBAD4190-9AA0-4D46-A18B-5F121BDCF0A9}" srcOrd="0" destOrd="0" presId="urn:microsoft.com/office/officeart/2008/layout/HorizontalMultiLevelHierarchy"/>
    <dgm:cxn modelId="{6B599D30-C3AE-4CFC-A563-999A5B114AF8}" type="presParOf" srcId="{A6CDBE8C-74E0-49A2-8328-56FB0A8BBE01}" destId="{4B75A639-D216-4E25-99FD-77CD8B4294D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0_3" csCatId="mainScheme" phldr="1"/>
      <dgm:spPr/>
      <dgm:t>
        <a:bodyPr/>
        <a:lstStyle/>
        <a:p>
          <a:endParaRPr lang="tr-TR"/>
        </a:p>
      </dgm:t>
    </dgm:pt>
    <dgm:pt modelId="{A1352E01-C58E-49B5-805D-36053F844905}">
      <dgm:prSet phldrT="[Metin]"/>
      <dgm:spPr/>
      <dgm:t>
        <a:bodyPr/>
        <a:lstStyle/>
        <a:p>
          <a:r>
            <a:rPr lang="tr-TR" dirty="0" smtClean="0"/>
            <a:t>BAŞVURU</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83BBF5AC-C041-481D-9C83-D54B8CA41F4A}">
      <dgm:prSet custT="1"/>
      <dgm:spPr/>
      <dgm:t>
        <a:bodyPr/>
        <a:lstStyle/>
        <a:p>
          <a:pPr algn="just"/>
          <a:r>
            <a:rPr lang="tr-TR" sz="2800" b="0" i="0" dirty="0" smtClean="0"/>
            <a:t>SOGEP Usul ve Esaslarının 8. maddesinde </a:t>
          </a:r>
          <a:r>
            <a:rPr lang="tr-TR" sz="2800" b="1" dirty="0" smtClean="0"/>
            <a:t>Proje hazırlık ve program başvuru süreci </a:t>
          </a:r>
          <a:r>
            <a:rPr lang="tr-TR" sz="2800" b="0" dirty="0" smtClean="0"/>
            <a:t>açıklanmıştır.</a:t>
          </a:r>
          <a:r>
            <a:rPr lang="tr-TR" sz="2800" b="1" dirty="0" smtClean="0"/>
            <a:t>  </a:t>
          </a:r>
          <a:endParaRPr lang="tr-TR" sz="2800" dirty="0" smtClean="0"/>
        </a:p>
        <a:p>
          <a:pPr algn="just"/>
          <a:r>
            <a:rPr lang="tr-TR" sz="2800" dirty="0" smtClean="0"/>
            <a:t>(2) Ajans, proje fikri geliştirme sürecinde Programla ilgili duyuru yaparak proje tekliflerini alabilir. Ajansa sunulan proje fikirlerinin değerlendirmesi Ajans bünyesinde kurulacak komisyon tarafından gerçekleştirilir. </a:t>
          </a:r>
          <a:r>
            <a:rPr lang="tr-TR" sz="2800" b="1" dirty="0" smtClean="0"/>
            <a:t>Komisyon kararı ile seçilen projeler Genel Sekreter tarafından Bakanlığa iletilir.</a:t>
          </a:r>
        </a:p>
        <a:p>
          <a:pPr algn="just"/>
          <a:r>
            <a:rPr lang="tr-TR" sz="2800" b="0" i="0" dirty="0" smtClean="0"/>
            <a:t>Son başvuru tarihi </a:t>
          </a:r>
          <a:r>
            <a:rPr lang="tr-TR" sz="2800" b="1" i="0" dirty="0" smtClean="0">
              <a:latin typeface="Arial Black" panose="020B0A04020102020204" pitchFamily="34" charset="0"/>
            </a:rPr>
            <a:t>17 Şubat 2023 </a:t>
          </a:r>
          <a:r>
            <a:rPr lang="tr-TR" sz="2800" b="0" i="0" dirty="0" smtClean="0"/>
            <a:t>olup bunların arasından her il için uygun bulunan dört adet proje bakanlığa gönderilecektir. </a:t>
          </a:r>
          <a:endParaRPr lang="tr-TR" sz="2200" b="0" i="0" dirty="0"/>
        </a:p>
      </dgm:t>
    </dgm:pt>
    <dgm:pt modelId="{47EA995C-1273-4959-9EA7-13DC86258AE6}" type="parTrans" cxnId="{21249CD5-4036-4AA0-9EDD-5AF47C345F1C}">
      <dgm:prSet/>
      <dgm:spPr/>
      <dgm:t>
        <a:bodyPr/>
        <a:lstStyle/>
        <a:p>
          <a:endParaRPr lang="tr-TR"/>
        </a:p>
      </dgm:t>
    </dgm:pt>
    <dgm:pt modelId="{14BE0A4A-D929-4DF1-8794-B9B7506D265F}" type="sibTrans" cxnId="{21249CD5-4036-4AA0-9EDD-5AF47C345F1C}">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t>
        <a:bodyPr/>
        <a:lstStyle/>
        <a:p>
          <a:endParaRPr lang="tr-TR"/>
        </a:p>
      </dgm:t>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t>
        <a:bodyPr/>
        <a:lstStyle/>
        <a:p>
          <a:endParaRPr lang="tr-TR"/>
        </a:p>
      </dgm:t>
    </dgm:pt>
    <dgm:pt modelId="{EB37281F-5B8B-4681-B2F8-30A9B5FB9DE3}" type="pres">
      <dgm:prSet presAssocID="{47EA995C-1273-4959-9EA7-13DC86258AE6}" presName="conn2-1" presStyleLbl="parChTrans1D2" presStyleIdx="0" presStyleCnt="1"/>
      <dgm:spPr/>
      <dgm:t>
        <a:bodyPr/>
        <a:lstStyle/>
        <a:p>
          <a:endParaRPr lang="tr-TR"/>
        </a:p>
      </dgm:t>
    </dgm:pt>
    <dgm:pt modelId="{1C582B35-99F1-4B6D-94F2-9D0523FD6D0F}" type="pres">
      <dgm:prSet presAssocID="{47EA995C-1273-4959-9EA7-13DC86258AE6}" presName="connTx" presStyleLbl="parChTrans1D2" presStyleIdx="0" presStyleCnt="1"/>
      <dgm:spPr/>
      <dgm:t>
        <a:bodyPr/>
        <a:lstStyle/>
        <a:p>
          <a:endParaRPr lang="tr-TR"/>
        </a:p>
      </dgm:t>
    </dgm:pt>
    <dgm:pt modelId="{52AB729A-A123-47FD-AEBC-7310443389D5}" type="pres">
      <dgm:prSet presAssocID="{83BBF5AC-C041-481D-9C83-D54B8CA41F4A}" presName="root2" presStyleCnt="0"/>
      <dgm:spPr/>
      <dgm:t>
        <a:bodyPr/>
        <a:lstStyle/>
        <a:p>
          <a:endParaRPr lang="tr-TR"/>
        </a:p>
      </dgm:t>
    </dgm:pt>
    <dgm:pt modelId="{28771BD0-2367-471D-AEBB-F7E63C1FB2BA}" type="pres">
      <dgm:prSet presAssocID="{83BBF5AC-C041-481D-9C83-D54B8CA41F4A}" presName="LevelTwoTextNode" presStyleLbl="node2" presStyleIdx="0" presStyleCnt="1" custScaleX="480080" custScaleY="1100589" custLinFactNeighborX="-200" custLinFactNeighborY="7980">
        <dgm:presLayoutVars>
          <dgm:chPref val="3"/>
        </dgm:presLayoutVars>
      </dgm:prSet>
      <dgm:spPr/>
      <dgm:t>
        <a:bodyPr/>
        <a:lstStyle/>
        <a:p>
          <a:endParaRPr lang="tr-TR"/>
        </a:p>
      </dgm:t>
    </dgm:pt>
    <dgm:pt modelId="{BC3FC1AE-EF49-444F-83B2-B227CD48DD93}" type="pres">
      <dgm:prSet presAssocID="{83BBF5AC-C041-481D-9C83-D54B8CA41F4A}" presName="level3hierChild" presStyleCnt="0"/>
      <dgm:spPr/>
      <dgm:t>
        <a:bodyPr/>
        <a:lstStyle/>
        <a:p>
          <a:endParaRPr lang="tr-TR"/>
        </a:p>
      </dgm:t>
    </dgm:pt>
  </dgm:ptLst>
  <dgm:cxnLst>
    <dgm:cxn modelId="{1ACFB077-EB72-4E8A-908B-D74F433D632B}" type="presOf" srcId="{47EA995C-1273-4959-9EA7-13DC86258AE6}" destId="{1C582B35-99F1-4B6D-94F2-9D0523FD6D0F}" srcOrd="1" destOrd="0" presId="urn:microsoft.com/office/officeart/2008/layout/HorizontalMultiLevelHierarchy"/>
    <dgm:cxn modelId="{21249CD5-4036-4AA0-9EDD-5AF47C345F1C}" srcId="{A1352E01-C58E-49B5-805D-36053F844905}" destId="{83BBF5AC-C041-481D-9C83-D54B8CA41F4A}" srcOrd="0" destOrd="0" parTransId="{47EA995C-1273-4959-9EA7-13DC86258AE6}" sibTransId="{14BE0A4A-D929-4DF1-8794-B9B7506D265F}"/>
    <dgm:cxn modelId="{005FBABD-8E20-423B-A126-A752E99671B0}" type="presOf" srcId="{7A9ACF25-6106-4B43-9E2A-F3F393107392}" destId="{36EC12B4-CC3C-4C8E-B95A-4BD99AF6376B}" srcOrd="0" destOrd="0" presId="urn:microsoft.com/office/officeart/2008/layout/HorizontalMultiLevelHierarchy"/>
    <dgm:cxn modelId="{85384476-B8CA-405E-98C6-AC9D6D947763}" type="presOf" srcId="{47EA995C-1273-4959-9EA7-13DC86258AE6}" destId="{EB37281F-5B8B-4681-B2F8-30A9B5FB9DE3}" srcOrd="0" destOrd="0" presId="urn:microsoft.com/office/officeart/2008/layout/HorizontalMultiLevelHierarchy"/>
    <dgm:cxn modelId="{07CC3A73-5B70-4844-B23B-E24087564D30}" type="presOf" srcId="{A1352E01-C58E-49B5-805D-36053F844905}" destId="{FB672DDE-FB00-4911-8F5C-058F219F3197}" srcOrd="0" destOrd="0" presId="urn:microsoft.com/office/officeart/2008/layout/HorizontalMultiLevelHierarchy"/>
    <dgm:cxn modelId="{4741F607-60D3-4A8E-918E-47806D52466D}" type="presOf" srcId="{83BBF5AC-C041-481D-9C83-D54B8CA41F4A}" destId="{28771BD0-2367-471D-AEBB-F7E63C1FB2BA}" srcOrd="0" destOrd="0" presId="urn:microsoft.com/office/officeart/2008/layout/HorizontalMultiLevelHierarchy"/>
    <dgm:cxn modelId="{6202C997-75C1-452D-BF2D-6F1AA5211ADB}" srcId="{7A9ACF25-6106-4B43-9E2A-F3F393107392}" destId="{A1352E01-C58E-49B5-805D-36053F844905}" srcOrd="0" destOrd="0" parTransId="{4A9CE32E-FA61-43E9-8035-8B0470A357CC}" sibTransId="{4A873D80-5713-40E3-9FE9-03DC922325BE}"/>
    <dgm:cxn modelId="{B8173579-E3EF-48F3-B51E-C16B7515EC2B}" type="presParOf" srcId="{36EC12B4-CC3C-4C8E-B95A-4BD99AF6376B}" destId="{058A833C-CEB5-4004-B662-FBD853A8EBED}" srcOrd="0" destOrd="0" presId="urn:microsoft.com/office/officeart/2008/layout/HorizontalMultiLevelHierarchy"/>
    <dgm:cxn modelId="{CA9C5A71-302E-4D52-8F7E-AEA98F15D6AF}" type="presParOf" srcId="{058A833C-CEB5-4004-B662-FBD853A8EBED}" destId="{FB672DDE-FB00-4911-8F5C-058F219F3197}" srcOrd="0" destOrd="0" presId="urn:microsoft.com/office/officeart/2008/layout/HorizontalMultiLevelHierarchy"/>
    <dgm:cxn modelId="{18C324AE-0AFF-49CD-92F0-B4D4D02148B6}" type="presParOf" srcId="{058A833C-CEB5-4004-B662-FBD853A8EBED}" destId="{0620670E-A28D-4911-9BF0-2D870918FB17}" srcOrd="1" destOrd="0" presId="urn:microsoft.com/office/officeart/2008/layout/HorizontalMultiLevelHierarchy"/>
    <dgm:cxn modelId="{4EDFF09B-9676-4684-A50A-354937EFDEE0}" type="presParOf" srcId="{0620670E-A28D-4911-9BF0-2D870918FB17}" destId="{EB37281F-5B8B-4681-B2F8-30A9B5FB9DE3}" srcOrd="0" destOrd="0" presId="urn:microsoft.com/office/officeart/2008/layout/HorizontalMultiLevelHierarchy"/>
    <dgm:cxn modelId="{D57B9347-347B-40C0-80BD-9B2AB780650C}" type="presParOf" srcId="{EB37281F-5B8B-4681-B2F8-30A9B5FB9DE3}" destId="{1C582B35-99F1-4B6D-94F2-9D0523FD6D0F}" srcOrd="0" destOrd="0" presId="urn:microsoft.com/office/officeart/2008/layout/HorizontalMultiLevelHierarchy"/>
    <dgm:cxn modelId="{18BF2961-BC7B-4E53-894C-407728051567}" type="presParOf" srcId="{0620670E-A28D-4911-9BF0-2D870918FB17}" destId="{52AB729A-A123-47FD-AEBC-7310443389D5}" srcOrd="1" destOrd="0" presId="urn:microsoft.com/office/officeart/2008/layout/HorizontalMultiLevelHierarchy"/>
    <dgm:cxn modelId="{0ED2144F-0AA0-4460-9BE6-11C6BE4DC247}" type="presParOf" srcId="{52AB729A-A123-47FD-AEBC-7310443389D5}" destId="{28771BD0-2367-471D-AEBB-F7E63C1FB2BA}" srcOrd="0" destOrd="0" presId="urn:microsoft.com/office/officeart/2008/layout/HorizontalMultiLevelHierarchy"/>
    <dgm:cxn modelId="{2DF8AC7C-1A56-48DC-B1F6-BFE463E1A62D}" type="presParOf" srcId="{52AB729A-A123-47FD-AEBC-7310443389D5}" destId="{BC3FC1AE-EF49-444F-83B2-B227CD48DD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0_3" csCatId="mainScheme" phldr="1"/>
      <dgm:spPr/>
      <dgm:t>
        <a:bodyPr/>
        <a:lstStyle/>
        <a:p>
          <a:endParaRPr lang="tr-TR"/>
        </a:p>
      </dgm:t>
    </dgm:pt>
    <dgm:pt modelId="{A1352E01-C58E-49B5-805D-36053F844905}">
      <dgm:prSet phldrT="[Metin]"/>
      <dgm:spPr/>
      <dgm:t>
        <a:bodyPr/>
        <a:lstStyle/>
        <a:p>
          <a:r>
            <a:rPr lang="tr-TR" dirty="0" smtClean="0"/>
            <a:t>BAŞVURU</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83BBF5AC-C041-481D-9C83-D54B8CA41F4A}">
      <dgm:prSet custT="1"/>
      <dgm:spPr/>
      <dgm:t>
        <a:bodyPr/>
        <a:lstStyle/>
        <a:p>
          <a:pPr marL="231775" indent="0" algn="l"/>
          <a:r>
            <a:rPr lang="tr-TR" sz="2400" b="1" dirty="0" smtClean="0"/>
            <a:t>1 BİLGİ FORMU,</a:t>
          </a:r>
        </a:p>
        <a:p>
          <a:pPr marL="231775" indent="0" algn="l"/>
          <a:r>
            <a:rPr lang="tr-TR" sz="2400" b="1" dirty="0" smtClean="0"/>
            <a:t>2 PROJE UYGULAMA YOL HARİTASI (HARCAMA TAKVİMİ),</a:t>
          </a:r>
        </a:p>
        <a:p>
          <a:pPr marL="231775" indent="0" algn="l"/>
          <a:r>
            <a:rPr lang="tr-TR" sz="2400" b="1" dirty="0" smtClean="0"/>
            <a:t>3 SOGEP 2021 BUTCE,</a:t>
          </a:r>
        </a:p>
        <a:p>
          <a:pPr marL="231775" indent="0" algn="l"/>
          <a:r>
            <a:rPr lang="tr-TR" sz="2400" dirty="0" smtClean="0"/>
            <a:t>4 SOGEP 2021 PROJE ÖZETİ,</a:t>
          </a:r>
        </a:p>
        <a:p>
          <a:pPr marL="231775" indent="0" algn="l"/>
          <a:r>
            <a:rPr lang="tr-TR" sz="2400" b="1" dirty="0" smtClean="0"/>
            <a:t>5 SOGEP 2021 RAPORLAR,</a:t>
          </a:r>
        </a:p>
        <a:p>
          <a:pPr marL="231775" indent="0" algn="l"/>
          <a:r>
            <a:rPr lang="tr-TR" sz="2400" b="1" dirty="0" smtClean="0"/>
            <a:t>6 SOGEP 2021 TAAHHUTNAMELER,</a:t>
          </a:r>
        </a:p>
        <a:p>
          <a:pPr marL="231775" indent="0" algn="l"/>
          <a:r>
            <a:rPr lang="tr-TR" sz="2400" dirty="0" smtClean="0"/>
            <a:t>7 SOGEP 2021 YETKİLİ ORGAN KARARI,</a:t>
          </a:r>
        </a:p>
        <a:p>
          <a:pPr marL="231775" indent="0" algn="l"/>
          <a:r>
            <a:rPr lang="tr-TR" sz="2400" dirty="0" smtClean="0"/>
            <a:t>8 SOGEP 2021 TEKNİK ŞARTNAMELER,</a:t>
          </a:r>
        </a:p>
        <a:p>
          <a:pPr marL="231775" indent="0" algn="l"/>
          <a:r>
            <a:rPr lang="tr-TR" sz="2400" dirty="0" smtClean="0"/>
            <a:t>9 SOGEP 2021 PROFORMA FATURALAR,</a:t>
          </a:r>
        </a:p>
        <a:p>
          <a:pPr marL="231775" indent="0" algn="l"/>
          <a:r>
            <a:rPr lang="tr-TR" sz="2400" dirty="0" smtClean="0"/>
            <a:t>10 SOGEP 2021 UYGULAMA ALANINA AİT BELGE,</a:t>
          </a:r>
        </a:p>
        <a:p>
          <a:pPr marL="231775" indent="0" algn="l"/>
          <a:r>
            <a:rPr lang="tr-TR" sz="2400" dirty="0" smtClean="0"/>
            <a:t>11 SOGEP 2021 ÇEVRESEL ETKİ DEĞERLENDİRMESİ 			(ÇED) BELGESİ.</a:t>
          </a:r>
          <a:endParaRPr lang="tr-TR" sz="2400" b="0" dirty="0"/>
        </a:p>
      </dgm:t>
    </dgm:pt>
    <dgm:pt modelId="{47EA995C-1273-4959-9EA7-13DC86258AE6}" type="parTrans" cxnId="{21249CD5-4036-4AA0-9EDD-5AF47C345F1C}">
      <dgm:prSet/>
      <dgm:spPr/>
      <dgm:t>
        <a:bodyPr/>
        <a:lstStyle/>
        <a:p>
          <a:endParaRPr lang="tr-TR"/>
        </a:p>
      </dgm:t>
    </dgm:pt>
    <dgm:pt modelId="{14BE0A4A-D929-4DF1-8794-B9B7506D265F}" type="sibTrans" cxnId="{21249CD5-4036-4AA0-9EDD-5AF47C345F1C}">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t>
        <a:bodyPr/>
        <a:lstStyle/>
        <a:p>
          <a:endParaRPr lang="tr-TR"/>
        </a:p>
      </dgm:t>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t>
        <a:bodyPr/>
        <a:lstStyle/>
        <a:p>
          <a:endParaRPr lang="tr-TR"/>
        </a:p>
      </dgm:t>
    </dgm:pt>
    <dgm:pt modelId="{EB37281F-5B8B-4681-B2F8-30A9B5FB9DE3}" type="pres">
      <dgm:prSet presAssocID="{47EA995C-1273-4959-9EA7-13DC86258AE6}" presName="conn2-1" presStyleLbl="parChTrans1D2" presStyleIdx="0" presStyleCnt="1"/>
      <dgm:spPr/>
      <dgm:t>
        <a:bodyPr/>
        <a:lstStyle/>
        <a:p>
          <a:endParaRPr lang="tr-TR"/>
        </a:p>
      </dgm:t>
    </dgm:pt>
    <dgm:pt modelId="{1C582B35-99F1-4B6D-94F2-9D0523FD6D0F}" type="pres">
      <dgm:prSet presAssocID="{47EA995C-1273-4959-9EA7-13DC86258AE6}" presName="connTx" presStyleLbl="parChTrans1D2" presStyleIdx="0" presStyleCnt="1"/>
      <dgm:spPr/>
      <dgm:t>
        <a:bodyPr/>
        <a:lstStyle/>
        <a:p>
          <a:endParaRPr lang="tr-TR"/>
        </a:p>
      </dgm:t>
    </dgm:pt>
    <dgm:pt modelId="{52AB729A-A123-47FD-AEBC-7310443389D5}" type="pres">
      <dgm:prSet presAssocID="{83BBF5AC-C041-481D-9C83-D54B8CA41F4A}" presName="root2" presStyleCnt="0"/>
      <dgm:spPr/>
      <dgm:t>
        <a:bodyPr/>
        <a:lstStyle/>
        <a:p>
          <a:endParaRPr lang="tr-TR"/>
        </a:p>
      </dgm:t>
    </dgm:pt>
    <dgm:pt modelId="{28771BD0-2367-471D-AEBB-F7E63C1FB2BA}" type="pres">
      <dgm:prSet presAssocID="{83BBF5AC-C041-481D-9C83-D54B8CA41F4A}" presName="LevelTwoTextNode" presStyleLbl="node2" presStyleIdx="0" presStyleCnt="1" custScaleX="301963" custScaleY="731987" custLinFactNeighborX="-457" custLinFactNeighborY="497">
        <dgm:presLayoutVars>
          <dgm:chPref val="3"/>
        </dgm:presLayoutVars>
      </dgm:prSet>
      <dgm:spPr/>
      <dgm:t>
        <a:bodyPr/>
        <a:lstStyle/>
        <a:p>
          <a:endParaRPr lang="tr-TR"/>
        </a:p>
      </dgm:t>
    </dgm:pt>
    <dgm:pt modelId="{BC3FC1AE-EF49-444F-83B2-B227CD48DD93}" type="pres">
      <dgm:prSet presAssocID="{83BBF5AC-C041-481D-9C83-D54B8CA41F4A}" presName="level3hierChild" presStyleCnt="0"/>
      <dgm:spPr/>
      <dgm:t>
        <a:bodyPr/>
        <a:lstStyle/>
        <a:p>
          <a:endParaRPr lang="tr-TR"/>
        </a:p>
      </dgm:t>
    </dgm:pt>
  </dgm:ptLst>
  <dgm:cxnLst>
    <dgm:cxn modelId="{1A9D4BC6-7B2D-401C-AE6C-2C8AC859196C}" type="presOf" srcId="{7A9ACF25-6106-4B43-9E2A-F3F393107392}" destId="{36EC12B4-CC3C-4C8E-B95A-4BD99AF6376B}" srcOrd="0" destOrd="0" presId="urn:microsoft.com/office/officeart/2008/layout/HorizontalMultiLevelHierarchy"/>
    <dgm:cxn modelId="{21249CD5-4036-4AA0-9EDD-5AF47C345F1C}" srcId="{A1352E01-C58E-49B5-805D-36053F844905}" destId="{83BBF5AC-C041-481D-9C83-D54B8CA41F4A}" srcOrd="0" destOrd="0" parTransId="{47EA995C-1273-4959-9EA7-13DC86258AE6}" sibTransId="{14BE0A4A-D929-4DF1-8794-B9B7506D265F}"/>
    <dgm:cxn modelId="{A2AF5FB1-5715-49FE-8E0D-A1B9560B894F}" type="presOf" srcId="{47EA995C-1273-4959-9EA7-13DC86258AE6}" destId="{EB37281F-5B8B-4681-B2F8-30A9B5FB9DE3}" srcOrd="0" destOrd="0" presId="urn:microsoft.com/office/officeart/2008/layout/HorizontalMultiLevelHierarchy"/>
    <dgm:cxn modelId="{FBFD4B25-026A-4C05-B7A1-4324C6C54F4C}" type="presOf" srcId="{47EA995C-1273-4959-9EA7-13DC86258AE6}" destId="{1C582B35-99F1-4B6D-94F2-9D0523FD6D0F}" srcOrd="1" destOrd="0" presId="urn:microsoft.com/office/officeart/2008/layout/HorizontalMultiLevelHierarchy"/>
    <dgm:cxn modelId="{91BFC6AF-B2A4-4B42-87B0-F072981FEA3C}" type="presOf" srcId="{83BBF5AC-C041-481D-9C83-D54B8CA41F4A}" destId="{28771BD0-2367-471D-AEBB-F7E63C1FB2BA}" srcOrd="0" destOrd="0" presId="urn:microsoft.com/office/officeart/2008/layout/HorizontalMultiLevelHierarchy"/>
    <dgm:cxn modelId="{F156EAFD-D616-44A2-9D04-22917EC64F47}" type="presOf" srcId="{A1352E01-C58E-49B5-805D-36053F844905}" destId="{FB672DDE-FB00-4911-8F5C-058F219F3197}" srcOrd="0" destOrd="0" presId="urn:microsoft.com/office/officeart/2008/layout/HorizontalMultiLevelHierarchy"/>
    <dgm:cxn modelId="{6202C997-75C1-452D-BF2D-6F1AA5211ADB}" srcId="{7A9ACF25-6106-4B43-9E2A-F3F393107392}" destId="{A1352E01-C58E-49B5-805D-36053F844905}" srcOrd="0" destOrd="0" parTransId="{4A9CE32E-FA61-43E9-8035-8B0470A357CC}" sibTransId="{4A873D80-5713-40E3-9FE9-03DC922325BE}"/>
    <dgm:cxn modelId="{AD78C71F-22C1-40BA-B9E0-9373B654C157}" type="presParOf" srcId="{36EC12B4-CC3C-4C8E-B95A-4BD99AF6376B}" destId="{058A833C-CEB5-4004-B662-FBD853A8EBED}" srcOrd="0" destOrd="0" presId="urn:microsoft.com/office/officeart/2008/layout/HorizontalMultiLevelHierarchy"/>
    <dgm:cxn modelId="{048DA4AB-CF6E-4F86-87D5-CE95FA7370B4}" type="presParOf" srcId="{058A833C-CEB5-4004-B662-FBD853A8EBED}" destId="{FB672DDE-FB00-4911-8F5C-058F219F3197}" srcOrd="0" destOrd="0" presId="urn:microsoft.com/office/officeart/2008/layout/HorizontalMultiLevelHierarchy"/>
    <dgm:cxn modelId="{370E90E2-67BA-4643-8B48-129C39B6803E}" type="presParOf" srcId="{058A833C-CEB5-4004-B662-FBD853A8EBED}" destId="{0620670E-A28D-4911-9BF0-2D870918FB17}" srcOrd="1" destOrd="0" presId="urn:microsoft.com/office/officeart/2008/layout/HorizontalMultiLevelHierarchy"/>
    <dgm:cxn modelId="{B2D84300-37C4-4BB9-AAAD-BB8FAA2ACBB1}" type="presParOf" srcId="{0620670E-A28D-4911-9BF0-2D870918FB17}" destId="{EB37281F-5B8B-4681-B2F8-30A9B5FB9DE3}" srcOrd="0" destOrd="0" presId="urn:microsoft.com/office/officeart/2008/layout/HorizontalMultiLevelHierarchy"/>
    <dgm:cxn modelId="{C268EB3E-BC2F-4F76-982B-3B0CE550DD5D}" type="presParOf" srcId="{EB37281F-5B8B-4681-B2F8-30A9B5FB9DE3}" destId="{1C582B35-99F1-4B6D-94F2-9D0523FD6D0F}" srcOrd="0" destOrd="0" presId="urn:microsoft.com/office/officeart/2008/layout/HorizontalMultiLevelHierarchy"/>
    <dgm:cxn modelId="{12931897-2628-464A-84FE-1EB48DB8522D}" type="presParOf" srcId="{0620670E-A28D-4911-9BF0-2D870918FB17}" destId="{52AB729A-A123-47FD-AEBC-7310443389D5}" srcOrd="1" destOrd="0" presId="urn:microsoft.com/office/officeart/2008/layout/HorizontalMultiLevelHierarchy"/>
    <dgm:cxn modelId="{8B51059E-A33D-4B04-BEEC-CCDC661AE095}" type="presParOf" srcId="{52AB729A-A123-47FD-AEBC-7310443389D5}" destId="{28771BD0-2367-471D-AEBB-F7E63C1FB2BA}" srcOrd="0" destOrd="0" presId="urn:microsoft.com/office/officeart/2008/layout/HorizontalMultiLevelHierarchy"/>
    <dgm:cxn modelId="{4E7DD91B-7A53-494A-9FF5-6EB5C021DA79}" type="presParOf" srcId="{52AB729A-A123-47FD-AEBC-7310443389D5}" destId="{BC3FC1AE-EF49-444F-83B2-B227CD48DD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4.xml><?xml version="1.0" encoding="utf-8"?>
<dgm:dataModel xmlns:dgm="http://schemas.openxmlformats.org/drawingml/2006/diagram" xmlns:a="http://schemas.openxmlformats.org/drawingml/2006/main">
  <dgm:ptLst>
    <dgm:pt modelId="{7A9ACF25-6106-4B43-9E2A-F3F393107392}" type="doc">
      <dgm:prSet loTypeId="urn:microsoft.com/office/officeart/2008/layout/HorizontalMultiLevelHierarchy" loCatId="hierarchy" qsTypeId="urn:microsoft.com/office/officeart/2005/8/quickstyle/simple5" qsCatId="simple" csTypeId="urn:microsoft.com/office/officeart/2005/8/colors/accent2_2" csCatId="accent2" phldr="1"/>
      <dgm:spPr/>
      <dgm:t>
        <a:bodyPr/>
        <a:lstStyle/>
        <a:p>
          <a:endParaRPr lang="tr-TR"/>
        </a:p>
      </dgm:t>
    </dgm:pt>
    <dgm:pt modelId="{A1352E01-C58E-49B5-805D-36053F844905}">
      <dgm:prSet phldrT="[Metin]"/>
      <dgm:spPr>
        <a:solidFill>
          <a:schemeClr val="bg2">
            <a:lumMod val="25000"/>
          </a:schemeClr>
        </a:solidFill>
      </dgm:spPr>
      <dgm:t>
        <a:bodyPr/>
        <a:lstStyle/>
        <a:p>
          <a:r>
            <a:rPr lang="tr-TR" dirty="0" smtClean="0"/>
            <a:t>DESTEKLENEMEZ</a:t>
          </a:r>
          <a:endParaRPr lang="tr-TR" dirty="0"/>
        </a:p>
      </dgm:t>
    </dgm:pt>
    <dgm:pt modelId="{4A9CE32E-FA61-43E9-8035-8B0470A357CC}" type="parTrans" cxnId="{6202C997-75C1-452D-BF2D-6F1AA5211ADB}">
      <dgm:prSet/>
      <dgm:spPr/>
      <dgm:t>
        <a:bodyPr/>
        <a:lstStyle/>
        <a:p>
          <a:endParaRPr lang="tr-TR"/>
        </a:p>
      </dgm:t>
    </dgm:pt>
    <dgm:pt modelId="{4A873D80-5713-40E3-9FE9-03DC922325BE}" type="sibTrans" cxnId="{6202C997-75C1-452D-BF2D-6F1AA5211ADB}">
      <dgm:prSet/>
      <dgm:spPr/>
      <dgm:t>
        <a:bodyPr/>
        <a:lstStyle/>
        <a:p>
          <a:endParaRPr lang="tr-TR"/>
        </a:p>
      </dgm:t>
    </dgm:pt>
    <dgm:pt modelId="{83BBF5AC-C041-481D-9C83-D54B8CA41F4A}">
      <dgm:prSet custT="1"/>
      <dgm:spPr>
        <a:solidFill>
          <a:schemeClr val="bg2">
            <a:lumMod val="25000"/>
          </a:schemeClr>
        </a:solidFill>
      </dgm:spPr>
      <dgm:t>
        <a:bodyPr/>
        <a:lstStyle/>
        <a:p>
          <a:pPr algn="l"/>
          <a:r>
            <a:rPr lang="tr-TR" sz="2400" dirty="0" smtClean="0"/>
            <a:t>USUL ESASLARA GÖRE:</a:t>
          </a:r>
        </a:p>
        <a:p>
          <a:pPr algn="l"/>
          <a:r>
            <a:rPr lang="tr-TR" sz="2600" dirty="0" smtClean="0"/>
            <a:t>*</a:t>
          </a:r>
          <a:r>
            <a:rPr lang="tr-TR" sz="2600" b="1" dirty="0" smtClean="0"/>
            <a:t>Temel sosyal altyapı/hizmet </a:t>
          </a:r>
          <a:r>
            <a:rPr lang="tr-TR" sz="2600" dirty="0" smtClean="0"/>
            <a:t>sunumuna yönelik projeler,</a:t>
          </a:r>
        </a:p>
        <a:p>
          <a:pPr algn="l"/>
          <a:r>
            <a:rPr lang="en-US" sz="2600" dirty="0" smtClean="0"/>
            <a:t>*</a:t>
          </a:r>
          <a:r>
            <a:rPr lang="tr-TR" sz="2600" b="1" dirty="0" smtClean="0"/>
            <a:t>Rutin olarak sunulan hizmetleri </a:t>
          </a:r>
          <a:r>
            <a:rPr lang="tr-TR" sz="2600" dirty="0" smtClean="0"/>
            <a:t>içeren projeler,</a:t>
          </a:r>
        </a:p>
        <a:p>
          <a:pPr algn="l"/>
          <a:r>
            <a:rPr lang="tr-TR" sz="2600" dirty="0" smtClean="0"/>
            <a:t>*Yurtdışı ziyaret ile yurtdışı seminer, konferans, eğitim vb. faaliyetleri içeren proje kalemleri,</a:t>
          </a:r>
        </a:p>
        <a:p>
          <a:pPr algn="l"/>
          <a:r>
            <a:rPr lang="tr-TR" sz="2600" dirty="0" smtClean="0"/>
            <a:t>*</a:t>
          </a:r>
          <a:r>
            <a:rPr lang="en-US" sz="2600" dirty="0" err="1" smtClean="0"/>
            <a:t>Ayni</a:t>
          </a:r>
          <a:r>
            <a:rPr lang="en-US" sz="2600" dirty="0" smtClean="0"/>
            <a:t> </a:t>
          </a:r>
          <a:r>
            <a:rPr lang="tr-TR" sz="2600" dirty="0" smtClean="0"/>
            <a:t>ve</a:t>
          </a:r>
          <a:r>
            <a:rPr lang="en-US" sz="2600" dirty="0" smtClean="0"/>
            <a:t>/</a:t>
          </a:r>
          <a:r>
            <a:rPr lang="en-US" sz="2600" dirty="0" err="1" smtClean="0"/>
            <a:t>veya</a:t>
          </a:r>
          <a:r>
            <a:rPr lang="tr-TR" sz="2600" dirty="0" smtClean="0"/>
            <a:t> nakdi sosyal </a:t>
          </a:r>
          <a:r>
            <a:rPr lang="en-US" sz="2600" dirty="0" smtClean="0"/>
            <a:t>yard</a:t>
          </a:r>
          <a:r>
            <a:rPr lang="tr-TR" sz="2600" dirty="0" smtClean="0"/>
            <a:t>ı</a:t>
          </a:r>
          <a:r>
            <a:rPr lang="en-US" sz="2600" dirty="0" smtClean="0"/>
            <a:t>m</a:t>
          </a:r>
          <a:r>
            <a:rPr lang="tr-TR" sz="2600" dirty="0" smtClean="0"/>
            <a:t> içeren projeler,</a:t>
          </a:r>
        </a:p>
        <a:p>
          <a:pPr algn="l"/>
          <a:r>
            <a:rPr lang="tr-TR" sz="2600" dirty="0" smtClean="0"/>
            <a:t>*Okul derslerini takviye amaçlı etüt faaliyetleri ve sınavlara hazırlık amacı taşıyan kurs projeleri,</a:t>
          </a:r>
        </a:p>
        <a:p>
          <a:pPr algn="l"/>
          <a:r>
            <a:rPr lang="tr-TR" sz="2600" dirty="0" smtClean="0"/>
            <a:t>*Proje amaçları ile ilişkilendirilmemiş ve </a:t>
          </a:r>
          <a:r>
            <a:rPr lang="tr-TR" sz="2600" u="sng" dirty="0" smtClean="0"/>
            <a:t>sürdürülebilirliği</a:t>
          </a:r>
          <a:r>
            <a:rPr lang="tr-TR" sz="2600" dirty="0" smtClean="0"/>
            <a:t> zayıf projeler,</a:t>
          </a:r>
        </a:p>
        <a:p>
          <a:pPr algn="l"/>
          <a:r>
            <a:rPr lang="tr-TR" sz="2600" dirty="0" smtClean="0"/>
            <a:t>*Hedef kitle ile faaliyetleri arasında ilişki kurulamayan projeler.</a:t>
          </a:r>
        </a:p>
      </dgm:t>
    </dgm:pt>
    <dgm:pt modelId="{47EA995C-1273-4959-9EA7-13DC86258AE6}" type="parTrans" cxnId="{21249CD5-4036-4AA0-9EDD-5AF47C345F1C}">
      <dgm:prSet/>
      <dgm:spPr/>
      <dgm:t>
        <a:bodyPr/>
        <a:lstStyle/>
        <a:p>
          <a:endParaRPr lang="tr-TR"/>
        </a:p>
      </dgm:t>
    </dgm:pt>
    <dgm:pt modelId="{14BE0A4A-D929-4DF1-8794-B9B7506D265F}" type="sibTrans" cxnId="{21249CD5-4036-4AA0-9EDD-5AF47C345F1C}">
      <dgm:prSet/>
      <dgm:spPr/>
      <dgm:t>
        <a:bodyPr/>
        <a:lstStyle/>
        <a:p>
          <a:endParaRPr lang="tr-TR"/>
        </a:p>
      </dgm:t>
    </dgm:pt>
    <dgm:pt modelId="{36EC12B4-CC3C-4C8E-B95A-4BD99AF6376B}" type="pres">
      <dgm:prSet presAssocID="{7A9ACF25-6106-4B43-9E2A-F3F393107392}" presName="Name0" presStyleCnt="0">
        <dgm:presLayoutVars>
          <dgm:chPref val="1"/>
          <dgm:dir/>
          <dgm:animOne val="branch"/>
          <dgm:animLvl val="lvl"/>
          <dgm:resizeHandles val="exact"/>
        </dgm:presLayoutVars>
      </dgm:prSet>
      <dgm:spPr/>
      <dgm:t>
        <a:bodyPr/>
        <a:lstStyle/>
        <a:p>
          <a:endParaRPr lang="tr-TR"/>
        </a:p>
      </dgm:t>
    </dgm:pt>
    <dgm:pt modelId="{058A833C-CEB5-4004-B662-FBD853A8EBED}" type="pres">
      <dgm:prSet presAssocID="{A1352E01-C58E-49B5-805D-36053F844905}" presName="root1" presStyleCnt="0"/>
      <dgm:spPr/>
    </dgm:pt>
    <dgm:pt modelId="{FB672DDE-FB00-4911-8F5C-058F219F3197}" type="pres">
      <dgm:prSet presAssocID="{A1352E01-C58E-49B5-805D-36053F844905}" presName="LevelOneTextNode" presStyleLbl="node0" presStyleIdx="0" presStyleCnt="1" custScaleY="107783">
        <dgm:presLayoutVars>
          <dgm:chPref val="3"/>
        </dgm:presLayoutVars>
      </dgm:prSet>
      <dgm:spPr/>
      <dgm:t>
        <a:bodyPr/>
        <a:lstStyle/>
        <a:p>
          <a:endParaRPr lang="tr-TR"/>
        </a:p>
      </dgm:t>
    </dgm:pt>
    <dgm:pt modelId="{0620670E-A28D-4911-9BF0-2D870918FB17}" type="pres">
      <dgm:prSet presAssocID="{A1352E01-C58E-49B5-805D-36053F844905}" presName="level2hierChild" presStyleCnt="0"/>
      <dgm:spPr/>
    </dgm:pt>
    <dgm:pt modelId="{EB37281F-5B8B-4681-B2F8-30A9B5FB9DE3}" type="pres">
      <dgm:prSet presAssocID="{47EA995C-1273-4959-9EA7-13DC86258AE6}" presName="conn2-1" presStyleLbl="parChTrans1D2" presStyleIdx="0" presStyleCnt="1"/>
      <dgm:spPr/>
      <dgm:t>
        <a:bodyPr/>
        <a:lstStyle/>
        <a:p>
          <a:endParaRPr lang="tr-TR"/>
        </a:p>
      </dgm:t>
    </dgm:pt>
    <dgm:pt modelId="{1C582B35-99F1-4B6D-94F2-9D0523FD6D0F}" type="pres">
      <dgm:prSet presAssocID="{47EA995C-1273-4959-9EA7-13DC86258AE6}" presName="connTx" presStyleLbl="parChTrans1D2" presStyleIdx="0" presStyleCnt="1"/>
      <dgm:spPr/>
      <dgm:t>
        <a:bodyPr/>
        <a:lstStyle/>
        <a:p>
          <a:endParaRPr lang="tr-TR"/>
        </a:p>
      </dgm:t>
    </dgm:pt>
    <dgm:pt modelId="{52AB729A-A123-47FD-AEBC-7310443389D5}" type="pres">
      <dgm:prSet presAssocID="{83BBF5AC-C041-481D-9C83-D54B8CA41F4A}" presName="root2" presStyleCnt="0"/>
      <dgm:spPr/>
    </dgm:pt>
    <dgm:pt modelId="{28771BD0-2367-471D-AEBB-F7E63C1FB2BA}" type="pres">
      <dgm:prSet presAssocID="{83BBF5AC-C041-481D-9C83-D54B8CA41F4A}" presName="LevelTwoTextNode" presStyleLbl="node2" presStyleIdx="0" presStyleCnt="1" custScaleX="340995" custScaleY="784232" custLinFactNeighborX="-1179" custLinFactNeighborY="0">
        <dgm:presLayoutVars>
          <dgm:chPref val="3"/>
        </dgm:presLayoutVars>
      </dgm:prSet>
      <dgm:spPr/>
      <dgm:t>
        <a:bodyPr/>
        <a:lstStyle/>
        <a:p>
          <a:endParaRPr lang="tr-TR"/>
        </a:p>
      </dgm:t>
    </dgm:pt>
    <dgm:pt modelId="{BC3FC1AE-EF49-444F-83B2-B227CD48DD93}" type="pres">
      <dgm:prSet presAssocID="{83BBF5AC-C041-481D-9C83-D54B8CA41F4A}" presName="level3hierChild" presStyleCnt="0"/>
      <dgm:spPr/>
    </dgm:pt>
  </dgm:ptLst>
  <dgm:cxnLst>
    <dgm:cxn modelId="{6B7899D4-2187-4C01-9DCC-8A8261DB1A70}" type="presOf" srcId="{A1352E01-C58E-49B5-805D-36053F844905}" destId="{FB672DDE-FB00-4911-8F5C-058F219F3197}" srcOrd="0" destOrd="0" presId="urn:microsoft.com/office/officeart/2008/layout/HorizontalMultiLevelHierarchy"/>
    <dgm:cxn modelId="{9C48A621-2B31-4D44-A4D5-0967AFC3C055}" type="presOf" srcId="{47EA995C-1273-4959-9EA7-13DC86258AE6}" destId="{EB37281F-5B8B-4681-B2F8-30A9B5FB9DE3}" srcOrd="0" destOrd="0" presId="urn:microsoft.com/office/officeart/2008/layout/HorizontalMultiLevelHierarchy"/>
    <dgm:cxn modelId="{21249CD5-4036-4AA0-9EDD-5AF47C345F1C}" srcId="{A1352E01-C58E-49B5-805D-36053F844905}" destId="{83BBF5AC-C041-481D-9C83-D54B8CA41F4A}" srcOrd="0" destOrd="0" parTransId="{47EA995C-1273-4959-9EA7-13DC86258AE6}" sibTransId="{14BE0A4A-D929-4DF1-8794-B9B7506D265F}"/>
    <dgm:cxn modelId="{8D9A81E1-6B2F-48F2-ABAB-E649E2797D88}" type="presOf" srcId="{7A9ACF25-6106-4B43-9E2A-F3F393107392}" destId="{36EC12B4-CC3C-4C8E-B95A-4BD99AF6376B}" srcOrd="0" destOrd="0" presId="urn:microsoft.com/office/officeart/2008/layout/HorizontalMultiLevelHierarchy"/>
    <dgm:cxn modelId="{AB524E66-02DA-4DE4-B5E1-E7E62C2C415C}" type="presOf" srcId="{83BBF5AC-C041-481D-9C83-D54B8CA41F4A}" destId="{28771BD0-2367-471D-AEBB-F7E63C1FB2BA}" srcOrd="0" destOrd="0" presId="urn:microsoft.com/office/officeart/2008/layout/HorizontalMultiLevelHierarchy"/>
    <dgm:cxn modelId="{F1F947B1-0369-4B25-9001-68DCAB0C2127}" type="presOf" srcId="{47EA995C-1273-4959-9EA7-13DC86258AE6}" destId="{1C582B35-99F1-4B6D-94F2-9D0523FD6D0F}" srcOrd="1" destOrd="0" presId="urn:microsoft.com/office/officeart/2008/layout/HorizontalMultiLevelHierarchy"/>
    <dgm:cxn modelId="{6202C997-75C1-452D-BF2D-6F1AA5211ADB}" srcId="{7A9ACF25-6106-4B43-9E2A-F3F393107392}" destId="{A1352E01-C58E-49B5-805D-36053F844905}" srcOrd="0" destOrd="0" parTransId="{4A9CE32E-FA61-43E9-8035-8B0470A357CC}" sibTransId="{4A873D80-5713-40E3-9FE9-03DC922325BE}"/>
    <dgm:cxn modelId="{69278DFB-DF2F-400E-B5BB-0FC9BE1FA907}" type="presParOf" srcId="{36EC12B4-CC3C-4C8E-B95A-4BD99AF6376B}" destId="{058A833C-CEB5-4004-B662-FBD853A8EBED}" srcOrd="0" destOrd="0" presId="urn:microsoft.com/office/officeart/2008/layout/HorizontalMultiLevelHierarchy"/>
    <dgm:cxn modelId="{4E9A0F2A-F0CB-4CCE-9AAE-72D0C055B65A}" type="presParOf" srcId="{058A833C-CEB5-4004-B662-FBD853A8EBED}" destId="{FB672DDE-FB00-4911-8F5C-058F219F3197}" srcOrd="0" destOrd="0" presId="urn:microsoft.com/office/officeart/2008/layout/HorizontalMultiLevelHierarchy"/>
    <dgm:cxn modelId="{98495F11-CC32-494A-8FC5-F11521AA2ED8}" type="presParOf" srcId="{058A833C-CEB5-4004-B662-FBD853A8EBED}" destId="{0620670E-A28D-4911-9BF0-2D870918FB17}" srcOrd="1" destOrd="0" presId="urn:microsoft.com/office/officeart/2008/layout/HorizontalMultiLevelHierarchy"/>
    <dgm:cxn modelId="{FF7CF0A4-2C70-4508-9135-7ABC73AC754A}" type="presParOf" srcId="{0620670E-A28D-4911-9BF0-2D870918FB17}" destId="{EB37281F-5B8B-4681-B2F8-30A9B5FB9DE3}" srcOrd="0" destOrd="0" presId="urn:microsoft.com/office/officeart/2008/layout/HorizontalMultiLevelHierarchy"/>
    <dgm:cxn modelId="{2AB4F798-CDD2-4191-B450-DBB82E302877}" type="presParOf" srcId="{EB37281F-5B8B-4681-B2F8-30A9B5FB9DE3}" destId="{1C582B35-99F1-4B6D-94F2-9D0523FD6D0F}" srcOrd="0" destOrd="0" presId="urn:microsoft.com/office/officeart/2008/layout/HorizontalMultiLevelHierarchy"/>
    <dgm:cxn modelId="{C012AF62-5590-4386-9BE6-4B551198FF3C}" type="presParOf" srcId="{0620670E-A28D-4911-9BF0-2D870918FB17}" destId="{52AB729A-A123-47FD-AEBC-7310443389D5}" srcOrd="1" destOrd="0" presId="urn:microsoft.com/office/officeart/2008/layout/HorizontalMultiLevelHierarchy"/>
    <dgm:cxn modelId="{F418120D-BC6D-4B7E-8C89-D79A14B6E4C6}" type="presParOf" srcId="{52AB729A-A123-47FD-AEBC-7310443389D5}" destId="{28771BD0-2367-471D-AEBB-F7E63C1FB2BA}" srcOrd="0" destOrd="0" presId="urn:microsoft.com/office/officeart/2008/layout/HorizontalMultiLevelHierarchy"/>
    <dgm:cxn modelId="{07B68390-4001-46D5-9FC5-ADE207CE94F8}" type="presParOf" srcId="{52AB729A-A123-47FD-AEBC-7310443389D5}" destId="{BC3FC1AE-EF49-444F-83B2-B227CD48DD9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9ADED-153A-4081-9A70-5FC3E20A88E2}">
      <dsp:nvSpPr>
        <dsp:cNvPr id="0" name=""/>
        <dsp:cNvSpPr/>
      </dsp:nvSpPr>
      <dsp:spPr>
        <a:xfrm>
          <a:off x="919290" y="2816241"/>
          <a:ext cx="568192" cy="1472823"/>
        </a:xfrm>
        <a:custGeom>
          <a:avLst/>
          <a:gdLst/>
          <a:ahLst/>
          <a:cxnLst/>
          <a:rect l="0" t="0" r="0" b="0"/>
          <a:pathLst>
            <a:path>
              <a:moveTo>
                <a:pt x="0" y="0"/>
              </a:moveTo>
              <a:lnTo>
                <a:pt x="284096" y="0"/>
              </a:lnTo>
              <a:lnTo>
                <a:pt x="284096" y="1472823"/>
              </a:lnTo>
              <a:lnTo>
                <a:pt x="568192" y="1472823"/>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163920" y="3513187"/>
        <a:ext cx="78931" cy="78931"/>
      </dsp:txXfrm>
    </dsp:sp>
    <dsp:sp modelId="{F2EE40B4-EAA8-436B-A096-92A0ECD048D0}">
      <dsp:nvSpPr>
        <dsp:cNvPr id="0" name=""/>
        <dsp:cNvSpPr/>
      </dsp:nvSpPr>
      <dsp:spPr>
        <a:xfrm>
          <a:off x="919290" y="2816241"/>
          <a:ext cx="603370" cy="411394"/>
        </a:xfrm>
        <a:custGeom>
          <a:avLst/>
          <a:gdLst/>
          <a:ahLst/>
          <a:cxnLst/>
          <a:rect l="0" t="0" r="0" b="0"/>
          <a:pathLst>
            <a:path>
              <a:moveTo>
                <a:pt x="0" y="0"/>
              </a:moveTo>
              <a:lnTo>
                <a:pt x="301685" y="0"/>
              </a:lnTo>
              <a:lnTo>
                <a:pt x="301685" y="411394"/>
              </a:lnTo>
              <a:lnTo>
                <a:pt x="603370" y="411394"/>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202718" y="3003681"/>
        <a:ext cx="36513" cy="36513"/>
      </dsp:txXfrm>
    </dsp:sp>
    <dsp:sp modelId="{1886F1C8-77D8-45D4-8ECD-0DE8B99A5BE1}">
      <dsp:nvSpPr>
        <dsp:cNvPr id="0" name=""/>
        <dsp:cNvSpPr/>
      </dsp:nvSpPr>
      <dsp:spPr>
        <a:xfrm>
          <a:off x="919290" y="2148141"/>
          <a:ext cx="603370" cy="668100"/>
        </a:xfrm>
        <a:custGeom>
          <a:avLst/>
          <a:gdLst/>
          <a:ahLst/>
          <a:cxnLst/>
          <a:rect l="0" t="0" r="0" b="0"/>
          <a:pathLst>
            <a:path>
              <a:moveTo>
                <a:pt x="0" y="668100"/>
              </a:moveTo>
              <a:lnTo>
                <a:pt x="301685" y="668100"/>
              </a:lnTo>
              <a:lnTo>
                <a:pt x="301685" y="0"/>
              </a:lnTo>
              <a:lnTo>
                <a:pt x="603370" y="0"/>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198470" y="2459685"/>
        <a:ext cx="45011" cy="45011"/>
      </dsp:txXfrm>
    </dsp:sp>
    <dsp:sp modelId="{9BD1F9BF-729E-407B-98A0-CE019762558D}">
      <dsp:nvSpPr>
        <dsp:cNvPr id="0" name=""/>
        <dsp:cNvSpPr/>
      </dsp:nvSpPr>
      <dsp:spPr>
        <a:xfrm>
          <a:off x="919290" y="1154689"/>
          <a:ext cx="603370" cy="1661551"/>
        </a:xfrm>
        <a:custGeom>
          <a:avLst/>
          <a:gdLst/>
          <a:ahLst/>
          <a:cxnLst/>
          <a:rect l="0" t="0" r="0" b="0"/>
          <a:pathLst>
            <a:path>
              <a:moveTo>
                <a:pt x="0" y="1661551"/>
              </a:moveTo>
              <a:lnTo>
                <a:pt x="301685" y="1661551"/>
              </a:lnTo>
              <a:lnTo>
                <a:pt x="301685" y="0"/>
              </a:lnTo>
              <a:lnTo>
                <a:pt x="603370" y="0"/>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tr-TR" sz="600" kern="1200"/>
        </a:p>
      </dsp:txBody>
      <dsp:txXfrm>
        <a:off x="1176782" y="1941272"/>
        <a:ext cx="88385" cy="88385"/>
      </dsp:txXfrm>
    </dsp:sp>
    <dsp:sp modelId="{FB672DDE-FB00-4911-8F5C-058F219F3197}">
      <dsp:nvSpPr>
        <dsp:cNvPr id="0" name=""/>
        <dsp:cNvSpPr/>
      </dsp:nvSpPr>
      <dsp:spPr>
        <a:xfrm rot="16200000">
          <a:off x="-2128707" y="2359461"/>
          <a:ext cx="5182435" cy="913560"/>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tr-TR" sz="4700" kern="1200" dirty="0" smtClean="0"/>
            <a:t>ÖNCELİKLİ KONULAR</a:t>
          </a:r>
          <a:endParaRPr lang="tr-TR" sz="4700" kern="1200" dirty="0"/>
        </a:p>
      </dsp:txBody>
      <dsp:txXfrm>
        <a:off x="-2128707" y="2359461"/>
        <a:ext cx="5182435" cy="913560"/>
      </dsp:txXfrm>
    </dsp:sp>
    <dsp:sp modelId="{3831F082-52E9-4B03-B40D-CC382399E164}">
      <dsp:nvSpPr>
        <dsp:cNvPr id="0" name=""/>
        <dsp:cNvSpPr/>
      </dsp:nvSpPr>
      <dsp:spPr>
        <a:xfrm>
          <a:off x="1522661" y="735096"/>
          <a:ext cx="7375920" cy="839187"/>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b="1" u="sng" kern="1200" dirty="0" err="1" smtClean="0"/>
            <a:t>Sosyo</a:t>
          </a:r>
          <a:r>
            <a:rPr lang="tr-TR" sz="2000" b="1" u="sng" kern="1200" dirty="0" smtClean="0"/>
            <a:t>-ekonomik gelişmişlik bakımından daha alt düzeyde yer alan il ve ilçeler önceliklidir</a:t>
          </a:r>
          <a:r>
            <a:rPr lang="tr-TR" sz="2000" b="1" kern="1200" dirty="0" smtClean="0"/>
            <a:t>.</a:t>
          </a:r>
          <a:endParaRPr lang="tr-TR" sz="2000" b="1" kern="1200" dirty="0"/>
        </a:p>
      </dsp:txBody>
      <dsp:txXfrm>
        <a:off x="1522661" y="735096"/>
        <a:ext cx="7375920" cy="839187"/>
      </dsp:txXfrm>
    </dsp:sp>
    <dsp:sp modelId="{31236608-6E1B-4BD0-A97E-85210F132EB1}">
      <dsp:nvSpPr>
        <dsp:cNvPr id="0" name=""/>
        <dsp:cNvSpPr/>
      </dsp:nvSpPr>
      <dsp:spPr>
        <a:xfrm>
          <a:off x="1522661" y="1725021"/>
          <a:ext cx="7331662" cy="846240"/>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smtClean="0"/>
            <a:t>Yenilikçilik, </a:t>
          </a:r>
          <a:r>
            <a:rPr lang="tr-TR" sz="2000" b="1" kern="1200" dirty="0" smtClean="0"/>
            <a:t>ortaklık ve iş birliği boyutu </a:t>
          </a:r>
          <a:r>
            <a:rPr lang="tr-TR" sz="2000" kern="1200" dirty="0" smtClean="0"/>
            <a:t>güçlü projeler ile </a:t>
          </a:r>
          <a:r>
            <a:rPr lang="tr-TR" sz="2000" b="1" kern="1200" dirty="0" smtClean="0"/>
            <a:t>şehit yakınları, gaziler, gençler, kadınlar, sığınmacılar ve engellilerin </a:t>
          </a:r>
          <a:r>
            <a:rPr lang="tr-TR" sz="2800" b="1" u="sng" kern="1200" dirty="0" smtClean="0"/>
            <a:t>istihdamını </a:t>
          </a:r>
          <a:r>
            <a:rPr lang="tr-TR" sz="2000" u="sng" kern="1200" dirty="0" smtClean="0"/>
            <a:t>içeren projeler,</a:t>
          </a:r>
          <a:endParaRPr lang="tr-TR" sz="2000" b="1" kern="1200" dirty="0"/>
        </a:p>
      </dsp:txBody>
      <dsp:txXfrm>
        <a:off x="1522661" y="1725021"/>
        <a:ext cx="7331662" cy="846240"/>
      </dsp:txXfrm>
    </dsp:sp>
    <dsp:sp modelId="{E71580ED-4891-4276-AA07-3DB755732923}">
      <dsp:nvSpPr>
        <dsp:cNvPr id="0" name=""/>
        <dsp:cNvSpPr/>
      </dsp:nvSpPr>
      <dsp:spPr>
        <a:xfrm>
          <a:off x="1522661" y="2745961"/>
          <a:ext cx="7379995" cy="963349"/>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smtClean="0"/>
            <a:t>Doğrudan sosyal sorumluluk projesi olmasa da </a:t>
          </a:r>
          <a:r>
            <a:rPr lang="tr-TR" sz="2000" b="1" u="none" kern="1200" dirty="0" smtClean="0"/>
            <a:t>özel sektörün de </a:t>
          </a:r>
          <a:r>
            <a:rPr lang="tr-TR" sz="2000" kern="1200" dirty="0" smtClean="0"/>
            <a:t>içinde yer aldığı ve </a:t>
          </a:r>
          <a:r>
            <a:rPr lang="tr-TR" sz="2000" u="sng" kern="1200" dirty="0" smtClean="0"/>
            <a:t>nakdi eş finansman içeren projeler</a:t>
          </a:r>
          <a:r>
            <a:rPr lang="tr-TR" sz="2000" kern="1200" dirty="0" smtClean="0"/>
            <a:t>,</a:t>
          </a:r>
          <a:endParaRPr lang="tr-TR" sz="2000" b="1" kern="1200" dirty="0"/>
        </a:p>
      </dsp:txBody>
      <dsp:txXfrm>
        <a:off x="1522661" y="2745961"/>
        <a:ext cx="7379995" cy="963349"/>
      </dsp:txXfrm>
    </dsp:sp>
    <dsp:sp modelId="{BBAD4190-9AA0-4D46-A18B-5F121BDCF0A9}">
      <dsp:nvSpPr>
        <dsp:cNvPr id="0" name=""/>
        <dsp:cNvSpPr/>
      </dsp:nvSpPr>
      <dsp:spPr>
        <a:xfrm>
          <a:off x="1487482" y="3832285"/>
          <a:ext cx="7326059" cy="913560"/>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l" defTabSz="889000">
            <a:lnSpc>
              <a:spcPct val="90000"/>
            </a:lnSpc>
            <a:spcBef>
              <a:spcPct val="0"/>
            </a:spcBef>
            <a:spcAft>
              <a:spcPct val="35000"/>
            </a:spcAft>
          </a:pPr>
          <a:r>
            <a:rPr lang="tr-TR" sz="2000" kern="1200" dirty="0" smtClean="0"/>
            <a:t>Proje kapsamında kullanılması öngörülen fiziksel mekânın </a:t>
          </a:r>
          <a:r>
            <a:rPr lang="tr-TR" sz="2000" b="0" kern="1200" dirty="0" smtClean="0"/>
            <a:t>sıfırdan bir inşaat yerine </a:t>
          </a:r>
          <a:r>
            <a:rPr lang="tr-TR" sz="2000" b="1" u="sng" kern="1200" dirty="0" smtClean="0"/>
            <a:t>atıl kamu binalarının</a:t>
          </a:r>
          <a:r>
            <a:rPr lang="tr-TR" sz="2000" b="1" u="none" kern="1200" dirty="0" smtClean="0"/>
            <a:t> değerlendirildiği </a:t>
          </a:r>
          <a:r>
            <a:rPr lang="tr-TR" sz="2000" kern="1200" dirty="0" smtClean="0"/>
            <a:t>projeler,</a:t>
          </a:r>
          <a:endParaRPr lang="tr-TR" sz="2000" kern="1200" dirty="0"/>
        </a:p>
      </dsp:txBody>
      <dsp:txXfrm>
        <a:off x="1487482" y="3832285"/>
        <a:ext cx="7326059" cy="9135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281F-5B8B-4681-B2F8-30A9B5FB9DE3}">
      <dsp:nvSpPr>
        <dsp:cNvPr id="0" name=""/>
        <dsp:cNvSpPr/>
      </dsp:nvSpPr>
      <dsp:spPr>
        <a:xfrm>
          <a:off x="516232" y="2770521"/>
          <a:ext cx="331910" cy="91440"/>
        </a:xfrm>
        <a:custGeom>
          <a:avLst/>
          <a:gdLst/>
          <a:ahLst/>
          <a:cxnLst/>
          <a:rect l="0" t="0" r="0" b="0"/>
          <a:pathLst>
            <a:path>
              <a:moveTo>
                <a:pt x="0" y="45720"/>
              </a:moveTo>
              <a:lnTo>
                <a:pt x="165955" y="45720"/>
              </a:lnTo>
              <a:lnTo>
                <a:pt x="165955" y="49561"/>
              </a:lnTo>
              <a:lnTo>
                <a:pt x="331910" y="49561"/>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673889" y="2807943"/>
        <a:ext cx="16596" cy="16596"/>
      </dsp:txXfrm>
    </dsp:sp>
    <dsp:sp modelId="{FB672DDE-FB00-4911-8F5C-058F219F3197}">
      <dsp:nvSpPr>
        <dsp:cNvPr id="0" name=""/>
        <dsp:cNvSpPr/>
      </dsp:nvSpPr>
      <dsp:spPr>
        <a:xfrm rot="16200000">
          <a:off x="-1188904" y="2560705"/>
          <a:ext cx="2899202" cy="511071"/>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tr-TR" sz="3300" kern="1200" dirty="0" smtClean="0"/>
            <a:t>BAŞVURU</a:t>
          </a:r>
          <a:endParaRPr lang="tr-TR" sz="3300" kern="1200" dirty="0"/>
        </a:p>
      </dsp:txBody>
      <dsp:txXfrm>
        <a:off x="-1188904" y="2560705"/>
        <a:ext cx="2899202" cy="511071"/>
      </dsp:txXfrm>
    </dsp:sp>
    <dsp:sp modelId="{28771BD0-2367-471D-AEBB-F7E63C1FB2BA}">
      <dsp:nvSpPr>
        <dsp:cNvPr id="0" name=""/>
        <dsp:cNvSpPr/>
      </dsp:nvSpPr>
      <dsp:spPr>
        <a:xfrm>
          <a:off x="848143" y="7683"/>
          <a:ext cx="8047655" cy="5624799"/>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lvl="0" algn="just" defTabSz="1244600">
            <a:lnSpc>
              <a:spcPct val="90000"/>
            </a:lnSpc>
            <a:spcBef>
              <a:spcPct val="0"/>
            </a:spcBef>
            <a:spcAft>
              <a:spcPct val="35000"/>
            </a:spcAft>
          </a:pPr>
          <a:r>
            <a:rPr lang="tr-TR" sz="2800" b="0" i="0" kern="1200" dirty="0" smtClean="0"/>
            <a:t>SOGEP Usul ve Esaslarının 8. maddesinde </a:t>
          </a:r>
          <a:r>
            <a:rPr lang="tr-TR" sz="2800" b="1" kern="1200" dirty="0" smtClean="0"/>
            <a:t>Proje hazırlık ve program başvuru süreci </a:t>
          </a:r>
          <a:r>
            <a:rPr lang="tr-TR" sz="2800" b="0" kern="1200" dirty="0" smtClean="0"/>
            <a:t>açıklanmıştır.</a:t>
          </a:r>
          <a:r>
            <a:rPr lang="tr-TR" sz="2800" b="1" kern="1200" dirty="0" smtClean="0"/>
            <a:t>  </a:t>
          </a:r>
          <a:endParaRPr lang="tr-TR" sz="2800" kern="1200" dirty="0" smtClean="0"/>
        </a:p>
        <a:p>
          <a:pPr lvl="0" algn="just" defTabSz="1244600">
            <a:lnSpc>
              <a:spcPct val="90000"/>
            </a:lnSpc>
            <a:spcBef>
              <a:spcPct val="0"/>
            </a:spcBef>
            <a:spcAft>
              <a:spcPct val="35000"/>
            </a:spcAft>
          </a:pPr>
          <a:r>
            <a:rPr lang="tr-TR" sz="2800" kern="1200" dirty="0" smtClean="0"/>
            <a:t>(2) Ajans, proje fikri geliştirme sürecinde Programla ilgili duyuru yaparak proje tekliflerini alabilir. Ajansa sunulan proje fikirlerinin değerlendirmesi Ajans bünyesinde kurulacak komisyon tarafından gerçekleştirilir. </a:t>
          </a:r>
          <a:r>
            <a:rPr lang="tr-TR" sz="2800" b="1" kern="1200" dirty="0" smtClean="0"/>
            <a:t>Komisyon kararı ile seçilen projeler Genel Sekreter tarafından Bakanlığa iletilir.</a:t>
          </a:r>
        </a:p>
        <a:p>
          <a:pPr lvl="0" algn="just" defTabSz="1244600">
            <a:lnSpc>
              <a:spcPct val="90000"/>
            </a:lnSpc>
            <a:spcBef>
              <a:spcPct val="0"/>
            </a:spcBef>
            <a:spcAft>
              <a:spcPct val="35000"/>
            </a:spcAft>
          </a:pPr>
          <a:r>
            <a:rPr lang="tr-TR" sz="2800" b="0" i="0" kern="1200" dirty="0" smtClean="0"/>
            <a:t>Son başvuru tarihi </a:t>
          </a:r>
          <a:r>
            <a:rPr lang="tr-TR" sz="2800" b="1" i="0" kern="1200" dirty="0" smtClean="0">
              <a:latin typeface="Arial Black" panose="020B0A04020102020204" pitchFamily="34" charset="0"/>
            </a:rPr>
            <a:t>17 Şubat 2023 </a:t>
          </a:r>
          <a:r>
            <a:rPr lang="tr-TR" sz="2800" b="0" i="0" kern="1200" dirty="0" smtClean="0"/>
            <a:t>olup bunların arasından her il için uygun bulunan dört adet proje bakanlığa gönderilecektir. </a:t>
          </a:r>
          <a:endParaRPr lang="tr-TR" sz="2200" b="0" i="0" kern="1200" dirty="0"/>
        </a:p>
      </dsp:txBody>
      <dsp:txXfrm>
        <a:off x="848143" y="7683"/>
        <a:ext cx="8047655" cy="56247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281F-5B8B-4681-B2F8-30A9B5FB9DE3}">
      <dsp:nvSpPr>
        <dsp:cNvPr id="0" name=""/>
        <dsp:cNvSpPr/>
      </dsp:nvSpPr>
      <dsp:spPr>
        <a:xfrm>
          <a:off x="778889" y="2770521"/>
          <a:ext cx="492574" cy="91440"/>
        </a:xfrm>
        <a:custGeom>
          <a:avLst/>
          <a:gdLst/>
          <a:ahLst/>
          <a:cxnLst/>
          <a:rect l="0" t="0" r="0" b="0"/>
          <a:pathLst>
            <a:path>
              <a:moveTo>
                <a:pt x="0" y="45720"/>
              </a:moveTo>
              <a:lnTo>
                <a:pt x="246287" y="45720"/>
              </a:lnTo>
              <a:lnTo>
                <a:pt x="246287" y="49539"/>
              </a:lnTo>
              <a:lnTo>
                <a:pt x="492574" y="49539"/>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1012861" y="2803926"/>
        <a:ext cx="24629" cy="24629"/>
      </dsp:txXfrm>
    </dsp:sp>
    <dsp:sp modelId="{FB672DDE-FB00-4911-8F5C-058F219F3197}">
      <dsp:nvSpPr>
        <dsp:cNvPr id="0" name=""/>
        <dsp:cNvSpPr/>
      </dsp:nvSpPr>
      <dsp:spPr>
        <a:xfrm rot="16200000">
          <a:off x="-1784912" y="2432024"/>
          <a:ext cx="4359168" cy="768434"/>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0" tIns="31750" rIns="31750" bIns="31750" numCol="1" spcCol="1270" anchor="ctr" anchorCtr="0">
          <a:noAutofit/>
        </a:bodyPr>
        <a:lstStyle/>
        <a:p>
          <a:pPr lvl="0" algn="ctr" defTabSz="2222500">
            <a:lnSpc>
              <a:spcPct val="90000"/>
            </a:lnSpc>
            <a:spcBef>
              <a:spcPct val="0"/>
            </a:spcBef>
            <a:spcAft>
              <a:spcPct val="35000"/>
            </a:spcAft>
          </a:pPr>
          <a:r>
            <a:rPr lang="tr-TR" sz="5000" kern="1200" dirty="0" smtClean="0"/>
            <a:t>BAŞVURU</a:t>
          </a:r>
          <a:endParaRPr lang="tr-TR" sz="5000" kern="1200" dirty="0"/>
        </a:p>
      </dsp:txBody>
      <dsp:txXfrm>
        <a:off x="-1784912" y="2432024"/>
        <a:ext cx="4359168" cy="768434"/>
      </dsp:txXfrm>
    </dsp:sp>
    <dsp:sp modelId="{28771BD0-2367-471D-AEBB-F7E63C1FB2BA}">
      <dsp:nvSpPr>
        <dsp:cNvPr id="0" name=""/>
        <dsp:cNvSpPr/>
      </dsp:nvSpPr>
      <dsp:spPr>
        <a:xfrm>
          <a:off x="1271463" y="7639"/>
          <a:ext cx="7610875" cy="5624842"/>
        </a:xfrm>
        <a:prstGeom prst="rect">
          <a:avLst/>
        </a:prstGeom>
        <a:gradFill rotWithShape="0">
          <a:gsLst>
            <a:gs pos="0">
              <a:schemeClr val="dk2">
                <a:hueOff val="0"/>
                <a:satOff val="0"/>
                <a:lumOff val="0"/>
                <a:alphaOff val="0"/>
                <a:satMod val="103000"/>
                <a:lumMod val="102000"/>
                <a:tint val="94000"/>
              </a:schemeClr>
            </a:gs>
            <a:gs pos="50000">
              <a:schemeClr val="dk2">
                <a:hueOff val="0"/>
                <a:satOff val="0"/>
                <a:lumOff val="0"/>
                <a:alphaOff val="0"/>
                <a:satMod val="110000"/>
                <a:lumMod val="100000"/>
                <a:shade val="100000"/>
              </a:schemeClr>
            </a:gs>
            <a:gs pos="100000">
              <a:schemeClr val="dk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marL="231775" lvl="0" indent="0" algn="l" defTabSz="1066800">
            <a:lnSpc>
              <a:spcPct val="90000"/>
            </a:lnSpc>
            <a:spcBef>
              <a:spcPct val="0"/>
            </a:spcBef>
            <a:spcAft>
              <a:spcPct val="35000"/>
            </a:spcAft>
          </a:pPr>
          <a:r>
            <a:rPr lang="tr-TR" sz="2400" b="1" kern="1200" dirty="0" smtClean="0"/>
            <a:t>1 BİLGİ FORMU,</a:t>
          </a:r>
        </a:p>
        <a:p>
          <a:pPr marL="231775" lvl="0" indent="0" algn="l" defTabSz="1066800">
            <a:lnSpc>
              <a:spcPct val="90000"/>
            </a:lnSpc>
            <a:spcBef>
              <a:spcPct val="0"/>
            </a:spcBef>
            <a:spcAft>
              <a:spcPct val="35000"/>
            </a:spcAft>
          </a:pPr>
          <a:r>
            <a:rPr lang="tr-TR" sz="2400" b="1" kern="1200" dirty="0" smtClean="0"/>
            <a:t>2 PROJE UYGULAMA YOL HARİTASI (HARCAMA TAKVİMİ),</a:t>
          </a:r>
        </a:p>
        <a:p>
          <a:pPr marL="231775" lvl="0" indent="0" algn="l" defTabSz="1066800">
            <a:lnSpc>
              <a:spcPct val="90000"/>
            </a:lnSpc>
            <a:spcBef>
              <a:spcPct val="0"/>
            </a:spcBef>
            <a:spcAft>
              <a:spcPct val="35000"/>
            </a:spcAft>
          </a:pPr>
          <a:r>
            <a:rPr lang="tr-TR" sz="2400" b="1" kern="1200" dirty="0" smtClean="0"/>
            <a:t>3 SOGEP 2021 BUTCE,</a:t>
          </a:r>
        </a:p>
        <a:p>
          <a:pPr marL="231775" lvl="0" indent="0" algn="l" defTabSz="1066800">
            <a:lnSpc>
              <a:spcPct val="90000"/>
            </a:lnSpc>
            <a:spcBef>
              <a:spcPct val="0"/>
            </a:spcBef>
            <a:spcAft>
              <a:spcPct val="35000"/>
            </a:spcAft>
          </a:pPr>
          <a:r>
            <a:rPr lang="tr-TR" sz="2400" kern="1200" dirty="0" smtClean="0"/>
            <a:t>4 SOGEP 2021 PROJE ÖZETİ,</a:t>
          </a:r>
        </a:p>
        <a:p>
          <a:pPr marL="231775" lvl="0" indent="0" algn="l" defTabSz="1066800">
            <a:lnSpc>
              <a:spcPct val="90000"/>
            </a:lnSpc>
            <a:spcBef>
              <a:spcPct val="0"/>
            </a:spcBef>
            <a:spcAft>
              <a:spcPct val="35000"/>
            </a:spcAft>
          </a:pPr>
          <a:r>
            <a:rPr lang="tr-TR" sz="2400" b="1" kern="1200" dirty="0" smtClean="0"/>
            <a:t>5 SOGEP 2021 RAPORLAR,</a:t>
          </a:r>
        </a:p>
        <a:p>
          <a:pPr marL="231775" lvl="0" indent="0" algn="l" defTabSz="1066800">
            <a:lnSpc>
              <a:spcPct val="90000"/>
            </a:lnSpc>
            <a:spcBef>
              <a:spcPct val="0"/>
            </a:spcBef>
            <a:spcAft>
              <a:spcPct val="35000"/>
            </a:spcAft>
          </a:pPr>
          <a:r>
            <a:rPr lang="tr-TR" sz="2400" b="1" kern="1200" dirty="0" smtClean="0"/>
            <a:t>6 SOGEP 2021 TAAHHUTNAMELER,</a:t>
          </a:r>
        </a:p>
        <a:p>
          <a:pPr marL="231775" lvl="0" indent="0" algn="l" defTabSz="1066800">
            <a:lnSpc>
              <a:spcPct val="90000"/>
            </a:lnSpc>
            <a:spcBef>
              <a:spcPct val="0"/>
            </a:spcBef>
            <a:spcAft>
              <a:spcPct val="35000"/>
            </a:spcAft>
          </a:pPr>
          <a:r>
            <a:rPr lang="tr-TR" sz="2400" kern="1200" dirty="0" smtClean="0"/>
            <a:t>7 SOGEP 2021 YETKİLİ ORGAN KARARI,</a:t>
          </a:r>
        </a:p>
        <a:p>
          <a:pPr marL="231775" lvl="0" indent="0" algn="l" defTabSz="1066800">
            <a:lnSpc>
              <a:spcPct val="90000"/>
            </a:lnSpc>
            <a:spcBef>
              <a:spcPct val="0"/>
            </a:spcBef>
            <a:spcAft>
              <a:spcPct val="35000"/>
            </a:spcAft>
          </a:pPr>
          <a:r>
            <a:rPr lang="tr-TR" sz="2400" kern="1200" dirty="0" smtClean="0"/>
            <a:t>8 SOGEP 2021 TEKNİK ŞARTNAMELER,</a:t>
          </a:r>
        </a:p>
        <a:p>
          <a:pPr marL="231775" lvl="0" indent="0" algn="l" defTabSz="1066800">
            <a:lnSpc>
              <a:spcPct val="90000"/>
            </a:lnSpc>
            <a:spcBef>
              <a:spcPct val="0"/>
            </a:spcBef>
            <a:spcAft>
              <a:spcPct val="35000"/>
            </a:spcAft>
          </a:pPr>
          <a:r>
            <a:rPr lang="tr-TR" sz="2400" kern="1200" dirty="0" smtClean="0"/>
            <a:t>9 SOGEP 2021 PROFORMA FATURALAR,</a:t>
          </a:r>
        </a:p>
        <a:p>
          <a:pPr marL="231775" lvl="0" indent="0" algn="l" defTabSz="1066800">
            <a:lnSpc>
              <a:spcPct val="90000"/>
            </a:lnSpc>
            <a:spcBef>
              <a:spcPct val="0"/>
            </a:spcBef>
            <a:spcAft>
              <a:spcPct val="35000"/>
            </a:spcAft>
          </a:pPr>
          <a:r>
            <a:rPr lang="tr-TR" sz="2400" kern="1200" dirty="0" smtClean="0"/>
            <a:t>10 SOGEP 2021 UYGULAMA ALANINA AİT BELGE,</a:t>
          </a:r>
        </a:p>
        <a:p>
          <a:pPr marL="231775" lvl="0" indent="0" algn="l" defTabSz="1066800">
            <a:lnSpc>
              <a:spcPct val="90000"/>
            </a:lnSpc>
            <a:spcBef>
              <a:spcPct val="0"/>
            </a:spcBef>
            <a:spcAft>
              <a:spcPct val="35000"/>
            </a:spcAft>
          </a:pPr>
          <a:r>
            <a:rPr lang="tr-TR" sz="2400" kern="1200" dirty="0" smtClean="0"/>
            <a:t>11 SOGEP 2021 ÇEVRESEL ETKİ DEĞERLENDİRMESİ 			(ÇED) BELGESİ.</a:t>
          </a:r>
          <a:endParaRPr lang="tr-TR" sz="2400" b="0" kern="1200" dirty="0"/>
        </a:p>
      </dsp:txBody>
      <dsp:txXfrm>
        <a:off x="1271463" y="7639"/>
        <a:ext cx="7610875" cy="562484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7281F-5B8B-4681-B2F8-30A9B5FB9DE3}">
      <dsp:nvSpPr>
        <dsp:cNvPr id="0" name=""/>
        <dsp:cNvSpPr/>
      </dsp:nvSpPr>
      <dsp:spPr>
        <a:xfrm>
          <a:off x="707943" y="2770521"/>
          <a:ext cx="432482" cy="91440"/>
        </a:xfrm>
        <a:custGeom>
          <a:avLst/>
          <a:gdLst/>
          <a:ahLst/>
          <a:cxnLst/>
          <a:rect l="0" t="0" r="0" b="0"/>
          <a:pathLst>
            <a:path>
              <a:moveTo>
                <a:pt x="0" y="45720"/>
              </a:moveTo>
              <a:lnTo>
                <a:pt x="432482" y="45720"/>
              </a:lnTo>
            </a:path>
          </a:pathLst>
        </a:cu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913372" y="2805429"/>
        <a:ext cx="21624" cy="21624"/>
      </dsp:txXfrm>
    </dsp:sp>
    <dsp:sp modelId="{FB672DDE-FB00-4911-8F5C-058F219F3197}">
      <dsp:nvSpPr>
        <dsp:cNvPr id="0" name=""/>
        <dsp:cNvSpPr/>
      </dsp:nvSpPr>
      <dsp:spPr>
        <a:xfrm rot="16200000">
          <a:off x="-1629436" y="2465956"/>
          <a:ext cx="3974187" cy="700570"/>
        </a:xfrm>
        <a:prstGeom prst="rect">
          <a:avLst/>
        </a:prstGeom>
        <a:solidFill>
          <a:schemeClr val="bg2">
            <a:lumMod val="2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7305" tIns="27305" rIns="27305" bIns="27305" numCol="1" spcCol="1270" anchor="ctr" anchorCtr="0">
          <a:noAutofit/>
        </a:bodyPr>
        <a:lstStyle/>
        <a:p>
          <a:pPr lvl="0" algn="ctr" defTabSz="1911350">
            <a:lnSpc>
              <a:spcPct val="90000"/>
            </a:lnSpc>
            <a:spcBef>
              <a:spcPct val="0"/>
            </a:spcBef>
            <a:spcAft>
              <a:spcPct val="35000"/>
            </a:spcAft>
          </a:pPr>
          <a:r>
            <a:rPr lang="tr-TR" sz="4300" kern="1200" dirty="0" smtClean="0"/>
            <a:t>DESTEKLENEMEZ</a:t>
          </a:r>
          <a:endParaRPr lang="tr-TR" sz="4300" kern="1200" dirty="0"/>
        </a:p>
      </dsp:txBody>
      <dsp:txXfrm>
        <a:off x="-1629436" y="2465956"/>
        <a:ext cx="3974187" cy="700570"/>
      </dsp:txXfrm>
    </dsp:sp>
    <dsp:sp modelId="{28771BD0-2367-471D-AEBB-F7E63C1FB2BA}">
      <dsp:nvSpPr>
        <dsp:cNvPr id="0" name=""/>
        <dsp:cNvSpPr/>
      </dsp:nvSpPr>
      <dsp:spPr>
        <a:xfrm>
          <a:off x="1140425" y="69193"/>
          <a:ext cx="7835623" cy="5494096"/>
        </a:xfrm>
        <a:prstGeom prst="rect">
          <a:avLst/>
        </a:prstGeom>
        <a:solidFill>
          <a:schemeClr val="bg2">
            <a:lumMod val="2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5240" tIns="15240" rIns="15240" bIns="15240" numCol="1" spcCol="1270" anchor="ctr" anchorCtr="0">
          <a:noAutofit/>
        </a:bodyPr>
        <a:lstStyle/>
        <a:p>
          <a:pPr lvl="0" algn="l" defTabSz="1066800">
            <a:lnSpc>
              <a:spcPct val="90000"/>
            </a:lnSpc>
            <a:spcBef>
              <a:spcPct val="0"/>
            </a:spcBef>
            <a:spcAft>
              <a:spcPct val="35000"/>
            </a:spcAft>
          </a:pPr>
          <a:r>
            <a:rPr lang="tr-TR" sz="2400" kern="1200" dirty="0" smtClean="0"/>
            <a:t>USUL ESASLARA GÖRE:</a:t>
          </a:r>
        </a:p>
        <a:p>
          <a:pPr lvl="0" algn="l" defTabSz="1066800">
            <a:lnSpc>
              <a:spcPct val="90000"/>
            </a:lnSpc>
            <a:spcBef>
              <a:spcPct val="0"/>
            </a:spcBef>
            <a:spcAft>
              <a:spcPct val="35000"/>
            </a:spcAft>
          </a:pPr>
          <a:r>
            <a:rPr lang="tr-TR" sz="2600" kern="1200" dirty="0" smtClean="0"/>
            <a:t>*</a:t>
          </a:r>
          <a:r>
            <a:rPr lang="tr-TR" sz="2600" b="1" kern="1200" dirty="0" smtClean="0"/>
            <a:t>Temel sosyal altyapı/hizmet </a:t>
          </a:r>
          <a:r>
            <a:rPr lang="tr-TR" sz="2600" kern="1200" dirty="0" smtClean="0"/>
            <a:t>sunumuna yönelik projeler,</a:t>
          </a:r>
        </a:p>
        <a:p>
          <a:pPr lvl="0" algn="l" defTabSz="1066800">
            <a:lnSpc>
              <a:spcPct val="90000"/>
            </a:lnSpc>
            <a:spcBef>
              <a:spcPct val="0"/>
            </a:spcBef>
            <a:spcAft>
              <a:spcPct val="35000"/>
            </a:spcAft>
          </a:pPr>
          <a:r>
            <a:rPr lang="en-US" sz="2600" kern="1200" dirty="0" smtClean="0"/>
            <a:t>*</a:t>
          </a:r>
          <a:r>
            <a:rPr lang="tr-TR" sz="2600" b="1" kern="1200" dirty="0" smtClean="0"/>
            <a:t>Rutin olarak sunulan hizmetleri </a:t>
          </a:r>
          <a:r>
            <a:rPr lang="tr-TR" sz="2600" kern="1200" dirty="0" smtClean="0"/>
            <a:t>içeren projeler,</a:t>
          </a:r>
        </a:p>
        <a:p>
          <a:pPr lvl="0" algn="l" defTabSz="1066800">
            <a:lnSpc>
              <a:spcPct val="90000"/>
            </a:lnSpc>
            <a:spcBef>
              <a:spcPct val="0"/>
            </a:spcBef>
            <a:spcAft>
              <a:spcPct val="35000"/>
            </a:spcAft>
          </a:pPr>
          <a:r>
            <a:rPr lang="tr-TR" sz="2600" kern="1200" dirty="0" smtClean="0"/>
            <a:t>*Yurtdışı ziyaret ile yurtdışı seminer, konferans, eğitim vb. faaliyetleri içeren proje kalemleri,</a:t>
          </a:r>
        </a:p>
        <a:p>
          <a:pPr lvl="0" algn="l" defTabSz="1066800">
            <a:lnSpc>
              <a:spcPct val="90000"/>
            </a:lnSpc>
            <a:spcBef>
              <a:spcPct val="0"/>
            </a:spcBef>
            <a:spcAft>
              <a:spcPct val="35000"/>
            </a:spcAft>
          </a:pPr>
          <a:r>
            <a:rPr lang="tr-TR" sz="2600" kern="1200" dirty="0" smtClean="0"/>
            <a:t>*</a:t>
          </a:r>
          <a:r>
            <a:rPr lang="en-US" sz="2600" kern="1200" dirty="0" err="1" smtClean="0"/>
            <a:t>Ayni</a:t>
          </a:r>
          <a:r>
            <a:rPr lang="en-US" sz="2600" kern="1200" dirty="0" smtClean="0"/>
            <a:t> </a:t>
          </a:r>
          <a:r>
            <a:rPr lang="tr-TR" sz="2600" kern="1200" dirty="0" smtClean="0"/>
            <a:t>ve</a:t>
          </a:r>
          <a:r>
            <a:rPr lang="en-US" sz="2600" kern="1200" dirty="0" smtClean="0"/>
            <a:t>/</a:t>
          </a:r>
          <a:r>
            <a:rPr lang="en-US" sz="2600" kern="1200" dirty="0" err="1" smtClean="0"/>
            <a:t>veya</a:t>
          </a:r>
          <a:r>
            <a:rPr lang="tr-TR" sz="2600" kern="1200" dirty="0" smtClean="0"/>
            <a:t> nakdi sosyal </a:t>
          </a:r>
          <a:r>
            <a:rPr lang="en-US" sz="2600" kern="1200" dirty="0" smtClean="0"/>
            <a:t>yard</a:t>
          </a:r>
          <a:r>
            <a:rPr lang="tr-TR" sz="2600" kern="1200" dirty="0" smtClean="0"/>
            <a:t>ı</a:t>
          </a:r>
          <a:r>
            <a:rPr lang="en-US" sz="2600" kern="1200" dirty="0" smtClean="0"/>
            <a:t>m</a:t>
          </a:r>
          <a:r>
            <a:rPr lang="tr-TR" sz="2600" kern="1200" dirty="0" smtClean="0"/>
            <a:t> içeren projeler,</a:t>
          </a:r>
        </a:p>
        <a:p>
          <a:pPr lvl="0" algn="l" defTabSz="1066800">
            <a:lnSpc>
              <a:spcPct val="90000"/>
            </a:lnSpc>
            <a:spcBef>
              <a:spcPct val="0"/>
            </a:spcBef>
            <a:spcAft>
              <a:spcPct val="35000"/>
            </a:spcAft>
          </a:pPr>
          <a:r>
            <a:rPr lang="tr-TR" sz="2600" kern="1200" dirty="0" smtClean="0"/>
            <a:t>*Okul derslerini takviye amaçlı etüt faaliyetleri ve sınavlara hazırlık amacı taşıyan kurs projeleri,</a:t>
          </a:r>
        </a:p>
        <a:p>
          <a:pPr lvl="0" algn="l" defTabSz="1066800">
            <a:lnSpc>
              <a:spcPct val="90000"/>
            </a:lnSpc>
            <a:spcBef>
              <a:spcPct val="0"/>
            </a:spcBef>
            <a:spcAft>
              <a:spcPct val="35000"/>
            </a:spcAft>
          </a:pPr>
          <a:r>
            <a:rPr lang="tr-TR" sz="2600" kern="1200" dirty="0" smtClean="0"/>
            <a:t>*Proje amaçları ile ilişkilendirilmemiş ve </a:t>
          </a:r>
          <a:r>
            <a:rPr lang="tr-TR" sz="2600" u="sng" kern="1200" dirty="0" smtClean="0"/>
            <a:t>sürdürülebilirliği</a:t>
          </a:r>
          <a:r>
            <a:rPr lang="tr-TR" sz="2600" kern="1200" dirty="0" smtClean="0"/>
            <a:t> zayıf projeler,</a:t>
          </a:r>
        </a:p>
        <a:p>
          <a:pPr lvl="0" algn="l" defTabSz="1066800">
            <a:lnSpc>
              <a:spcPct val="90000"/>
            </a:lnSpc>
            <a:spcBef>
              <a:spcPct val="0"/>
            </a:spcBef>
            <a:spcAft>
              <a:spcPct val="35000"/>
            </a:spcAft>
          </a:pPr>
          <a:r>
            <a:rPr lang="tr-TR" sz="2600" kern="1200" dirty="0" smtClean="0"/>
            <a:t>*Hedef kitle ile faaliyetleri arasında ilişki kurulamayan projeler.</a:t>
          </a:r>
        </a:p>
      </dsp:txBody>
      <dsp:txXfrm>
        <a:off x="1140425" y="69193"/>
        <a:ext cx="7835623" cy="5494096"/>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2" y="0"/>
            <a:ext cx="2951162" cy="498853"/>
          </a:xfrm>
          <a:prstGeom prst="rect">
            <a:avLst/>
          </a:prstGeom>
        </p:spPr>
        <p:txBody>
          <a:bodyPr vert="horz" lIns="91476" tIns="45739" rIns="91476" bIns="45739" rtlCol="0"/>
          <a:lstStyle>
            <a:lvl1pPr algn="l">
              <a:defRPr sz="1200"/>
            </a:lvl1pPr>
          </a:lstStyle>
          <a:p>
            <a:endParaRPr lang="tr-TR"/>
          </a:p>
        </p:txBody>
      </p:sp>
      <p:sp>
        <p:nvSpPr>
          <p:cNvPr id="3" name="Veri Yer Tutucusu 2"/>
          <p:cNvSpPr>
            <a:spLocks noGrp="1"/>
          </p:cNvSpPr>
          <p:nvPr>
            <p:ph type="dt" sz="quarter" idx="1"/>
          </p:nvPr>
        </p:nvSpPr>
        <p:spPr>
          <a:xfrm>
            <a:off x="3857637" y="0"/>
            <a:ext cx="2951162" cy="498853"/>
          </a:xfrm>
          <a:prstGeom prst="rect">
            <a:avLst/>
          </a:prstGeom>
        </p:spPr>
        <p:txBody>
          <a:bodyPr vert="horz" lIns="91476" tIns="45739" rIns="91476" bIns="45739" rtlCol="0"/>
          <a:lstStyle>
            <a:lvl1pPr algn="r">
              <a:defRPr sz="1200"/>
            </a:lvl1pPr>
          </a:lstStyle>
          <a:p>
            <a:fld id="{7BFCA32A-F70C-4E3D-BB58-252C81E2BC64}" type="datetimeFigureOut">
              <a:rPr lang="tr-TR" smtClean="0"/>
              <a:t>17.01.2023</a:t>
            </a:fld>
            <a:endParaRPr lang="tr-TR"/>
          </a:p>
        </p:txBody>
      </p:sp>
      <p:sp>
        <p:nvSpPr>
          <p:cNvPr id="4" name="Altbilgi Yer Tutucusu 3"/>
          <p:cNvSpPr>
            <a:spLocks noGrp="1"/>
          </p:cNvSpPr>
          <p:nvPr>
            <p:ph type="ftr" sz="quarter" idx="2"/>
          </p:nvPr>
        </p:nvSpPr>
        <p:spPr>
          <a:xfrm>
            <a:off x="2" y="9443663"/>
            <a:ext cx="2951162" cy="498852"/>
          </a:xfrm>
          <a:prstGeom prst="rect">
            <a:avLst/>
          </a:prstGeom>
        </p:spPr>
        <p:txBody>
          <a:bodyPr vert="horz" lIns="91476" tIns="45739" rIns="91476" bIns="45739" rtlCol="0" anchor="b"/>
          <a:lstStyle>
            <a:lvl1pPr algn="l">
              <a:defRPr sz="1200"/>
            </a:lvl1pPr>
          </a:lstStyle>
          <a:p>
            <a:endParaRPr lang="tr-TR"/>
          </a:p>
        </p:txBody>
      </p:sp>
      <p:sp>
        <p:nvSpPr>
          <p:cNvPr id="5" name="Slayt Numarası Yer Tutucusu 4"/>
          <p:cNvSpPr>
            <a:spLocks noGrp="1"/>
          </p:cNvSpPr>
          <p:nvPr>
            <p:ph type="sldNum" sz="quarter" idx="3"/>
          </p:nvPr>
        </p:nvSpPr>
        <p:spPr>
          <a:xfrm>
            <a:off x="3857637" y="9443663"/>
            <a:ext cx="2951162" cy="498852"/>
          </a:xfrm>
          <a:prstGeom prst="rect">
            <a:avLst/>
          </a:prstGeom>
        </p:spPr>
        <p:txBody>
          <a:bodyPr vert="horz" lIns="91476" tIns="45739" rIns="91476" bIns="45739" rtlCol="0" anchor="b"/>
          <a:lstStyle>
            <a:lvl1pPr algn="r">
              <a:defRPr sz="1200"/>
            </a:lvl1pPr>
          </a:lstStyle>
          <a:p>
            <a:fld id="{25E987DF-A1FA-4B56-AE7D-1D78D5C941A6}" type="slidenum">
              <a:rPr lang="tr-TR" smtClean="0"/>
              <a:t>‹#›</a:t>
            </a:fld>
            <a:endParaRPr lang="tr-TR"/>
          </a:p>
        </p:txBody>
      </p:sp>
    </p:spTree>
    <p:extLst>
      <p:ext uri="{BB962C8B-B14F-4D97-AF65-F5344CB8AC3E}">
        <p14:creationId xmlns:p14="http://schemas.microsoft.com/office/powerpoint/2010/main" val="3194967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2" y="0"/>
            <a:ext cx="2951162" cy="498853"/>
          </a:xfrm>
          <a:prstGeom prst="rect">
            <a:avLst/>
          </a:prstGeom>
        </p:spPr>
        <p:txBody>
          <a:bodyPr vert="horz" lIns="91476" tIns="45739" rIns="91476" bIns="45739" rtlCol="0"/>
          <a:lstStyle>
            <a:lvl1pPr algn="l">
              <a:defRPr sz="1200"/>
            </a:lvl1pPr>
          </a:lstStyle>
          <a:p>
            <a:endParaRPr lang="tr-TR"/>
          </a:p>
        </p:txBody>
      </p:sp>
      <p:sp>
        <p:nvSpPr>
          <p:cNvPr id="3" name="Veri Yer Tutucusu 2"/>
          <p:cNvSpPr>
            <a:spLocks noGrp="1"/>
          </p:cNvSpPr>
          <p:nvPr>
            <p:ph type="dt" idx="1"/>
          </p:nvPr>
        </p:nvSpPr>
        <p:spPr>
          <a:xfrm>
            <a:off x="3857637" y="0"/>
            <a:ext cx="2951162" cy="498853"/>
          </a:xfrm>
          <a:prstGeom prst="rect">
            <a:avLst/>
          </a:prstGeom>
        </p:spPr>
        <p:txBody>
          <a:bodyPr vert="horz" lIns="91476" tIns="45739" rIns="91476" bIns="45739" rtlCol="0"/>
          <a:lstStyle>
            <a:lvl1pPr algn="r">
              <a:defRPr sz="1200"/>
            </a:lvl1pPr>
          </a:lstStyle>
          <a:p>
            <a:fld id="{43AE0C57-46C6-4278-9729-04D0C812ADFB}" type="datetimeFigureOut">
              <a:rPr lang="tr-TR" smtClean="0"/>
              <a:t>17.01.2023</a:t>
            </a:fld>
            <a:endParaRPr lang="tr-TR"/>
          </a:p>
        </p:txBody>
      </p:sp>
      <p:sp>
        <p:nvSpPr>
          <p:cNvPr id="4" name="Slayt Görüntüsü Yer Tutucusu 3"/>
          <p:cNvSpPr>
            <a:spLocks noGrp="1" noRot="1" noChangeAspect="1"/>
          </p:cNvSpPr>
          <p:nvPr>
            <p:ph type="sldImg" idx="2"/>
          </p:nvPr>
        </p:nvSpPr>
        <p:spPr>
          <a:xfrm>
            <a:off x="1168400" y="1243013"/>
            <a:ext cx="4473575" cy="3355975"/>
          </a:xfrm>
          <a:prstGeom prst="rect">
            <a:avLst/>
          </a:prstGeom>
          <a:noFill/>
          <a:ln w="12700">
            <a:solidFill>
              <a:prstClr val="black"/>
            </a:solidFill>
          </a:ln>
        </p:spPr>
        <p:txBody>
          <a:bodyPr vert="horz" lIns="91476" tIns="45739" rIns="91476" bIns="45739" rtlCol="0" anchor="ctr"/>
          <a:lstStyle/>
          <a:p>
            <a:endParaRPr lang="tr-TR"/>
          </a:p>
        </p:txBody>
      </p:sp>
      <p:sp>
        <p:nvSpPr>
          <p:cNvPr id="5" name="Not Yer Tutucusu 4"/>
          <p:cNvSpPr>
            <a:spLocks noGrp="1"/>
          </p:cNvSpPr>
          <p:nvPr>
            <p:ph type="body" sz="quarter" idx="3"/>
          </p:nvPr>
        </p:nvSpPr>
        <p:spPr>
          <a:xfrm>
            <a:off x="681038" y="4784835"/>
            <a:ext cx="5448300" cy="3914864"/>
          </a:xfrm>
          <a:prstGeom prst="rect">
            <a:avLst/>
          </a:prstGeom>
        </p:spPr>
        <p:txBody>
          <a:bodyPr vert="horz" lIns="91476" tIns="45739" rIns="91476" bIns="45739"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2" y="9443663"/>
            <a:ext cx="2951162" cy="498852"/>
          </a:xfrm>
          <a:prstGeom prst="rect">
            <a:avLst/>
          </a:prstGeom>
        </p:spPr>
        <p:txBody>
          <a:bodyPr vert="horz" lIns="91476" tIns="45739" rIns="91476" bIns="45739" rtlCol="0" anchor="b"/>
          <a:lstStyle>
            <a:lvl1pPr algn="l">
              <a:defRPr sz="1200"/>
            </a:lvl1pPr>
          </a:lstStyle>
          <a:p>
            <a:endParaRPr lang="tr-TR"/>
          </a:p>
        </p:txBody>
      </p:sp>
      <p:sp>
        <p:nvSpPr>
          <p:cNvPr id="7" name="Slayt Numarası Yer Tutucusu 6"/>
          <p:cNvSpPr>
            <a:spLocks noGrp="1"/>
          </p:cNvSpPr>
          <p:nvPr>
            <p:ph type="sldNum" sz="quarter" idx="5"/>
          </p:nvPr>
        </p:nvSpPr>
        <p:spPr>
          <a:xfrm>
            <a:off x="3857637" y="9443663"/>
            <a:ext cx="2951162" cy="498852"/>
          </a:xfrm>
          <a:prstGeom prst="rect">
            <a:avLst/>
          </a:prstGeom>
        </p:spPr>
        <p:txBody>
          <a:bodyPr vert="horz" lIns="91476" tIns="45739" rIns="91476" bIns="45739" rtlCol="0" anchor="b"/>
          <a:lstStyle>
            <a:lvl1pPr algn="r">
              <a:defRPr sz="1200"/>
            </a:lvl1pPr>
          </a:lstStyle>
          <a:p>
            <a:fld id="{7A405047-6CF6-41B1-87C3-2A828A54CFE7}" type="slidenum">
              <a:rPr lang="tr-TR" smtClean="0"/>
              <a:t>‹#›</a:t>
            </a:fld>
            <a:endParaRPr lang="tr-TR"/>
          </a:p>
        </p:txBody>
      </p:sp>
    </p:spTree>
    <p:extLst>
      <p:ext uri="{BB962C8B-B14F-4D97-AF65-F5344CB8AC3E}">
        <p14:creationId xmlns:p14="http://schemas.microsoft.com/office/powerpoint/2010/main" val="460938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A405047-6CF6-41B1-87C3-2A828A54CFE7}" type="slidenum">
              <a:rPr lang="tr-TR" smtClean="0"/>
              <a:t>1</a:t>
            </a:fld>
            <a:endParaRPr lang="tr-TR"/>
          </a:p>
        </p:txBody>
      </p:sp>
    </p:spTree>
    <p:extLst>
      <p:ext uri="{BB962C8B-B14F-4D97-AF65-F5344CB8AC3E}">
        <p14:creationId xmlns:p14="http://schemas.microsoft.com/office/powerpoint/2010/main" val="68396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8998F41-8E78-F448-B393-2D57441BA618}"/>
              </a:ext>
            </a:extLst>
          </p:cNvPr>
          <p:cNvSpPr>
            <a:spLocks noGrp="1"/>
          </p:cNvSpPr>
          <p:nvPr>
            <p:ph type="ctrTitle"/>
          </p:nvPr>
        </p:nvSpPr>
        <p:spPr>
          <a:xfrm>
            <a:off x="1143000" y="1122363"/>
            <a:ext cx="6858000" cy="2387600"/>
          </a:xfrm>
        </p:spPr>
        <p:txBody>
          <a:bodyPr anchor="b"/>
          <a:lstStyle>
            <a:lvl1pPr algn="ctr">
              <a:defRPr sz="4500"/>
            </a:lvl1pPr>
          </a:lstStyle>
          <a:p>
            <a:r>
              <a:rPr lang="tr-TR" smtClean="0"/>
              <a:t>Asıl başlık stili için tıklatın</a:t>
            </a:r>
            <a:endParaRPr lang="tr-TR"/>
          </a:p>
        </p:txBody>
      </p:sp>
      <p:sp>
        <p:nvSpPr>
          <p:cNvPr id="3" name="Alt Başlık 2">
            <a:extLst>
              <a:ext uri="{FF2B5EF4-FFF2-40B4-BE49-F238E27FC236}">
                <a16:creationId xmlns:a16="http://schemas.microsoft.com/office/drawing/2014/main" id="{AC2B4BF3-2790-3C40-979F-6E1A1E82C7F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smtClean="0"/>
              <a:t>Asıl alt başlık stilini düzenlemek için tıklatın</a:t>
            </a:r>
            <a:endParaRPr lang="tr-TR"/>
          </a:p>
        </p:txBody>
      </p:sp>
      <p:sp>
        <p:nvSpPr>
          <p:cNvPr id="4" name="Veri Yer Tutucusu 3">
            <a:extLst>
              <a:ext uri="{FF2B5EF4-FFF2-40B4-BE49-F238E27FC236}">
                <a16:creationId xmlns:a16="http://schemas.microsoft.com/office/drawing/2014/main" id="{E3096596-B900-244C-B05C-3EC50D352619}"/>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5" name="Alt Bilgi Yer Tutucusu 4">
            <a:extLst>
              <a:ext uri="{FF2B5EF4-FFF2-40B4-BE49-F238E27FC236}">
                <a16:creationId xmlns:a16="http://schemas.microsoft.com/office/drawing/2014/main" id="{5D735909-27B9-2F49-81E9-4144D5363B98}"/>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A4F569A9-AC24-DC41-9AA6-58CB2641D83A}"/>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2447826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9677CE-44CD-6F49-902E-B0F4F4D96653}"/>
              </a:ext>
            </a:extLst>
          </p:cNvPr>
          <p:cNvSpPr>
            <a:spLocks noGrp="1"/>
          </p:cNvSpPr>
          <p:nvPr>
            <p:ph type="title"/>
          </p:nvPr>
        </p:nvSpPr>
        <p:spPr/>
        <p:txBody>
          <a:bodyPr/>
          <a:lstStyle/>
          <a:p>
            <a:r>
              <a:rPr lang="tr-TR" smtClean="0"/>
              <a:t>Asıl başlık stili için tıklatın</a:t>
            </a:r>
            <a:endParaRPr lang="tr-TR"/>
          </a:p>
        </p:txBody>
      </p:sp>
      <p:sp>
        <p:nvSpPr>
          <p:cNvPr id="3" name="Dikey Metin Yer Tutucusu 2">
            <a:extLst>
              <a:ext uri="{FF2B5EF4-FFF2-40B4-BE49-F238E27FC236}">
                <a16:creationId xmlns:a16="http://schemas.microsoft.com/office/drawing/2014/main" id="{3713B435-4CD2-E74D-A73F-3325E56F6E0A}"/>
              </a:ext>
            </a:extLst>
          </p:cNvPr>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id="{9115B2C7-EE49-5646-9EFE-7CFF56667BE2}"/>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5" name="Alt Bilgi Yer Tutucusu 4">
            <a:extLst>
              <a:ext uri="{FF2B5EF4-FFF2-40B4-BE49-F238E27FC236}">
                <a16:creationId xmlns:a16="http://schemas.microsoft.com/office/drawing/2014/main" id="{8C029881-0BA1-AD4E-92D5-84F5682DE18F}"/>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A73D5F74-AFC0-A848-84F0-EAAA5B72CEB4}"/>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1392211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1C6B70C-0BC8-684C-8CD5-2ADA1336C590}"/>
              </a:ext>
            </a:extLst>
          </p:cNvPr>
          <p:cNvSpPr>
            <a:spLocks noGrp="1"/>
          </p:cNvSpPr>
          <p:nvPr>
            <p:ph type="title" orient="vert"/>
          </p:nvPr>
        </p:nvSpPr>
        <p:spPr>
          <a:xfrm>
            <a:off x="6543675" y="365125"/>
            <a:ext cx="1971675" cy="5811838"/>
          </a:xfrm>
        </p:spPr>
        <p:txBody>
          <a:bodyPr vert="eaVert"/>
          <a:lstStyle/>
          <a:p>
            <a:r>
              <a:rPr lang="tr-TR" smtClean="0"/>
              <a:t>Asıl başlık stili için tıklatın</a:t>
            </a:r>
            <a:endParaRPr lang="tr-TR"/>
          </a:p>
        </p:txBody>
      </p:sp>
      <p:sp>
        <p:nvSpPr>
          <p:cNvPr id="3" name="Dikey Metin Yer Tutucusu 2">
            <a:extLst>
              <a:ext uri="{FF2B5EF4-FFF2-40B4-BE49-F238E27FC236}">
                <a16:creationId xmlns:a16="http://schemas.microsoft.com/office/drawing/2014/main" id="{773D8A30-1FD9-F14C-8758-9B7608419F10}"/>
              </a:ext>
            </a:extLst>
          </p:cNvPr>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id="{67A6B30B-1BEC-2644-ACB9-DFC0B32A2448}"/>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5" name="Alt Bilgi Yer Tutucusu 4">
            <a:extLst>
              <a:ext uri="{FF2B5EF4-FFF2-40B4-BE49-F238E27FC236}">
                <a16:creationId xmlns:a16="http://schemas.microsoft.com/office/drawing/2014/main" id="{CFF0213C-5E04-0648-BD26-7C19E3042906}"/>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0D505F8B-1238-DF45-881F-D9576BC5F9BA}"/>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330171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95A4F1-D8B7-454A-A798-7EB457EA00D8}"/>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id="{4EC42090-DFE5-6F44-84B7-4790F127CAC6}"/>
              </a:ext>
            </a:extLst>
          </p:cNvPr>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a:extLst>
              <a:ext uri="{FF2B5EF4-FFF2-40B4-BE49-F238E27FC236}">
                <a16:creationId xmlns:a16="http://schemas.microsoft.com/office/drawing/2014/main" id="{BB14721A-2703-EC48-A6F3-DE8464A5C237}"/>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5" name="Alt Bilgi Yer Tutucusu 4">
            <a:extLst>
              <a:ext uri="{FF2B5EF4-FFF2-40B4-BE49-F238E27FC236}">
                <a16:creationId xmlns:a16="http://schemas.microsoft.com/office/drawing/2014/main" id="{18DC31E8-4DC3-474C-BF51-FAA65D3D2CD5}"/>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C0525455-BDD5-8047-B9D9-2997AC0B6939}"/>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112686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778187-241C-F846-BC17-762A646CAD97}"/>
              </a:ext>
            </a:extLst>
          </p:cNvPr>
          <p:cNvSpPr>
            <a:spLocks noGrp="1"/>
          </p:cNvSpPr>
          <p:nvPr>
            <p:ph type="title"/>
          </p:nvPr>
        </p:nvSpPr>
        <p:spPr>
          <a:xfrm>
            <a:off x="623888" y="1709739"/>
            <a:ext cx="7886700" cy="2852737"/>
          </a:xfrm>
        </p:spPr>
        <p:txBody>
          <a:bodyPr anchor="b"/>
          <a:lstStyle>
            <a:lvl1pPr>
              <a:defRPr sz="4500"/>
            </a:lvl1pPr>
          </a:lstStyle>
          <a:p>
            <a:r>
              <a:rPr lang="tr-TR" smtClean="0"/>
              <a:t>Asıl başlık stili için tıklatın</a:t>
            </a:r>
            <a:endParaRPr lang="tr-TR"/>
          </a:p>
        </p:txBody>
      </p:sp>
      <p:sp>
        <p:nvSpPr>
          <p:cNvPr id="3" name="Metin Yer Tutucusu 2">
            <a:extLst>
              <a:ext uri="{FF2B5EF4-FFF2-40B4-BE49-F238E27FC236}">
                <a16:creationId xmlns:a16="http://schemas.microsoft.com/office/drawing/2014/main" id="{589666ED-8FA7-A948-A401-BD0416899BD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smtClean="0"/>
              <a:t>Asıl metin stillerini düzenlemek için tıklatın</a:t>
            </a:r>
          </a:p>
        </p:txBody>
      </p:sp>
      <p:sp>
        <p:nvSpPr>
          <p:cNvPr id="4" name="Veri Yer Tutucusu 3">
            <a:extLst>
              <a:ext uri="{FF2B5EF4-FFF2-40B4-BE49-F238E27FC236}">
                <a16:creationId xmlns:a16="http://schemas.microsoft.com/office/drawing/2014/main" id="{91A27DD6-2B6E-6040-9665-07592CD0B956}"/>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5" name="Alt Bilgi Yer Tutucusu 4">
            <a:extLst>
              <a:ext uri="{FF2B5EF4-FFF2-40B4-BE49-F238E27FC236}">
                <a16:creationId xmlns:a16="http://schemas.microsoft.com/office/drawing/2014/main" id="{D52F7AA8-5440-CE4C-A194-3FA2B58658EE}"/>
              </a:ext>
            </a:extLst>
          </p:cNvPr>
          <p:cNvSpPr>
            <a:spLocks noGrp="1"/>
          </p:cNvSpPr>
          <p:nvPr>
            <p:ph type="ftr" sz="quarter" idx="11"/>
          </p:nvPr>
        </p:nvSpPr>
        <p:spPr/>
        <p:txBody>
          <a:bodyPr/>
          <a:lstStyle/>
          <a:p>
            <a:endParaRPr lang="en-US"/>
          </a:p>
        </p:txBody>
      </p:sp>
      <p:sp>
        <p:nvSpPr>
          <p:cNvPr id="6" name="Slayt Numarası Yer Tutucusu 5">
            <a:extLst>
              <a:ext uri="{FF2B5EF4-FFF2-40B4-BE49-F238E27FC236}">
                <a16:creationId xmlns:a16="http://schemas.microsoft.com/office/drawing/2014/main" id="{D5176971-4161-D344-8FFB-16CF5B271859}"/>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2006093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6CE317-5565-4640-8C47-36B3A4B2D59A}"/>
              </a:ext>
            </a:extLst>
          </p:cNvPr>
          <p:cNvSpPr>
            <a:spLocks noGrp="1"/>
          </p:cNvSpPr>
          <p:nvPr>
            <p:ph type="title"/>
          </p:nvPr>
        </p:nvSpPr>
        <p:spPr/>
        <p:txBody>
          <a:body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id="{83412E4A-31E2-A74F-ACEC-053FE1930A1F}"/>
              </a:ext>
            </a:extLst>
          </p:cNvPr>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a:extLst>
              <a:ext uri="{FF2B5EF4-FFF2-40B4-BE49-F238E27FC236}">
                <a16:creationId xmlns:a16="http://schemas.microsoft.com/office/drawing/2014/main" id="{AE12262F-A76F-F348-BC52-4C817FAD6882}"/>
              </a:ext>
            </a:extLst>
          </p:cNvPr>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a:extLst>
              <a:ext uri="{FF2B5EF4-FFF2-40B4-BE49-F238E27FC236}">
                <a16:creationId xmlns:a16="http://schemas.microsoft.com/office/drawing/2014/main" id="{65DAD3D2-7CF2-3A4F-937C-705BAB8B7430}"/>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6" name="Alt Bilgi Yer Tutucusu 5">
            <a:extLst>
              <a:ext uri="{FF2B5EF4-FFF2-40B4-BE49-F238E27FC236}">
                <a16:creationId xmlns:a16="http://schemas.microsoft.com/office/drawing/2014/main" id="{8E74F18F-00B0-6B40-8E7C-EF2B60D8EE76}"/>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2F5ABFF8-06CB-1A4A-9F4C-B7985E4AC15F}"/>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1274591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84176A-6865-6C45-8C50-0BAC17D2BA61}"/>
              </a:ext>
            </a:extLst>
          </p:cNvPr>
          <p:cNvSpPr>
            <a:spLocks noGrp="1"/>
          </p:cNvSpPr>
          <p:nvPr>
            <p:ph type="title"/>
          </p:nvPr>
        </p:nvSpPr>
        <p:spPr>
          <a:xfrm>
            <a:off x="629841" y="365126"/>
            <a:ext cx="7886700" cy="1325563"/>
          </a:xfrm>
        </p:spPr>
        <p:txBody>
          <a:bodyPr/>
          <a:lstStyle/>
          <a:p>
            <a:r>
              <a:rPr lang="tr-TR" smtClean="0"/>
              <a:t>Asıl başlık stili için tıklatın</a:t>
            </a:r>
            <a:endParaRPr lang="tr-TR"/>
          </a:p>
        </p:txBody>
      </p:sp>
      <p:sp>
        <p:nvSpPr>
          <p:cNvPr id="3" name="Metin Yer Tutucusu 2">
            <a:extLst>
              <a:ext uri="{FF2B5EF4-FFF2-40B4-BE49-F238E27FC236}">
                <a16:creationId xmlns:a16="http://schemas.microsoft.com/office/drawing/2014/main" id="{88AD8D37-C133-F842-91EB-C42681ACC9E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4" name="İçerik Yer Tutucusu 3">
            <a:extLst>
              <a:ext uri="{FF2B5EF4-FFF2-40B4-BE49-F238E27FC236}">
                <a16:creationId xmlns:a16="http://schemas.microsoft.com/office/drawing/2014/main" id="{CB498489-C919-454A-9D64-919AC5BB4708}"/>
              </a:ext>
            </a:extLst>
          </p:cNvPr>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a:extLst>
              <a:ext uri="{FF2B5EF4-FFF2-40B4-BE49-F238E27FC236}">
                <a16:creationId xmlns:a16="http://schemas.microsoft.com/office/drawing/2014/main" id="{0C806915-0F49-A746-AF7A-EEE0E9EFF9B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düzenlemek için tıklatın</a:t>
            </a:r>
          </a:p>
        </p:txBody>
      </p:sp>
      <p:sp>
        <p:nvSpPr>
          <p:cNvPr id="6" name="İçerik Yer Tutucusu 5">
            <a:extLst>
              <a:ext uri="{FF2B5EF4-FFF2-40B4-BE49-F238E27FC236}">
                <a16:creationId xmlns:a16="http://schemas.microsoft.com/office/drawing/2014/main" id="{E8B969C2-9AAA-DE40-92EE-605A5B62EB0A}"/>
              </a:ext>
            </a:extLst>
          </p:cNvPr>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a:extLst>
              <a:ext uri="{FF2B5EF4-FFF2-40B4-BE49-F238E27FC236}">
                <a16:creationId xmlns:a16="http://schemas.microsoft.com/office/drawing/2014/main" id="{63785166-F4BD-E14C-AB85-69FB7065EF04}"/>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8" name="Alt Bilgi Yer Tutucusu 7">
            <a:extLst>
              <a:ext uri="{FF2B5EF4-FFF2-40B4-BE49-F238E27FC236}">
                <a16:creationId xmlns:a16="http://schemas.microsoft.com/office/drawing/2014/main" id="{7B0BC5B9-8FCE-0E4F-A226-E498A50A7708}"/>
              </a:ext>
            </a:extLst>
          </p:cNvPr>
          <p:cNvSpPr>
            <a:spLocks noGrp="1"/>
          </p:cNvSpPr>
          <p:nvPr>
            <p:ph type="ftr" sz="quarter" idx="11"/>
          </p:nvPr>
        </p:nvSpPr>
        <p:spPr/>
        <p:txBody>
          <a:bodyPr/>
          <a:lstStyle/>
          <a:p>
            <a:endParaRPr lang="en-US"/>
          </a:p>
        </p:txBody>
      </p:sp>
      <p:sp>
        <p:nvSpPr>
          <p:cNvPr id="9" name="Slayt Numarası Yer Tutucusu 8">
            <a:extLst>
              <a:ext uri="{FF2B5EF4-FFF2-40B4-BE49-F238E27FC236}">
                <a16:creationId xmlns:a16="http://schemas.microsoft.com/office/drawing/2014/main" id="{3C981B6F-1365-284E-862F-34F848A8593D}"/>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582302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506AF4-6EFF-A041-B17F-48A510C5F500}"/>
              </a:ext>
            </a:extLst>
          </p:cNvPr>
          <p:cNvSpPr>
            <a:spLocks noGrp="1"/>
          </p:cNvSpPr>
          <p:nvPr>
            <p:ph type="title"/>
          </p:nvPr>
        </p:nvSpPr>
        <p:spPr/>
        <p:txBody>
          <a:bodyPr/>
          <a:lstStyle/>
          <a:p>
            <a:r>
              <a:rPr lang="tr-TR" smtClean="0"/>
              <a:t>Asıl başlık stili için tıklatın</a:t>
            </a:r>
            <a:endParaRPr lang="tr-TR"/>
          </a:p>
        </p:txBody>
      </p:sp>
      <p:sp>
        <p:nvSpPr>
          <p:cNvPr id="3" name="Veri Yer Tutucusu 2">
            <a:extLst>
              <a:ext uri="{FF2B5EF4-FFF2-40B4-BE49-F238E27FC236}">
                <a16:creationId xmlns:a16="http://schemas.microsoft.com/office/drawing/2014/main" id="{5D0ACB8C-E3C3-6848-BC8B-DEDBC55CF5C4}"/>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4" name="Alt Bilgi Yer Tutucusu 3">
            <a:extLst>
              <a:ext uri="{FF2B5EF4-FFF2-40B4-BE49-F238E27FC236}">
                <a16:creationId xmlns:a16="http://schemas.microsoft.com/office/drawing/2014/main" id="{8411B84E-802B-4943-9A97-8F3C26E557C7}"/>
              </a:ext>
            </a:extLst>
          </p:cNvPr>
          <p:cNvSpPr>
            <a:spLocks noGrp="1"/>
          </p:cNvSpPr>
          <p:nvPr>
            <p:ph type="ftr" sz="quarter" idx="11"/>
          </p:nvPr>
        </p:nvSpPr>
        <p:spPr/>
        <p:txBody>
          <a:bodyPr/>
          <a:lstStyle/>
          <a:p>
            <a:endParaRPr lang="en-US"/>
          </a:p>
        </p:txBody>
      </p:sp>
      <p:sp>
        <p:nvSpPr>
          <p:cNvPr id="5" name="Slayt Numarası Yer Tutucusu 4">
            <a:extLst>
              <a:ext uri="{FF2B5EF4-FFF2-40B4-BE49-F238E27FC236}">
                <a16:creationId xmlns:a16="http://schemas.microsoft.com/office/drawing/2014/main" id="{07B0AB98-D656-8C4E-9A4C-7A340863BE6D}"/>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372511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2FFDBB0D-DC8A-B342-80A5-458F1F41628F}"/>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3" name="Alt Bilgi Yer Tutucusu 2">
            <a:extLst>
              <a:ext uri="{FF2B5EF4-FFF2-40B4-BE49-F238E27FC236}">
                <a16:creationId xmlns:a16="http://schemas.microsoft.com/office/drawing/2014/main" id="{FD183B29-AA07-F343-AC7E-364C20DBBCD5}"/>
              </a:ext>
            </a:extLst>
          </p:cNvPr>
          <p:cNvSpPr>
            <a:spLocks noGrp="1"/>
          </p:cNvSpPr>
          <p:nvPr>
            <p:ph type="ftr" sz="quarter" idx="11"/>
          </p:nvPr>
        </p:nvSpPr>
        <p:spPr/>
        <p:txBody>
          <a:bodyPr/>
          <a:lstStyle/>
          <a:p>
            <a:endParaRPr lang="en-US"/>
          </a:p>
        </p:txBody>
      </p:sp>
      <p:sp>
        <p:nvSpPr>
          <p:cNvPr id="4" name="Slayt Numarası Yer Tutucusu 3">
            <a:extLst>
              <a:ext uri="{FF2B5EF4-FFF2-40B4-BE49-F238E27FC236}">
                <a16:creationId xmlns:a16="http://schemas.microsoft.com/office/drawing/2014/main" id="{04576B8C-0A59-5A4F-A135-47D1D7B50901}"/>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327022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D0C867-E24E-824C-B877-2C5055C1EFCA}"/>
              </a:ext>
            </a:extLst>
          </p:cNvPr>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İçerik Yer Tutucusu 2">
            <a:extLst>
              <a:ext uri="{FF2B5EF4-FFF2-40B4-BE49-F238E27FC236}">
                <a16:creationId xmlns:a16="http://schemas.microsoft.com/office/drawing/2014/main" id="{0FABE1D1-DCF7-5349-9D7F-C07D0391808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a:extLst>
              <a:ext uri="{FF2B5EF4-FFF2-40B4-BE49-F238E27FC236}">
                <a16:creationId xmlns:a16="http://schemas.microsoft.com/office/drawing/2014/main" id="{A7EA984C-69D3-4E48-BB5D-25D9DB9721C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a:extLst>
              <a:ext uri="{FF2B5EF4-FFF2-40B4-BE49-F238E27FC236}">
                <a16:creationId xmlns:a16="http://schemas.microsoft.com/office/drawing/2014/main" id="{1B174395-2C85-F745-972E-9F62093389D0}"/>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6" name="Alt Bilgi Yer Tutucusu 5">
            <a:extLst>
              <a:ext uri="{FF2B5EF4-FFF2-40B4-BE49-F238E27FC236}">
                <a16:creationId xmlns:a16="http://schemas.microsoft.com/office/drawing/2014/main" id="{3AD12332-1372-FB4E-BD66-5809FC666C68}"/>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607A29F4-9AB6-EF46-8CC4-BF65B448B9BE}"/>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3017816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BE23B2-E1E0-C84D-A459-77FA4A681F5A}"/>
              </a:ext>
            </a:extLst>
          </p:cNvPr>
          <p:cNvSpPr>
            <a:spLocks noGrp="1"/>
          </p:cNvSpPr>
          <p:nvPr>
            <p:ph type="title"/>
          </p:nvPr>
        </p:nvSpPr>
        <p:spPr>
          <a:xfrm>
            <a:off x="629841" y="457200"/>
            <a:ext cx="2949178" cy="1600200"/>
          </a:xfrm>
        </p:spPr>
        <p:txBody>
          <a:bodyPr anchor="b"/>
          <a:lstStyle>
            <a:lvl1pPr>
              <a:defRPr sz="2400"/>
            </a:lvl1pPr>
          </a:lstStyle>
          <a:p>
            <a:r>
              <a:rPr lang="tr-TR" smtClean="0"/>
              <a:t>Asıl başlık stili için tıklatın</a:t>
            </a:r>
            <a:endParaRPr lang="tr-TR"/>
          </a:p>
        </p:txBody>
      </p:sp>
      <p:sp>
        <p:nvSpPr>
          <p:cNvPr id="3" name="Resim Yer Tutucusu 2">
            <a:extLst>
              <a:ext uri="{FF2B5EF4-FFF2-40B4-BE49-F238E27FC236}">
                <a16:creationId xmlns:a16="http://schemas.microsoft.com/office/drawing/2014/main" id="{0489AD3F-FF65-2F47-8ABE-951595250FA8}"/>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tr-TR"/>
          </a:p>
        </p:txBody>
      </p:sp>
      <p:sp>
        <p:nvSpPr>
          <p:cNvPr id="4" name="Metin Yer Tutucusu 3">
            <a:extLst>
              <a:ext uri="{FF2B5EF4-FFF2-40B4-BE49-F238E27FC236}">
                <a16:creationId xmlns:a16="http://schemas.microsoft.com/office/drawing/2014/main" id="{848B5B61-4E85-9546-BCE8-6454761286F8}"/>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düzenlemek için tıklatın</a:t>
            </a:r>
          </a:p>
        </p:txBody>
      </p:sp>
      <p:sp>
        <p:nvSpPr>
          <p:cNvPr id="5" name="Veri Yer Tutucusu 4">
            <a:extLst>
              <a:ext uri="{FF2B5EF4-FFF2-40B4-BE49-F238E27FC236}">
                <a16:creationId xmlns:a16="http://schemas.microsoft.com/office/drawing/2014/main" id="{959DF75B-0BD4-424D-8B76-3178F1F7DABD}"/>
              </a:ext>
            </a:extLst>
          </p:cNvPr>
          <p:cNvSpPr>
            <a:spLocks noGrp="1"/>
          </p:cNvSpPr>
          <p:nvPr>
            <p:ph type="dt" sz="half" idx="10"/>
          </p:nvPr>
        </p:nvSpPr>
        <p:spPr/>
        <p:txBody>
          <a:bodyPr/>
          <a:lstStyle/>
          <a:p>
            <a:fld id="{791AD604-CB54-4398-9BB1-9E8C5FC76324}" type="datetimeFigureOut">
              <a:rPr lang="en-US" smtClean="0"/>
              <a:pPr/>
              <a:t>1/17/2023</a:t>
            </a:fld>
            <a:endParaRPr lang="en-US"/>
          </a:p>
        </p:txBody>
      </p:sp>
      <p:sp>
        <p:nvSpPr>
          <p:cNvPr id="6" name="Alt Bilgi Yer Tutucusu 5">
            <a:extLst>
              <a:ext uri="{FF2B5EF4-FFF2-40B4-BE49-F238E27FC236}">
                <a16:creationId xmlns:a16="http://schemas.microsoft.com/office/drawing/2014/main" id="{19880490-9B9D-3F4F-B90D-732AC35527FB}"/>
              </a:ext>
            </a:extLst>
          </p:cNvPr>
          <p:cNvSpPr>
            <a:spLocks noGrp="1"/>
          </p:cNvSpPr>
          <p:nvPr>
            <p:ph type="ftr" sz="quarter" idx="11"/>
          </p:nvPr>
        </p:nvSpPr>
        <p:spPr/>
        <p:txBody>
          <a:bodyPr/>
          <a:lstStyle/>
          <a:p>
            <a:endParaRPr lang="en-US"/>
          </a:p>
        </p:txBody>
      </p:sp>
      <p:sp>
        <p:nvSpPr>
          <p:cNvPr id="7" name="Slayt Numarası Yer Tutucusu 6">
            <a:extLst>
              <a:ext uri="{FF2B5EF4-FFF2-40B4-BE49-F238E27FC236}">
                <a16:creationId xmlns:a16="http://schemas.microsoft.com/office/drawing/2014/main" id="{8A3A445C-AB4B-644C-979E-CF7C8E466E46}"/>
              </a:ext>
            </a:extLst>
          </p:cNvPr>
          <p:cNvSpPr>
            <a:spLocks noGrp="1"/>
          </p:cNvSpPr>
          <p:nvPr>
            <p:ph type="sldNum" sz="quarter" idx="12"/>
          </p:nvPr>
        </p:nvSpPr>
        <p:spPr/>
        <p:txBody>
          <a:bodyPr/>
          <a:lstStyle/>
          <a:p>
            <a:fld id="{92BEA5E4-CE7D-4F72-BCAF-B57D9EDBA10C}" type="slidenum">
              <a:rPr lang="en-US" smtClean="0"/>
              <a:pPr/>
              <a:t>‹#›</a:t>
            </a:fld>
            <a:endParaRPr lang="en-US"/>
          </a:p>
        </p:txBody>
      </p:sp>
    </p:spTree>
    <p:extLst>
      <p:ext uri="{BB962C8B-B14F-4D97-AF65-F5344CB8AC3E}">
        <p14:creationId xmlns:p14="http://schemas.microsoft.com/office/powerpoint/2010/main" val="2424534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9D03B5D-D4AD-9C40-BBE7-D3FB6023709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DA96295-A683-254A-A7B8-5AF9A22423E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6004128-8362-6D4E-80B9-AE76028568FB}"/>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91AD604-CB54-4398-9BB1-9E8C5FC76324}" type="datetimeFigureOut">
              <a:rPr lang="en-US" smtClean="0"/>
              <a:pPr/>
              <a:t>1/17/2023</a:t>
            </a:fld>
            <a:endParaRPr lang="en-US"/>
          </a:p>
        </p:txBody>
      </p:sp>
      <p:sp>
        <p:nvSpPr>
          <p:cNvPr id="5" name="Alt Bilgi Yer Tutucusu 4">
            <a:extLst>
              <a:ext uri="{FF2B5EF4-FFF2-40B4-BE49-F238E27FC236}">
                <a16:creationId xmlns:a16="http://schemas.microsoft.com/office/drawing/2014/main" id="{B2C1DDD9-DD2B-BB4C-8084-B6F40A4101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ayt Numarası Yer Tutucusu 5">
            <a:extLst>
              <a:ext uri="{FF2B5EF4-FFF2-40B4-BE49-F238E27FC236}">
                <a16:creationId xmlns:a16="http://schemas.microsoft.com/office/drawing/2014/main" id="{F330D40D-8E23-E845-B4EA-7CB71C0F611E}"/>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2BEA5E4-CE7D-4F72-BCAF-B57D9EDBA10C}" type="slidenum">
              <a:rPr lang="en-US" smtClean="0"/>
              <a:pPr/>
              <a:t>‹#›</a:t>
            </a:fld>
            <a:endParaRPr lang="en-US"/>
          </a:p>
        </p:txBody>
      </p:sp>
    </p:spTree>
    <p:extLst>
      <p:ext uri="{BB962C8B-B14F-4D97-AF65-F5344CB8AC3E}">
        <p14:creationId xmlns:p14="http://schemas.microsoft.com/office/powerpoint/2010/main" val="23936438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0" y="3861048"/>
            <a:ext cx="9144000" cy="2671911"/>
          </a:xfrm>
          <a:solidFill>
            <a:srgbClr val="002060"/>
          </a:solidFill>
        </p:spPr>
        <p:txBody>
          <a:bodyPr/>
          <a:lstStyle/>
          <a:p>
            <a:pPr algn="l"/>
            <a:r>
              <a:rPr lang="tr-TR" dirty="0" smtClean="0"/>
              <a:t/>
            </a:r>
            <a:br>
              <a:rPr lang="tr-TR" dirty="0" smtClean="0"/>
            </a:br>
            <a:r>
              <a:rPr lang="tr-TR" dirty="0" smtClean="0">
                <a:solidFill>
                  <a:schemeClr val="bg1">
                    <a:lumMod val="85000"/>
                  </a:schemeClr>
                </a:solidFill>
                <a:latin typeface="Arial Black" pitchFamily="34" charset="0"/>
              </a:rPr>
              <a:t>MEVKA</a:t>
            </a:r>
            <a:endParaRPr lang="en-US" dirty="0">
              <a:solidFill>
                <a:schemeClr val="bg1">
                  <a:lumMod val="85000"/>
                </a:schemeClr>
              </a:solidFill>
            </a:endParaRPr>
          </a:p>
        </p:txBody>
      </p:sp>
      <p:sp>
        <p:nvSpPr>
          <p:cNvPr id="3" name="2 Alt Başlık"/>
          <p:cNvSpPr>
            <a:spLocks noGrp="1"/>
          </p:cNvSpPr>
          <p:nvPr>
            <p:ph type="subTitle" idx="1"/>
          </p:nvPr>
        </p:nvSpPr>
        <p:spPr>
          <a:xfrm>
            <a:off x="0" y="3446206"/>
            <a:ext cx="9144000" cy="428628"/>
          </a:xfrm>
        </p:spPr>
        <p:txBody>
          <a:bodyPr>
            <a:normAutofit/>
          </a:bodyPr>
          <a:lstStyle/>
          <a:p>
            <a:pPr algn="l"/>
            <a:r>
              <a:rPr lang="tr-TR" sz="1600" dirty="0">
                <a:latin typeface="Agency FB" panose="020B0503020202020204" pitchFamily="34" charset="0"/>
              </a:rPr>
              <a:t>MEVKA, Sanayi ve Teknoloji Bakanlığı Kalkınma Ajansları Genel Müdürlüğü Koordinasyonunda, kamu tüzel kişiliğine haiz bir kamu </a:t>
            </a:r>
            <a:r>
              <a:rPr lang="tr-TR" sz="1600" dirty="0" smtClean="0">
                <a:latin typeface="Agency FB" panose="020B0503020202020204" pitchFamily="34" charset="0"/>
              </a:rPr>
              <a:t>kuruluşudur.</a:t>
            </a:r>
            <a:endParaRPr lang="tr-TR" sz="1600" dirty="0">
              <a:latin typeface="Agency FB" panose="020B0503020202020204" pitchFamily="34" charset="0"/>
            </a:endParaRPr>
          </a:p>
        </p:txBody>
      </p:sp>
      <p:cxnSp>
        <p:nvCxnSpPr>
          <p:cNvPr id="5" name="4 Düz Bağlayıcı"/>
          <p:cNvCxnSpPr/>
          <p:nvPr/>
        </p:nvCxnSpPr>
        <p:spPr>
          <a:xfrm>
            <a:off x="0" y="3214686"/>
            <a:ext cx="9144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r">
              <a:spcBef>
                <a:spcPct val="20000"/>
              </a:spcBef>
              <a:defRPr/>
            </a:pPr>
            <a:r>
              <a:rPr lang="tr-TR" sz="1400" dirty="0">
                <a:solidFill>
                  <a:schemeClr val="bg1"/>
                </a:solidFill>
                <a:latin typeface="Candara" panose="020E0502030303020204" pitchFamily="34" charset="0"/>
              </a:rPr>
              <a:t>mevka.org.tr </a:t>
            </a:r>
            <a:r>
              <a:rPr lang="tr-TR" sz="1400" dirty="0" smtClean="0">
                <a:solidFill>
                  <a:schemeClr val="bg1"/>
                </a:solidFill>
                <a:latin typeface="Candara" panose="020E0502030303020204" pitchFamily="34" charset="0"/>
              </a:rPr>
              <a:t> </a:t>
            </a:r>
            <a:endParaRPr lang="tr-TR" sz="1400" dirty="0">
              <a:solidFill>
                <a:schemeClr val="bg1"/>
              </a:solidFill>
              <a:latin typeface="Candara" panose="020E0502030303020204" pitchFamily="34" charset="0"/>
            </a:endParaRPr>
          </a:p>
        </p:txBody>
      </p:sp>
      <p:sp>
        <p:nvSpPr>
          <p:cNvPr id="6" name="6 Alt Başlık"/>
          <p:cNvSpPr txBox="1">
            <a:spLocks/>
          </p:cNvSpPr>
          <p:nvPr/>
        </p:nvSpPr>
        <p:spPr>
          <a:xfrm>
            <a:off x="0" y="764704"/>
            <a:ext cx="9144000" cy="2092792"/>
          </a:xfrm>
          <a:prstGeom prst="rect">
            <a:avLst/>
          </a:prstGeom>
        </p:spPr>
        <p:txBody>
          <a:bodyPr vert="horz" lIns="91440" tIns="45720" rIns="91440" bIns="45720" rtlCol="0" anchor="ctr">
            <a:noAutofit/>
          </a:bodyPr>
          <a:lstStyle/>
          <a:p>
            <a:pPr algn="ctr">
              <a:spcBef>
                <a:spcPct val="20000"/>
              </a:spcBef>
              <a:defRPr/>
            </a:pPr>
            <a:endParaRPr lang="tr-TR" sz="2400" dirty="0" smtClean="0">
              <a:solidFill>
                <a:srgbClr val="002060"/>
              </a:solidFill>
              <a:latin typeface="Arial Black"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3600" dirty="0" smtClean="0">
              <a:solidFill>
                <a:srgbClr val="002060"/>
              </a:solidFill>
              <a:latin typeface="Arial Black"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endParaRPr lang="en-US" sz="3600" dirty="0">
              <a:solidFill>
                <a:srgbClr val="002060"/>
              </a:solidFill>
              <a:latin typeface="Arial Black" pitchFamily="34" charset="0"/>
            </a:endParaRPr>
          </a:p>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tr-TR" sz="3600" dirty="0" smtClean="0">
                <a:solidFill>
                  <a:srgbClr val="002060"/>
                </a:solidFill>
                <a:latin typeface="Arial Black" pitchFamily="34" charset="0"/>
              </a:rPr>
              <a:t>2023</a:t>
            </a:r>
            <a:endParaRPr kumimoji="0" lang="tr-TR" sz="3600" b="0" i="0" u="none" strike="noStrike" kern="1200" cap="none" spc="0" normalizeH="0" baseline="0" noProof="0" dirty="0" smtClean="0">
              <a:ln>
                <a:noFill/>
              </a:ln>
              <a:solidFill>
                <a:srgbClr val="002060"/>
              </a:solidFill>
              <a:effectLst/>
              <a:uLnTx/>
              <a:uFillTx/>
              <a:latin typeface="Arial Black" pitchFamily="34" charset="0"/>
            </a:endParaRPr>
          </a:p>
        </p:txBody>
      </p:sp>
      <p:pic>
        <p:nvPicPr>
          <p:cNvPr id="4" name="Resim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884368" y="134009"/>
            <a:ext cx="986893" cy="994949"/>
          </a:xfrm>
          <a:prstGeom prst="rect">
            <a:avLst/>
          </a:prstGeom>
        </p:spPr>
      </p:pic>
      <p:sp>
        <p:nvSpPr>
          <p:cNvPr id="10" name="Yuvarlatılmış Dikdörtgen 9"/>
          <p:cNvSpPr/>
          <p:nvPr/>
        </p:nvSpPr>
        <p:spPr>
          <a:xfrm>
            <a:off x="3290563" y="207252"/>
            <a:ext cx="2592288" cy="2125760"/>
          </a:xfrm>
          <a:prstGeom prst="roundRect">
            <a:avLst>
              <a:gd name="adj" fmla="val 10000"/>
            </a:avLst>
          </a:prstGeom>
          <a:blipFill rotWithShape="1">
            <a:blip r:embed="rId4"/>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pic>
        <p:nvPicPr>
          <p:cNvPr id="7" name="Resim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415" y="-9560"/>
            <a:ext cx="1259632" cy="1299941"/>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 </a:t>
            </a:r>
            <a:r>
              <a:rPr lang="tr-TR" sz="2000" u="sng" dirty="0" smtClean="0">
                <a:solidFill>
                  <a:schemeClr val="bg1"/>
                </a:solidFill>
                <a:latin typeface="Arial Black" panose="020B0A04020102020204" pitchFamily="34" charset="0"/>
              </a:rPr>
              <a:t>DİKKKAT EDİLMESİ GEREKENLER</a:t>
            </a:r>
            <a:endParaRPr lang="tr-TR" sz="2000" u="sng" dirty="0">
              <a:solidFill>
                <a:schemeClr val="bg1"/>
              </a:solidFill>
            </a:endParaRPr>
          </a:p>
        </p:txBody>
      </p:sp>
      <p:sp>
        <p:nvSpPr>
          <p:cNvPr id="2" name="Dikdörtgen 1"/>
          <p:cNvSpPr/>
          <p:nvPr/>
        </p:nvSpPr>
        <p:spPr>
          <a:xfrm>
            <a:off x="0" y="1471541"/>
            <a:ext cx="9144000" cy="2959272"/>
          </a:xfrm>
          <a:prstGeom prst="rect">
            <a:avLst/>
          </a:prstGeom>
        </p:spPr>
        <p:txBody>
          <a:bodyPr wrap="square">
            <a:spAutoFit/>
          </a:bodyPr>
          <a:lstStyle/>
          <a:p>
            <a:pPr>
              <a:lnSpc>
                <a:spcPct val="115000"/>
              </a:lnSpc>
              <a:spcBef>
                <a:spcPts val="500"/>
              </a:spcBef>
              <a:tabLst>
                <a:tab pos="302895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7. Süt Toplama/İşleme Tesislerine Yönelik Projeler </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Tesis Ar-Ge/üretim odaklı mı olacak?</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Üretim kapasitesi ne kadar?</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Üretim yapılacaksa bölgedeki ilgili firmalarla görüşüldü mü?</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Sütün alımı için bir yer ile anlaşıldı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Gerekli analizler yapıldı mı/yapılacak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Kooperatif yapısı ile mi yürütülecek?</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Tesiste kaç kişi çalışacak?</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857250" marR="0" lvl="0" indent="-342900">
              <a:lnSpc>
                <a:spcPct val="115000"/>
              </a:lnSpc>
              <a:spcBef>
                <a:spcPts val="0"/>
              </a:spcBef>
              <a:spcAft>
                <a:spcPts val="0"/>
              </a:spcAft>
              <a:buFont typeface="Symbol" panose="05050102010706020507" pitchFamily="18" charset="2"/>
              <a:buChar char=""/>
              <a:tabLst>
                <a:tab pos="971550" algn="l"/>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Bölge halkı için adil bir fiyat uygulaması düşünüldü mü?</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2346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SODES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2019 SODES PROJELERİMİZ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1503356717"/>
              </p:ext>
            </p:extLst>
          </p:nvPr>
        </p:nvGraphicFramePr>
        <p:xfrm>
          <a:off x="-2282" y="968935"/>
          <a:ext cx="9149337" cy="5593902"/>
        </p:xfrm>
        <a:graphic>
          <a:graphicData uri="http://schemas.openxmlformats.org/drawingml/2006/table">
            <a:tbl>
              <a:tblPr firstRow="1" firstCol="1" bandRow="1">
                <a:tableStyleId>{5C22544A-7EE6-4342-B048-85BDC9FD1C3A}</a:tableStyleId>
              </a:tblPr>
              <a:tblGrid>
                <a:gridCol w="973882">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100583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936104">
                  <a:extLst>
                    <a:ext uri="{9D8B030D-6E8A-4147-A177-3AD203B41FA5}">
                      <a16:colId xmlns:a16="http://schemas.microsoft.com/office/drawing/2014/main" val="20004"/>
                    </a:ext>
                  </a:extLst>
                </a:gridCol>
                <a:gridCol w="1440160">
                  <a:extLst>
                    <a:ext uri="{9D8B030D-6E8A-4147-A177-3AD203B41FA5}">
                      <a16:colId xmlns:a16="http://schemas.microsoft.com/office/drawing/2014/main" val="20005"/>
                    </a:ext>
                  </a:extLst>
                </a:gridCol>
                <a:gridCol w="724887">
                  <a:extLst>
                    <a:ext uri="{9D8B030D-6E8A-4147-A177-3AD203B41FA5}">
                      <a16:colId xmlns:a16="http://schemas.microsoft.com/office/drawing/2014/main" val="20006"/>
                    </a:ext>
                  </a:extLst>
                </a:gridCol>
                <a:gridCol w="1404178">
                  <a:extLst>
                    <a:ext uri="{9D8B030D-6E8A-4147-A177-3AD203B41FA5}">
                      <a16:colId xmlns:a16="http://schemas.microsoft.com/office/drawing/2014/main" val="20007"/>
                    </a:ext>
                  </a:extLst>
                </a:gridCol>
              </a:tblGrid>
              <a:tr h="770583">
                <a:tc>
                  <a:txBody>
                    <a:bodyPr/>
                    <a:lstStyle/>
                    <a:p>
                      <a:pPr algn="ctr">
                        <a:lnSpc>
                          <a:spcPct val="107000"/>
                        </a:lnSpc>
                        <a:spcAft>
                          <a:spcPts val="0"/>
                        </a:spcAft>
                      </a:pPr>
                      <a:r>
                        <a:rPr lang="tr-TR" sz="1600" dirty="0">
                          <a:effectLst/>
                        </a:rPr>
                        <a:t>İli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a:effectLst/>
                        </a:rPr>
                        <a:t>Proje Adı, Başvuru Sahipleri</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smtClean="0">
                          <a:effectLst/>
                        </a:rPr>
                        <a:t>Başvuru Proje </a:t>
                      </a:r>
                      <a:r>
                        <a:rPr lang="tr-TR" sz="1600" dirty="0">
                          <a:effectLst/>
                        </a:rPr>
                        <a:t>Bütçesi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marL="0" algn="ctr" defTabSz="914400" rtl="0" eaLnBrk="1" latinLnBrk="0" hangingPunct="1">
                        <a:lnSpc>
                          <a:spcPct val="107000"/>
                        </a:lnSpc>
                        <a:spcAft>
                          <a:spcPts val="0"/>
                        </a:spcAft>
                      </a:pPr>
                      <a:r>
                        <a:rPr lang="tr-TR" sz="1600" b="1" kern="1200" dirty="0" smtClean="0">
                          <a:solidFill>
                            <a:schemeClr val="lt1"/>
                          </a:solidFill>
                          <a:effectLst/>
                          <a:latin typeface="+mn-lt"/>
                          <a:ea typeface="+mn-ea"/>
                          <a:cs typeface="+mn-cs"/>
                        </a:rPr>
                        <a:t>Başvuru Destek </a:t>
                      </a:r>
                      <a:r>
                        <a:rPr lang="tr-TR" sz="1600" b="1" kern="1200" dirty="0">
                          <a:solidFill>
                            <a:schemeClr val="lt1"/>
                          </a:solidFill>
                          <a:effectLst/>
                          <a:latin typeface="+mn-lt"/>
                          <a:ea typeface="+mn-ea"/>
                          <a:cs typeface="+mn-cs"/>
                        </a:rPr>
                        <a:t>Tutarı</a:t>
                      </a: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tr-TR" sz="1600" dirty="0">
                          <a:solidFill>
                            <a:schemeClr val="tx1"/>
                          </a:solidFill>
                          <a:effectLst/>
                        </a:rPr>
                        <a:t>Proje Revize Bütçesi </a:t>
                      </a:r>
                      <a:r>
                        <a:rPr lang="tr-TR" sz="1600" dirty="0" smtClean="0">
                          <a:solidFill>
                            <a:schemeClr val="tx1"/>
                          </a:solidFill>
                          <a:effectLst/>
                        </a:rPr>
                        <a:t>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baseline="0" dirty="0" smtClean="0">
                          <a:solidFill>
                            <a:schemeClr val="tx1"/>
                          </a:solidFill>
                          <a:effectLst/>
                        </a:rPr>
                        <a:t>ça uygun bulunan </a:t>
                      </a:r>
                      <a:r>
                        <a:rPr lang="tr-TR" sz="1600" dirty="0" smtClean="0">
                          <a:solidFill>
                            <a:schemeClr val="tx1"/>
                          </a:solidFill>
                          <a:effectLst/>
                        </a:rPr>
                        <a:t>Destek </a:t>
                      </a:r>
                      <a:r>
                        <a:rPr lang="tr-TR" sz="1600" dirty="0">
                          <a:solidFill>
                            <a:schemeClr val="tx1"/>
                          </a:solidFill>
                          <a:effectLst/>
                        </a:rPr>
                        <a:t>Tutarı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400" dirty="0" smtClean="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Revize %</a:t>
                      </a:r>
                      <a:endParaRPr lang="tr-TR" sz="14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pPr algn="ctr">
                        <a:lnSpc>
                          <a:spcPct val="107000"/>
                        </a:lnSpc>
                        <a:spcAft>
                          <a:spcPts val="0"/>
                        </a:spcAft>
                      </a:pPr>
                      <a:r>
                        <a:rPr lang="tr-TR" sz="1600" dirty="0" smtClean="0">
                          <a:solidFill>
                            <a:schemeClr val="tx1"/>
                          </a:solidFill>
                          <a:effectLst/>
                        </a:rPr>
                        <a:t>Bakanlık</a:t>
                      </a:r>
                      <a:r>
                        <a:rPr lang="tr-TR" sz="1600" dirty="0" smtClean="0">
                          <a:effectLst/>
                        </a:rPr>
                        <a:t> </a:t>
                      </a:r>
                      <a:r>
                        <a:rPr lang="tr-TR" sz="1600" dirty="0" smtClean="0">
                          <a:solidFill>
                            <a:schemeClr val="tx1"/>
                          </a:solidFill>
                          <a:effectLst/>
                        </a:rPr>
                        <a:t>Notları</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a16="http://schemas.microsoft.com/office/drawing/2014/main" val="10000"/>
                  </a:ext>
                </a:extLst>
              </a:tr>
              <a:tr h="1292047">
                <a:tc>
                  <a:txBody>
                    <a:bodyPr/>
                    <a:lstStyle/>
                    <a:p>
                      <a:pPr algn="l">
                        <a:lnSpc>
                          <a:spcPct val="107000"/>
                        </a:lnSpc>
                        <a:spcBef>
                          <a:spcPts val="1200"/>
                        </a:spcBef>
                        <a:spcAft>
                          <a:spcPts val="1200"/>
                        </a:spcAft>
                      </a:pPr>
                      <a:r>
                        <a:rPr lang="tr-TR" sz="1600">
                          <a:effectLst/>
                        </a:rPr>
                        <a:t>Karaman</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600" b="1" dirty="0">
                          <a:effectLst/>
                        </a:rPr>
                        <a:t>KARAMAN'DA UMUDA SMAÇ, </a:t>
                      </a:r>
                      <a:r>
                        <a:rPr lang="tr-TR" sz="1600" dirty="0">
                          <a:effectLst/>
                        </a:rPr>
                        <a:t>KARAMAN İL ÖZEL İDARESİ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dirty="0">
                          <a:effectLst/>
                        </a:rPr>
                        <a:t>2.032.558</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b="1" dirty="0">
                          <a:effectLst/>
                        </a:rPr>
                        <a:t>1.735.693</a:t>
                      </a:r>
                      <a:endParaRPr lang="tr-TR" sz="16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600">
                          <a:solidFill>
                            <a:schemeClr val="tx1"/>
                          </a:solidFill>
                          <a:effectLst/>
                        </a:rPr>
                        <a:t>2.032.558</a:t>
                      </a:r>
                      <a:endParaRPr lang="tr-TR" sz="160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Bef>
                          <a:spcPts val="1200"/>
                        </a:spcBef>
                        <a:spcAft>
                          <a:spcPts val="1200"/>
                        </a:spcAft>
                      </a:pPr>
                      <a:r>
                        <a:rPr lang="tr-TR" sz="1600" b="1" dirty="0">
                          <a:solidFill>
                            <a:schemeClr val="tx1"/>
                          </a:solidFill>
                          <a:effectLst/>
                          <a:latin typeface="Arial Black" panose="020B0A04020102020204" pitchFamily="34" charset="0"/>
                        </a:rPr>
                        <a:t>1.300.000</a:t>
                      </a:r>
                      <a:endParaRPr lang="tr-TR" sz="16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1" i="0" u="none" strike="noStrike" dirty="0" smtClean="0">
                          <a:solidFill>
                            <a:schemeClr val="bg1"/>
                          </a:solidFill>
                          <a:effectLst/>
                          <a:latin typeface="Arial Black" panose="020B0A04020102020204" pitchFamily="34" charset="0"/>
                        </a:rPr>
                        <a:t>-25</a:t>
                      </a:r>
                      <a:r>
                        <a:rPr lang="tr-TR" sz="1600" b="1" i="0" u="none" strike="noStrike" dirty="0">
                          <a:solidFill>
                            <a:schemeClr val="bg1"/>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marL="0" lvl="0" indent="0" algn="ctr">
                        <a:lnSpc>
                          <a:spcPct val="107000"/>
                        </a:lnSpc>
                        <a:spcAft>
                          <a:spcPts val="800"/>
                        </a:spcAft>
                        <a:buFont typeface="Symbol" panose="05050102010706020507" pitchFamily="18" charset="2"/>
                        <a:buNone/>
                      </a:pPr>
                      <a:r>
                        <a:rPr lang="tr-TR" sz="1600" dirty="0">
                          <a:effectLst/>
                        </a:rPr>
                        <a:t>Halı saha kalemi yararlanıcı tarafından karşılanmalıdır.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1552779">
                <a:tc>
                  <a:txBody>
                    <a:bodyPr/>
                    <a:lstStyle/>
                    <a:p>
                      <a:pPr algn="l">
                        <a:lnSpc>
                          <a:spcPct val="107000"/>
                        </a:lnSpc>
                        <a:spcBef>
                          <a:spcPts val="1200"/>
                        </a:spcBef>
                        <a:spcAft>
                          <a:spcPts val="1200"/>
                        </a:spcAft>
                      </a:pPr>
                      <a:r>
                        <a:rPr lang="tr-TR" sz="1600" dirty="0">
                          <a:effectLst/>
                        </a:rPr>
                        <a:t>Konya</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600" b="1" dirty="0">
                          <a:effectLst/>
                        </a:rPr>
                        <a:t>ROBOKARATAY,  </a:t>
                      </a:r>
                      <a:r>
                        <a:rPr lang="tr-TR" sz="1600" dirty="0">
                          <a:effectLst/>
                        </a:rPr>
                        <a:t>KARATAY </a:t>
                      </a:r>
                      <a:r>
                        <a:rPr lang="tr-TR" sz="1600" dirty="0" smtClean="0">
                          <a:effectLst/>
                        </a:rPr>
                        <a:t>BELEDİYESİ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dirty="0">
                          <a:effectLst/>
                        </a:rPr>
                        <a:t>2.558.774</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b="1" dirty="0" smtClean="0">
                          <a:effectLst/>
                        </a:rPr>
                        <a:t>2.114.939</a:t>
                      </a:r>
                      <a:endParaRPr lang="tr-TR" sz="16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600" dirty="0">
                          <a:solidFill>
                            <a:schemeClr val="tx1"/>
                          </a:solidFill>
                          <a:effectLst/>
                        </a:rPr>
                        <a:t>2.558.774</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Bef>
                          <a:spcPts val="1200"/>
                        </a:spcBef>
                        <a:spcAft>
                          <a:spcPts val="1200"/>
                        </a:spcAft>
                      </a:pPr>
                      <a:r>
                        <a:rPr lang="tr-TR" sz="1600" b="1" dirty="0">
                          <a:solidFill>
                            <a:schemeClr val="tx1"/>
                          </a:solidFill>
                          <a:effectLst/>
                          <a:latin typeface="Arial Black" panose="020B0A04020102020204" pitchFamily="34" charset="0"/>
                        </a:rPr>
                        <a:t>2.000.000</a:t>
                      </a:r>
                      <a:endParaRPr lang="tr-TR" sz="16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1" i="0" u="none" strike="noStrike" dirty="0" smtClean="0">
                          <a:solidFill>
                            <a:schemeClr val="bg1"/>
                          </a:solidFill>
                          <a:effectLst/>
                          <a:latin typeface="Arial Black" panose="020B0A04020102020204" pitchFamily="34" charset="0"/>
                        </a:rPr>
                        <a:t>-5</a:t>
                      </a:r>
                      <a:r>
                        <a:rPr lang="tr-TR" sz="1600" b="1" i="0" u="none" strike="noStrike" dirty="0">
                          <a:solidFill>
                            <a:schemeClr val="bg1"/>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marL="0" lvl="0" indent="0" algn="ctr">
                        <a:lnSpc>
                          <a:spcPct val="107000"/>
                        </a:lnSpc>
                        <a:spcAft>
                          <a:spcPts val="800"/>
                        </a:spcAft>
                        <a:buFont typeface="Symbol" panose="05050102010706020507" pitchFamily="18" charset="2"/>
                        <a:buNone/>
                      </a:pPr>
                      <a:r>
                        <a:rPr lang="tr-TR" sz="1600" dirty="0">
                          <a:effectLst/>
                        </a:rPr>
                        <a:t>Mobilya donatımı kalemi yararlanıcı tarafından karşılanmalıdır.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652532">
                <a:tc>
                  <a:txBody>
                    <a:bodyPr/>
                    <a:lstStyle/>
                    <a:p>
                      <a:pPr algn="l">
                        <a:lnSpc>
                          <a:spcPct val="107000"/>
                        </a:lnSpc>
                        <a:spcBef>
                          <a:spcPts val="1200"/>
                        </a:spcBef>
                        <a:spcAft>
                          <a:spcPts val="1200"/>
                        </a:spcAft>
                      </a:pPr>
                      <a:r>
                        <a:rPr lang="tr-TR" sz="1600">
                          <a:effectLst/>
                        </a:rPr>
                        <a:t>Konya</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600" b="1" dirty="0">
                          <a:effectLst/>
                        </a:rPr>
                        <a:t>NİTELİKLİ İŞ GÜCÜNÜN </a:t>
                      </a:r>
                      <a:r>
                        <a:rPr lang="tr-TR" sz="1600" b="1" dirty="0" smtClean="0">
                          <a:effectLst/>
                        </a:rPr>
                        <a:t>KONYA’YA KAZANDIRILMASI </a:t>
                      </a:r>
                      <a:r>
                        <a:rPr lang="tr-TR" sz="1600" dirty="0" smtClean="0">
                          <a:effectLst/>
                        </a:rPr>
                        <a:t>KONYA </a:t>
                      </a:r>
                      <a:r>
                        <a:rPr lang="tr-TR" sz="1600" dirty="0">
                          <a:effectLst/>
                        </a:rPr>
                        <a:t>TİCARET ODASI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dirty="0">
                          <a:effectLst/>
                        </a:rPr>
                        <a:t>1.632.380</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600" b="1" dirty="0" smtClean="0">
                          <a:effectLst/>
                        </a:rPr>
                        <a:t>1.469.142</a:t>
                      </a:r>
                      <a:endParaRPr lang="tr-TR" sz="16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600" dirty="0">
                          <a:solidFill>
                            <a:schemeClr val="tx1"/>
                          </a:solidFill>
                          <a:effectLst/>
                        </a:rPr>
                        <a:t>1.632.380</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Bef>
                          <a:spcPts val="1200"/>
                        </a:spcBef>
                        <a:spcAft>
                          <a:spcPts val="1200"/>
                        </a:spcAft>
                      </a:pPr>
                      <a:r>
                        <a:rPr lang="tr-TR" sz="1600" b="1" dirty="0">
                          <a:solidFill>
                            <a:schemeClr val="tx1"/>
                          </a:solidFill>
                          <a:effectLst/>
                          <a:latin typeface="Arial Black" panose="020B0A04020102020204" pitchFamily="34" charset="0"/>
                        </a:rPr>
                        <a:t>1.100.000</a:t>
                      </a:r>
                      <a:endParaRPr lang="tr-TR" sz="1600" b="1"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1" i="0" u="none" strike="noStrike" dirty="0" smtClean="0">
                          <a:solidFill>
                            <a:schemeClr val="bg1"/>
                          </a:solidFill>
                          <a:effectLst/>
                          <a:latin typeface="Arial Black" panose="020B0A04020102020204" pitchFamily="34" charset="0"/>
                        </a:rPr>
                        <a:t>-25</a:t>
                      </a:r>
                      <a:r>
                        <a:rPr lang="tr-TR" sz="1600" b="1" i="0" u="none" strike="noStrike" dirty="0">
                          <a:solidFill>
                            <a:schemeClr val="bg1"/>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marL="0" lvl="0" indent="0" algn="ctr">
                        <a:lnSpc>
                          <a:spcPct val="107000"/>
                        </a:lnSpc>
                        <a:spcAft>
                          <a:spcPts val="800"/>
                        </a:spcAft>
                        <a:buFont typeface="Symbol" panose="05050102010706020507" pitchFamily="18" charset="2"/>
                        <a:buNone/>
                      </a:pPr>
                      <a:r>
                        <a:rPr lang="tr-TR" sz="1600" dirty="0">
                          <a:effectLst/>
                        </a:rPr>
                        <a:t>Mesleki eğitimler kalemi yararlanıcı tarafından karşılanmalıdır.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288468">
                <a:tc>
                  <a:txBody>
                    <a:bodyPr/>
                    <a:lstStyle/>
                    <a:p>
                      <a:pPr algn="l">
                        <a:lnSpc>
                          <a:spcPct val="107000"/>
                        </a:lnSpc>
                        <a:spcBef>
                          <a:spcPts val="1200"/>
                        </a:spcBef>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100">
                          <a:effectLst/>
                        </a:rPr>
                        <a:t> </a:t>
                      </a:r>
                      <a:endParaRPr lang="tr-TR" sz="11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400" b="1">
                          <a:effectLst/>
                        </a:rPr>
                        <a:t>6.223.712</a:t>
                      </a:r>
                      <a:endParaRPr lang="tr-TR" sz="1400" b="1">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Bef>
                          <a:spcPts val="1200"/>
                        </a:spcBef>
                        <a:spcAft>
                          <a:spcPts val="1200"/>
                        </a:spcAft>
                      </a:pPr>
                      <a:r>
                        <a:rPr lang="tr-TR" sz="1400" b="1" dirty="0">
                          <a:effectLst/>
                        </a:rPr>
                        <a:t>5.319.774</a:t>
                      </a:r>
                      <a:endParaRPr lang="tr-TR" sz="1400" b="1"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Bef>
                          <a:spcPts val="1200"/>
                        </a:spcBef>
                        <a:spcAft>
                          <a:spcPts val="1200"/>
                        </a:spcAft>
                      </a:pPr>
                      <a:r>
                        <a:rPr lang="tr-TR" sz="1400" b="1">
                          <a:solidFill>
                            <a:schemeClr val="tx1"/>
                          </a:solidFill>
                          <a:effectLst/>
                        </a:rPr>
                        <a:t>6.223.712</a:t>
                      </a:r>
                      <a:endParaRPr lang="tr-TR" sz="1400" b="1">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7000"/>
                        </a:lnSpc>
                        <a:spcBef>
                          <a:spcPts val="1200"/>
                        </a:spcBef>
                        <a:spcAft>
                          <a:spcPts val="1200"/>
                        </a:spcAft>
                      </a:pPr>
                      <a:r>
                        <a:rPr lang="tr-TR" sz="1400" b="1" dirty="0">
                          <a:solidFill>
                            <a:schemeClr val="tx1"/>
                          </a:solidFill>
                          <a:effectLst/>
                        </a:rPr>
                        <a:t>4.400.000</a:t>
                      </a:r>
                      <a:endParaRPr lang="tr-TR" sz="1400" b="1"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ct val="107000"/>
                        </a:lnSpc>
                        <a:spcBef>
                          <a:spcPts val="1200"/>
                        </a:spcBef>
                        <a:spcAft>
                          <a:spcPts val="1200"/>
                        </a:spcAft>
                      </a:pPr>
                      <a:r>
                        <a:rPr lang="tr-TR" sz="1400" b="1" dirty="0" smtClean="0">
                          <a:solidFill>
                            <a:schemeClr val="bg1"/>
                          </a:solidFill>
                          <a:effectLst/>
                          <a:latin typeface="Arial Black" panose="020B0A04020102020204" pitchFamily="34" charset="0"/>
                          <a:ea typeface="Calibri" panose="020F0502020204030204" pitchFamily="34" charset="0"/>
                          <a:cs typeface="Times New Roman" panose="02020603050405020304" pitchFamily="18" charset="0"/>
                        </a:rPr>
                        <a:t>-17%</a:t>
                      </a:r>
                      <a:endParaRPr lang="tr-TR" sz="1400" b="1" dirty="0">
                        <a:solidFill>
                          <a:schemeClr val="bg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07000"/>
                        </a:lnSpc>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37300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SODES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2020 SODES PROJELERİMİZ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1467610637"/>
              </p:ext>
            </p:extLst>
          </p:nvPr>
        </p:nvGraphicFramePr>
        <p:xfrm>
          <a:off x="-2282" y="968935"/>
          <a:ext cx="9144000" cy="5556410"/>
        </p:xfrm>
        <a:graphic>
          <a:graphicData uri="http://schemas.openxmlformats.org/drawingml/2006/table">
            <a:tbl>
              <a:tblPr firstRow="1" firstCol="1" bandRow="1">
                <a:tableStyleId>{5C22544A-7EE6-4342-B048-85BDC9FD1C3A}</a:tableStyleId>
              </a:tblPr>
              <a:tblGrid>
                <a:gridCol w="973882">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293862">
                  <a:extLst>
                    <a:ext uri="{9D8B030D-6E8A-4147-A177-3AD203B41FA5}">
                      <a16:colId xmlns:a16="http://schemas.microsoft.com/office/drawing/2014/main" val="20005"/>
                    </a:ext>
                  </a:extLst>
                </a:gridCol>
                <a:gridCol w="719550">
                  <a:extLst>
                    <a:ext uri="{9D8B030D-6E8A-4147-A177-3AD203B41FA5}">
                      <a16:colId xmlns:a16="http://schemas.microsoft.com/office/drawing/2014/main" val="20006"/>
                    </a:ext>
                  </a:extLst>
                </a:gridCol>
                <a:gridCol w="1404178">
                  <a:extLst>
                    <a:ext uri="{9D8B030D-6E8A-4147-A177-3AD203B41FA5}">
                      <a16:colId xmlns:a16="http://schemas.microsoft.com/office/drawing/2014/main" val="20007"/>
                    </a:ext>
                  </a:extLst>
                </a:gridCol>
              </a:tblGrid>
              <a:tr h="1059265">
                <a:tc>
                  <a:txBody>
                    <a:bodyPr/>
                    <a:lstStyle/>
                    <a:p>
                      <a:pPr algn="ctr">
                        <a:lnSpc>
                          <a:spcPct val="107000"/>
                        </a:lnSpc>
                        <a:spcAft>
                          <a:spcPts val="0"/>
                        </a:spcAft>
                      </a:pPr>
                      <a:r>
                        <a:rPr lang="tr-TR" sz="1600" dirty="0">
                          <a:effectLst/>
                        </a:rPr>
                        <a:t>İli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a:effectLst/>
                        </a:rPr>
                        <a:t>Proje Adı, Başvuru Sahipleri</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smtClean="0">
                          <a:effectLst/>
                        </a:rPr>
                        <a:t>Başvuru Proje </a:t>
                      </a:r>
                      <a:r>
                        <a:rPr lang="tr-TR" sz="1600" dirty="0">
                          <a:effectLst/>
                        </a:rPr>
                        <a:t>Bütçesi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marL="0" algn="ctr" defTabSz="914400" rtl="0" eaLnBrk="1" latinLnBrk="0" hangingPunct="1">
                        <a:lnSpc>
                          <a:spcPct val="107000"/>
                        </a:lnSpc>
                        <a:spcAft>
                          <a:spcPts val="0"/>
                        </a:spcAft>
                      </a:pPr>
                      <a:r>
                        <a:rPr lang="tr-TR" sz="1600" b="1" kern="1200" dirty="0" smtClean="0">
                          <a:solidFill>
                            <a:schemeClr val="lt1"/>
                          </a:solidFill>
                          <a:effectLst/>
                          <a:latin typeface="+mn-lt"/>
                          <a:ea typeface="+mn-ea"/>
                          <a:cs typeface="+mn-cs"/>
                        </a:rPr>
                        <a:t>Başvuru Destek </a:t>
                      </a:r>
                      <a:r>
                        <a:rPr lang="tr-TR" sz="1600" b="1" kern="1200" dirty="0">
                          <a:solidFill>
                            <a:schemeClr val="lt1"/>
                          </a:solidFill>
                          <a:effectLst/>
                          <a:latin typeface="+mn-lt"/>
                          <a:ea typeface="+mn-ea"/>
                          <a:cs typeface="+mn-cs"/>
                        </a:rPr>
                        <a:t>Tutarı</a:t>
                      </a: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tr-TR" sz="1600" dirty="0">
                          <a:solidFill>
                            <a:schemeClr val="tx1"/>
                          </a:solidFill>
                          <a:effectLst/>
                        </a:rPr>
                        <a:t>Proje Revize Bütçesi </a:t>
                      </a:r>
                      <a:r>
                        <a:rPr lang="tr-TR" sz="1600" dirty="0" smtClean="0">
                          <a:solidFill>
                            <a:schemeClr val="tx1"/>
                          </a:solidFill>
                          <a:effectLst/>
                        </a:rPr>
                        <a:t>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baseline="0" dirty="0" smtClean="0">
                          <a:solidFill>
                            <a:schemeClr val="tx1"/>
                          </a:solidFill>
                          <a:effectLst/>
                        </a:rPr>
                        <a:t>ça uygun bulunan </a:t>
                      </a:r>
                      <a:r>
                        <a:rPr lang="tr-TR" sz="1600" dirty="0" smtClean="0">
                          <a:solidFill>
                            <a:schemeClr val="tx1"/>
                          </a:solidFill>
                          <a:effectLst/>
                        </a:rPr>
                        <a:t>Destek </a:t>
                      </a:r>
                      <a:r>
                        <a:rPr lang="tr-TR" sz="1600" dirty="0">
                          <a:solidFill>
                            <a:schemeClr val="tx1"/>
                          </a:solidFill>
                          <a:effectLst/>
                        </a:rPr>
                        <a:t>Tutarı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400" dirty="0" smtClean="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Revize %</a:t>
                      </a:r>
                      <a:endParaRPr lang="tr-TR" sz="14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pPr algn="ctr">
                        <a:lnSpc>
                          <a:spcPct val="107000"/>
                        </a:lnSpc>
                        <a:spcAft>
                          <a:spcPts val="0"/>
                        </a:spcAft>
                      </a:pPr>
                      <a:r>
                        <a:rPr lang="tr-TR" sz="1600" dirty="0" smtClean="0">
                          <a:solidFill>
                            <a:schemeClr val="tx1"/>
                          </a:solidFill>
                          <a:effectLst/>
                        </a:rPr>
                        <a:t>Bakanlık</a:t>
                      </a:r>
                      <a:r>
                        <a:rPr lang="tr-TR" sz="1600" dirty="0" smtClean="0">
                          <a:effectLst/>
                        </a:rPr>
                        <a:t> </a:t>
                      </a:r>
                      <a:r>
                        <a:rPr lang="tr-TR" sz="1600" dirty="0" smtClean="0">
                          <a:solidFill>
                            <a:schemeClr val="tx1"/>
                          </a:solidFill>
                          <a:effectLst/>
                        </a:rPr>
                        <a:t>Notları</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a16="http://schemas.microsoft.com/office/drawing/2014/main" val="10000"/>
                  </a:ext>
                </a:extLst>
              </a:tr>
              <a:tr h="1656843">
                <a:tc>
                  <a:txBody>
                    <a:bodyPr/>
                    <a:lstStyle/>
                    <a:p>
                      <a:pPr algn="l">
                        <a:lnSpc>
                          <a:spcPct val="107000"/>
                        </a:lnSpc>
                        <a:spcBef>
                          <a:spcPts val="1200"/>
                        </a:spcBef>
                        <a:spcAft>
                          <a:spcPts val="1200"/>
                        </a:spcAft>
                      </a:pPr>
                      <a:r>
                        <a:rPr lang="tr-TR" sz="1600" dirty="0">
                          <a:effectLst/>
                        </a:rPr>
                        <a:t>Karaman</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ÜRETİMDE BEN DE VARIM–KORUMALI İŞYERİ PROJESİ, </a:t>
                      </a:r>
                      <a:r>
                        <a:rPr lang="tr-TR" sz="1400" b="0" dirty="0" smtClean="0">
                          <a:solidFill>
                            <a:schemeClr val="tx1"/>
                          </a:solidFill>
                          <a:effectLst/>
                          <a:latin typeface="+mn-lt"/>
                          <a:ea typeface="Times New Roman" panose="02020603050405020304" pitchFamily="18" charset="0"/>
                          <a:cs typeface="Times New Roman" panose="02020603050405020304" pitchFamily="18" charset="0"/>
                        </a:rPr>
                        <a:t>KARAMAN AİLE, ÇALIŞMA VE SOSYAL HİZMETLER İL MÜDÜRLÜĞÜ</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2.062.000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1.833.000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b="0">
                          <a:solidFill>
                            <a:schemeClr val="tx1"/>
                          </a:solidFill>
                          <a:effectLst/>
                          <a:latin typeface="+mj-lt"/>
                          <a:ea typeface="Calibri" panose="020F0502020204030204" pitchFamily="34" charset="0"/>
                          <a:cs typeface="Times New Roman" panose="02020603050405020304" pitchFamily="18" charset="0"/>
                        </a:rPr>
                        <a:t>2.062.000</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6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1.400.000</a:t>
                      </a: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0" i="0" u="none" strike="noStrike" dirty="0" smtClean="0">
                          <a:solidFill>
                            <a:schemeClr val="bg1"/>
                          </a:solidFill>
                          <a:effectLst/>
                          <a:latin typeface="Arial Black" panose="020B0A04020102020204" pitchFamily="34" charset="0"/>
                        </a:rPr>
                        <a:t>-24</a:t>
                      </a:r>
                      <a:r>
                        <a:rPr lang="tr-TR" sz="1600" b="0" i="0" u="none" strike="noStrike" dirty="0">
                          <a:solidFill>
                            <a:schemeClr val="bg1"/>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algn="ctr">
                        <a:lnSpc>
                          <a:spcPct val="107000"/>
                        </a:lnSpc>
                        <a:spcAft>
                          <a:spcPts val="600"/>
                        </a:spcAft>
                      </a:pP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a:t>
                      </a:r>
                      <a:r>
                        <a:rPr lang="tr-TR" sz="1600"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destek tutarı revizesi ile uygun görülmüştür.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420151">
                <a:tc>
                  <a:txBody>
                    <a:bodyPr/>
                    <a:lstStyle/>
                    <a:p>
                      <a:pPr algn="l">
                        <a:lnSpc>
                          <a:spcPct val="107000"/>
                        </a:lnSpc>
                        <a:spcBef>
                          <a:spcPts val="1200"/>
                        </a:spcBef>
                        <a:spcAft>
                          <a:spcPts val="1200"/>
                        </a:spcAft>
                      </a:pPr>
                      <a:r>
                        <a:rPr lang="tr-TR" sz="1600">
                          <a:effectLst/>
                        </a:rPr>
                        <a:t>Konya</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SOBE İLE OTİZMLİ BİREYLER İŞ HAYATINDA!, </a:t>
                      </a:r>
                      <a:r>
                        <a:rPr lang="tr-TR" sz="1400" b="0" dirty="0" smtClean="0">
                          <a:solidFill>
                            <a:schemeClr val="tx1"/>
                          </a:solidFill>
                          <a:effectLst/>
                          <a:latin typeface="+mn-lt"/>
                          <a:ea typeface="Times New Roman" panose="02020603050405020304" pitchFamily="18" charset="0"/>
                          <a:cs typeface="Times New Roman" panose="02020603050405020304" pitchFamily="18" charset="0"/>
                        </a:rPr>
                        <a:t>SOBE SELÇUKLU OTİZMLİ BİREYLER EĞİTİM VAKFI</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2.300.000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2.070.000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b="0" dirty="0">
                          <a:solidFill>
                            <a:schemeClr val="tx1"/>
                          </a:solidFill>
                          <a:effectLst/>
                          <a:latin typeface="+mj-lt"/>
                          <a:ea typeface="Calibri" panose="020F0502020204030204" pitchFamily="34" charset="0"/>
                          <a:cs typeface="Times New Roman" panose="02020603050405020304" pitchFamily="18" charset="0"/>
                        </a:rPr>
                        <a:t>2.300.000</a:t>
                      </a: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6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1.300.000</a:t>
                      </a: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600" b="0" i="0" u="none" strike="noStrike" dirty="0" smtClean="0">
                          <a:solidFill>
                            <a:schemeClr val="bg1"/>
                          </a:solidFill>
                          <a:effectLst/>
                          <a:latin typeface="Arial Black" panose="020B0A04020102020204" pitchFamily="34" charset="0"/>
                        </a:rPr>
                        <a:t>-37</a:t>
                      </a:r>
                      <a:r>
                        <a:rPr lang="tr-TR" sz="1600" b="0" i="0" u="none" strike="noStrike" dirty="0">
                          <a:solidFill>
                            <a:schemeClr val="bg1"/>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algn="ctr">
                        <a:lnSpc>
                          <a:spcPct val="107000"/>
                        </a:lnSpc>
                        <a:spcAft>
                          <a:spcPts val="600"/>
                        </a:spcAft>
                      </a:pP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a:t>
                      </a:r>
                      <a:r>
                        <a:rPr lang="tr-TR" sz="1600"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destek tutarı revizesi ile uygun görülmüştür.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420151">
                <a:tc>
                  <a:txBody>
                    <a:bodyPr/>
                    <a:lstStyle/>
                    <a:p>
                      <a:pPr algn="l">
                        <a:lnSpc>
                          <a:spcPct val="107000"/>
                        </a:lnSpc>
                        <a:spcBef>
                          <a:spcPts val="1200"/>
                        </a:spcBef>
                        <a:spcAft>
                          <a:spcPts val="1200"/>
                        </a:spcAft>
                      </a:pPr>
                      <a:r>
                        <a:rPr lang="tr-TR" sz="1600">
                          <a:effectLst/>
                        </a:rPr>
                        <a:t>Konya</a:t>
                      </a:r>
                      <a:endParaRPr lang="tr-TR" sz="160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KADINLAR ÜRETİYOR, KONYA SAĞLIK İÇİN MOR EKMEK TÜKETİYOR PROJESİ, </a:t>
                      </a:r>
                      <a:r>
                        <a:rPr lang="tr-TR" sz="1400" b="0" dirty="0" smtClean="0">
                          <a:solidFill>
                            <a:schemeClr val="tx1"/>
                          </a:solidFill>
                          <a:effectLst/>
                          <a:latin typeface="+mn-lt"/>
                          <a:ea typeface="Times New Roman" panose="02020603050405020304" pitchFamily="18" charset="0"/>
                          <a:cs typeface="Times New Roman" panose="02020603050405020304" pitchFamily="18" charset="0"/>
                        </a:rPr>
                        <a:t>MERAM BELEDİYESİ</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1.300.000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a:effectLst/>
                          <a:latin typeface="Times New Roman" panose="02020603050405020304" pitchFamily="18" charset="0"/>
                          <a:ea typeface="Calibri" panose="020F0502020204030204" pitchFamily="34" charset="0"/>
                          <a:cs typeface="Times New Roman" panose="02020603050405020304" pitchFamily="18" charset="0"/>
                        </a:rPr>
                        <a:t>1.138.000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600" b="0">
                          <a:solidFill>
                            <a:schemeClr val="tx1"/>
                          </a:solidFill>
                          <a:effectLst/>
                          <a:latin typeface="+mj-lt"/>
                          <a:ea typeface="Calibri" panose="020F0502020204030204" pitchFamily="34" charset="0"/>
                          <a:cs typeface="Times New Roman" panose="02020603050405020304" pitchFamily="18" charset="0"/>
                        </a:rPr>
                        <a:t>1.300.000</a:t>
                      </a: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tr-TR" sz="16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700.000</a:t>
                      </a: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rtl="0" fontAlgn="ctr"/>
                      <a:r>
                        <a:rPr lang="tr-TR" sz="1600" b="0" i="0" u="none" strike="noStrike" dirty="0" smtClean="0">
                          <a:solidFill>
                            <a:schemeClr val="bg1"/>
                          </a:solidFill>
                          <a:effectLst/>
                          <a:latin typeface="Arial Black" panose="020B0A04020102020204" pitchFamily="34" charset="0"/>
                        </a:rPr>
                        <a:t>-38</a:t>
                      </a:r>
                      <a:r>
                        <a:rPr lang="tr-TR" sz="1600" b="0" i="0" u="none" strike="noStrike" dirty="0">
                          <a:solidFill>
                            <a:schemeClr val="bg1"/>
                          </a:solidFill>
                          <a:effectLst/>
                          <a:latin typeface="Arial Black" panose="020B0A04020102020204" pitchFamily="34" charset="0"/>
                        </a:rPr>
                        <a:t>%</a:t>
                      </a: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07000"/>
                        </a:lnSpc>
                        <a:spcAft>
                          <a:spcPts val="600"/>
                        </a:spcAft>
                      </a:pP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a:t>
                      </a:r>
                      <a:r>
                        <a:rPr lang="tr-TR" sz="1600"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destek tutarı revizesi ile uygun görülmüştür.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631989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SODES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2021 SOGEP PROJELERİMİZ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2797581892"/>
              </p:ext>
            </p:extLst>
          </p:nvPr>
        </p:nvGraphicFramePr>
        <p:xfrm>
          <a:off x="-2283" y="937487"/>
          <a:ext cx="9146283" cy="5607932"/>
        </p:xfrm>
        <a:graphic>
          <a:graphicData uri="http://schemas.openxmlformats.org/drawingml/2006/table">
            <a:tbl>
              <a:tblPr firstRow="1" firstCol="1" bandRow="1">
                <a:tableStyleId>{5C22544A-7EE6-4342-B048-85BDC9FD1C3A}</a:tableStyleId>
              </a:tblPr>
              <a:tblGrid>
                <a:gridCol w="899817">
                  <a:extLst>
                    <a:ext uri="{9D8B030D-6E8A-4147-A177-3AD203B41FA5}">
                      <a16:colId xmlns:a16="http://schemas.microsoft.com/office/drawing/2014/main" val="20000"/>
                    </a:ext>
                  </a:extLst>
                </a:gridCol>
                <a:gridCol w="2160779">
                  <a:extLst>
                    <a:ext uri="{9D8B030D-6E8A-4147-A177-3AD203B41FA5}">
                      <a16:colId xmlns:a16="http://schemas.microsoft.com/office/drawing/2014/main" val="20001"/>
                    </a:ext>
                  </a:extLst>
                </a:gridCol>
                <a:gridCol w="864312">
                  <a:extLst>
                    <a:ext uri="{9D8B030D-6E8A-4147-A177-3AD203B41FA5}">
                      <a16:colId xmlns:a16="http://schemas.microsoft.com/office/drawing/2014/main" val="20002"/>
                    </a:ext>
                  </a:extLst>
                </a:gridCol>
                <a:gridCol w="936338">
                  <a:extLst>
                    <a:ext uri="{9D8B030D-6E8A-4147-A177-3AD203B41FA5}">
                      <a16:colId xmlns:a16="http://schemas.microsoft.com/office/drawing/2014/main" val="20003"/>
                    </a:ext>
                  </a:extLst>
                </a:gridCol>
                <a:gridCol w="937173">
                  <a:extLst>
                    <a:ext uri="{9D8B030D-6E8A-4147-A177-3AD203B41FA5}">
                      <a16:colId xmlns:a16="http://schemas.microsoft.com/office/drawing/2014/main" val="20004"/>
                    </a:ext>
                  </a:extLst>
                </a:gridCol>
                <a:gridCol w="1295632">
                  <a:extLst>
                    <a:ext uri="{9D8B030D-6E8A-4147-A177-3AD203B41FA5}">
                      <a16:colId xmlns:a16="http://schemas.microsoft.com/office/drawing/2014/main" val="20005"/>
                    </a:ext>
                  </a:extLst>
                </a:gridCol>
                <a:gridCol w="648584">
                  <a:extLst>
                    <a:ext uri="{9D8B030D-6E8A-4147-A177-3AD203B41FA5}">
                      <a16:colId xmlns:a16="http://schemas.microsoft.com/office/drawing/2014/main" val="20006"/>
                    </a:ext>
                  </a:extLst>
                </a:gridCol>
                <a:gridCol w="1403648">
                  <a:extLst>
                    <a:ext uri="{9D8B030D-6E8A-4147-A177-3AD203B41FA5}">
                      <a16:colId xmlns:a16="http://schemas.microsoft.com/office/drawing/2014/main" val="20007"/>
                    </a:ext>
                  </a:extLst>
                </a:gridCol>
              </a:tblGrid>
              <a:tr h="1010640">
                <a:tc>
                  <a:txBody>
                    <a:bodyPr/>
                    <a:lstStyle/>
                    <a:p>
                      <a:pPr algn="ctr">
                        <a:lnSpc>
                          <a:spcPct val="107000"/>
                        </a:lnSpc>
                        <a:spcAft>
                          <a:spcPts val="0"/>
                        </a:spcAft>
                      </a:pPr>
                      <a:r>
                        <a:rPr lang="tr-TR" sz="1600" dirty="0">
                          <a:effectLst/>
                        </a:rPr>
                        <a:t>İli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a:effectLst/>
                        </a:rPr>
                        <a:t>Proje Adı, Başvuru Sahipleri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600" dirty="0" smtClean="0">
                          <a:effectLst/>
                        </a:rPr>
                        <a:t>Başvuru Proje </a:t>
                      </a:r>
                      <a:r>
                        <a:rPr lang="tr-TR" sz="1600" dirty="0">
                          <a:effectLst/>
                        </a:rPr>
                        <a:t>Bütçesi</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marL="0" algn="ctr" defTabSz="914400" rtl="0" eaLnBrk="1" latinLnBrk="0" hangingPunct="1">
                        <a:lnSpc>
                          <a:spcPct val="107000"/>
                        </a:lnSpc>
                        <a:spcAft>
                          <a:spcPts val="0"/>
                        </a:spcAft>
                      </a:pPr>
                      <a:r>
                        <a:rPr lang="tr-TR" sz="1600" b="1" kern="1200" dirty="0" smtClean="0">
                          <a:solidFill>
                            <a:schemeClr val="lt1"/>
                          </a:solidFill>
                          <a:effectLst/>
                          <a:latin typeface="+mn-lt"/>
                          <a:ea typeface="+mn-ea"/>
                          <a:cs typeface="+mn-cs"/>
                        </a:rPr>
                        <a:t>Başvuru Destek </a:t>
                      </a:r>
                      <a:r>
                        <a:rPr lang="tr-TR" sz="1600" b="1" kern="1200" dirty="0">
                          <a:solidFill>
                            <a:schemeClr val="lt1"/>
                          </a:solidFill>
                          <a:effectLst/>
                          <a:latin typeface="+mn-lt"/>
                          <a:ea typeface="+mn-ea"/>
                          <a:cs typeface="+mn-cs"/>
                        </a:rPr>
                        <a:t>Tutarı</a:t>
                      </a:r>
                    </a:p>
                  </a:txBody>
                  <a:tcPr marL="40181" marR="40181"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0"/>
                        </a:spcAft>
                      </a:pPr>
                      <a:r>
                        <a:rPr lang="tr-TR" sz="1600" dirty="0">
                          <a:solidFill>
                            <a:schemeClr val="tx1"/>
                          </a:solidFill>
                          <a:effectLst/>
                        </a:rPr>
                        <a:t>Proje Revize Bütçesi </a:t>
                      </a:r>
                      <a:r>
                        <a:rPr lang="tr-TR" sz="1600" dirty="0" smtClean="0">
                          <a:solidFill>
                            <a:schemeClr val="tx1"/>
                          </a:solidFill>
                          <a:effectLst/>
                        </a:rPr>
                        <a:t>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600" dirty="0" smtClean="0">
                          <a:solidFill>
                            <a:schemeClr val="tx1"/>
                          </a:solidFill>
                          <a:effectLst/>
                        </a:rPr>
                        <a:t>Bakanlık</a:t>
                      </a:r>
                      <a:r>
                        <a:rPr lang="tr-TR" sz="1600" baseline="0" dirty="0" smtClean="0">
                          <a:solidFill>
                            <a:schemeClr val="tx1"/>
                          </a:solidFill>
                          <a:effectLst/>
                        </a:rPr>
                        <a:t>ça uygun bulunan </a:t>
                      </a:r>
                      <a:r>
                        <a:rPr lang="tr-TR" sz="1600" dirty="0" smtClean="0">
                          <a:solidFill>
                            <a:schemeClr val="tx1"/>
                          </a:solidFill>
                          <a:effectLst/>
                        </a:rPr>
                        <a:t>Destek Tutarı </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200" dirty="0" smtClean="0">
                          <a:solidFill>
                            <a:schemeClr val="bg1"/>
                          </a:solidFill>
                          <a:effectLst/>
                          <a:latin typeface="Tahoma" panose="020B0604030504040204" pitchFamily="34" charset="0"/>
                          <a:ea typeface="Calibri" panose="020F0502020204030204" pitchFamily="34" charset="0"/>
                          <a:cs typeface="Times New Roman" panose="02020603050405020304" pitchFamily="18" charset="0"/>
                        </a:rPr>
                        <a:t>Revize %</a:t>
                      </a:r>
                      <a:endParaRPr lang="tr-TR" sz="1200" dirty="0">
                        <a:solidFill>
                          <a:schemeClr val="bg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C00000"/>
                    </a:solidFill>
                  </a:tcPr>
                </a:tc>
                <a:tc>
                  <a:txBody>
                    <a:bodyPr/>
                    <a:lstStyle/>
                    <a:p>
                      <a:pPr algn="ctr">
                        <a:lnSpc>
                          <a:spcPct val="107000"/>
                        </a:lnSpc>
                        <a:spcAft>
                          <a:spcPts val="0"/>
                        </a:spcAft>
                      </a:pPr>
                      <a:r>
                        <a:rPr lang="tr-TR" sz="1600" dirty="0" smtClean="0">
                          <a:solidFill>
                            <a:schemeClr val="tx1"/>
                          </a:solidFill>
                          <a:effectLst/>
                        </a:rPr>
                        <a:t>Bakanlık</a:t>
                      </a:r>
                      <a:r>
                        <a:rPr lang="tr-TR" sz="1600" dirty="0" smtClean="0">
                          <a:effectLst/>
                        </a:rPr>
                        <a:t> </a:t>
                      </a:r>
                      <a:r>
                        <a:rPr lang="tr-TR" sz="1600" dirty="0" smtClean="0">
                          <a:solidFill>
                            <a:schemeClr val="tx1"/>
                          </a:solidFill>
                          <a:effectLst/>
                        </a:rPr>
                        <a:t>Notları</a:t>
                      </a:r>
                      <a:endParaRPr lang="tr-TR" sz="1600" dirty="0">
                        <a:solidFill>
                          <a:schemeClr val="tx1"/>
                        </a:solidFill>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FF00"/>
                    </a:solidFill>
                  </a:tcPr>
                </a:tc>
                <a:extLst>
                  <a:ext uri="{0D108BD9-81ED-4DB2-BD59-A6C34878D82A}">
                    <a16:rowId xmlns:a16="http://schemas.microsoft.com/office/drawing/2014/main" val="10000"/>
                  </a:ext>
                </a:extLst>
              </a:tr>
              <a:tr h="1009211">
                <a:tc>
                  <a:txBody>
                    <a:bodyPr/>
                    <a:lstStyle/>
                    <a:p>
                      <a:pPr algn="l">
                        <a:lnSpc>
                          <a:spcPct val="107000"/>
                        </a:lnSpc>
                        <a:spcBef>
                          <a:spcPts val="1200"/>
                        </a:spcBef>
                        <a:spcAft>
                          <a:spcPts val="1200"/>
                        </a:spcAft>
                      </a:pPr>
                      <a:r>
                        <a:rPr lang="tr-TR" sz="1600" dirty="0">
                          <a:effectLst/>
                        </a:rPr>
                        <a:t>Karaman</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ÜRETİMDE MODELİMİZ 3G, GENÇLERLE GELECEĞİMİZ GÜVENDE</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ea typeface="Calibri" panose="020F0502020204030204" pitchFamily="34" charset="0"/>
                          <a:cs typeface="Times New Roman" panose="02020603050405020304" pitchFamily="18" charset="0"/>
                        </a:rPr>
                        <a:t>2.875.600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ea typeface="Calibri" panose="020F0502020204030204" pitchFamily="34" charset="0"/>
                          <a:cs typeface="Times New Roman" panose="02020603050405020304" pitchFamily="18" charset="0"/>
                        </a:rPr>
                        <a:t>2.575.800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400" b="0" dirty="0" smtClean="0">
                          <a:solidFill>
                            <a:schemeClr val="tx1"/>
                          </a:solidFill>
                          <a:effectLst/>
                          <a:latin typeface="+mj-lt"/>
                          <a:ea typeface="Calibri" panose="020F0502020204030204" pitchFamily="34" charset="0"/>
                          <a:cs typeface="Times New Roman" panose="02020603050405020304" pitchFamily="18" charset="0"/>
                        </a:rPr>
                        <a:t>2.739.300</a:t>
                      </a:r>
                      <a:endParaRPr lang="tr-TR"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2.300.000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chemeClr val="bg1"/>
                          </a:solidFill>
                          <a:effectLst/>
                          <a:latin typeface="Arial Black" panose="020B0A04020102020204" pitchFamily="34" charset="0"/>
                        </a:rPr>
                        <a:t>-11%</a:t>
                      </a:r>
                      <a:endParaRPr lang="tr-TR" sz="1400" b="0" i="0" u="none" strike="noStrike" dirty="0">
                        <a:solidFill>
                          <a:schemeClr val="bg1"/>
                        </a:solidFill>
                        <a:effectLst/>
                        <a:latin typeface="Arial Black" panose="020B0A040201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algn="ctr">
                        <a:lnSpc>
                          <a:spcPct val="107000"/>
                        </a:lnSpc>
                        <a:spcAft>
                          <a:spcPts val="600"/>
                        </a:spcAft>
                      </a:pPr>
                      <a:r>
                        <a:rPr lang="tr-T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886414">
                <a:tc>
                  <a:txBody>
                    <a:bodyPr/>
                    <a:lstStyle/>
                    <a:p>
                      <a:pPr algn="l">
                        <a:lnSpc>
                          <a:spcPct val="107000"/>
                        </a:lnSpc>
                        <a:spcBef>
                          <a:spcPts val="1200"/>
                        </a:spcBef>
                        <a:spcAft>
                          <a:spcPts val="1200"/>
                        </a:spcAft>
                      </a:pPr>
                      <a:r>
                        <a:rPr lang="tr-TR" sz="1600" dirty="0">
                          <a:effectLst/>
                        </a:rPr>
                        <a:t>Konya</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KADINLAR, KOOPERATİF ELİYLE SÜTTE KATMA DEĞER YARATIYOR, TÜRKİYE KAZANIYOR</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ea typeface="Calibri" panose="020F0502020204030204" pitchFamily="34" charset="0"/>
                          <a:cs typeface="Times New Roman" panose="02020603050405020304" pitchFamily="18" charset="0"/>
                        </a:rPr>
                        <a:t>1.397.550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ea typeface="Calibri" panose="020F0502020204030204" pitchFamily="34" charset="0"/>
                          <a:cs typeface="Times New Roman" panose="02020603050405020304" pitchFamily="18" charset="0"/>
                        </a:rPr>
                        <a:t>1.257.795</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400" b="0" dirty="0" smtClean="0">
                          <a:solidFill>
                            <a:schemeClr val="tx1"/>
                          </a:solidFill>
                          <a:effectLst/>
                          <a:latin typeface="+mj-lt"/>
                          <a:ea typeface="Calibri" panose="020F0502020204030204" pitchFamily="34" charset="0"/>
                          <a:cs typeface="Times New Roman" panose="02020603050405020304" pitchFamily="18" charset="0"/>
                        </a:rPr>
                        <a:t>1.387.550</a:t>
                      </a:r>
                      <a:endParaRPr lang="tr-TR"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1.200.000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400" b="0" i="0" u="none" strike="noStrike" dirty="0" smtClean="0">
                          <a:solidFill>
                            <a:schemeClr val="bg1"/>
                          </a:solidFill>
                          <a:effectLst/>
                          <a:latin typeface="Arial Black" panose="020B0A04020102020204" pitchFamily="34" charset="0"/>
                        </a:rPr>
                        <a:t>-5%</a:t>
                      </a:r>
                      <a:endParaRPr lang="tr-TR" sz="1400" b="0" i="0" u="none" strike="noStrike" dirty="0">
                        <a:solidFill>
                          <a:schemeClr val="bg1"/>
                        </a:solidFill>
                        <a:effectLst/>
                        <a:latin typeface="Arial Black" panose="020B0A040201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algn="ctr">
                        <a:lnSpc>
                          <a:spcPct val="107000"/>
                        </a:lnSpc>
                        <a:spcAft>
                          <a:spcPts val="600"/>
                        </a:spcAft>
                      </a:pPr>
                      <a:r>
                        <a:rPr lang="tr-T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041812">
                <a:tc>
                  <a:txBody>
                    <a:bodyPr/>
                    <a:lstStyle/>
                    <a:p>
                      <a:pPr algn="l">
                        <a:lnSpc>
                          <a:spcPct val="107000"/>
                        </a:lnSpc>
                        <a:spcBef>
                          <a:spcPts val="1200"/>
                        </a:spcBef>
                        <a:spcAft>
                          <a:spcPts val="1200"/>
                        </a:spcAft>
                      </a:pPr>
                      <a:r>
                        <a:rPr lang="tr-TR" sz="1600" dirty="0">
                          <a:effectLst/>
                        </a:rPr>
                        <a:t>Konya</a:t>
                      </a:r>
                      <a:endParaRPr lang="tr-TR" sz="16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dirty="0" smtClean="0">
                          <a:solidFill>
                            <a:schemeClr val="tx1"/>
                          </a:solidFill>
                          <a:effectLst/>
                          <a:latin typeface="+mn-lt"/>
                          <a:ea typeface="Times New Roman" panose="02020603050405020304" pitchFamily="18" charset="0"/>
                          <a:cs typeface="Times New Roman" panose="02020603050405020304" pitchFamily="18" charset="0"/>
                        </a:rPr>
                        <a:t>AKŞEHİRLİ KADINLAR MEYVE VE SEBZE KURUTMA EĞİTİM ATÖLYESİ</a:t>
                      </a:r>
                      <a:endParaRPr lang="tr-TR" sz="1400" b="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ea typeface="Calibri" panose="020F0502020204030204" pitchFamily="34" charset="0"/>
                          <a:cs typeface="Times New Roman" panose="02020603050405020304" pitchFamily="18" charset="0"/>
                        </a:rPr>
                        <a:t>1.593.750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ea typeface="Calibri" panose="020F0502020204030204" pitchFamily="34" charset="0"/>
                          <a:cs typeface="Times New Roman" panose="02020603050405020304" pitchFamily="18" charset="0"/>
                        </a:rPr>
                        <a:t>1.275.000</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400" b="0" dirty="0" smtClean="0">
                          <a:solidFill>
                            <a:schemeClr val="tx1"/>
                          </a:solidFill>
                          <a:effectLst/>
                          <a:latin typeface="+mj-lt"/>
                          <a:ea typeface="Calibri" panose="020F0502020204030204" pitchFamily="34" charset="0"/>
                          <a:cs typeface="Times New Roman" panose="02020603050405020304" pitchFamily="18" charset="0"/>
                        </a:rPr>
                        <a:t>1.573.750</a:t>
                      </a:r>
                      <a:endParaRPr lang="tr-TR"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400" b="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1.200.000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rtl="0" fontAlgn="ctr"/>
                      <a:r>
                        <a:rPr lang="tr-TR" sz="1400" b="0" i="0" u="none" strike="noStrike" dirty="0" smtClean="0">
                          <a:solidFill>
                            <a:schemeClr val="bg1"/>
                          </a:solidFill>
                          <a:effectLst/>
                          <a:latin typeface="Arial Black" panose="020B0A04020102020204" pitchFamily="34" charset="0"/>
                        </a:rPr>
                        <a:t>-6%</a:t>
                      </a:r>
                      <a:endParaRPr lang="tr-TR" sz="1400" b="0" i="0" u="none" strike="noStrike" dirty="0">
                        <a:solidFill>
                          <a:schemeClr val="bg1"/>
                        </a:solidFill>
                        <a:effectLst/>
                        <a:latin typeface="Arial Black" panose="020B0A040201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algn="ctr">
                        <a:lnSpc>
                          <a:spcPct val="107000"/>
                        </a:lnSpc>
                        <a:spcAft>
                          <a:spcPts val="600"/>
                        </a:spcAft>
                      </a:pPr>
                      <a:r>
                        <a:rPr lang="tr-T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185292">
                <a:tc>
                  <a:txBody>
                    <a:bodyPr/>
                    <a:lstStyle/>
                    <a:p>
                      <a:pPr marL="0" marR="0" lvl="0" indent="0" algn="l" defTabSz="914400" rtl="0" eaLnBrk="1" fontAlgn="auto" latinLnBrk="0" hangingPunct="1">
                        <a:lnSpc>
                          <a:spcPct val="107000"/>
                        </a:lnSpc>
                        <a:spcBef>
                          <a:spcPts val="1200"/>
                        </a:spcBef>
                        <a:spcAft>
                          <a:spcPts val="1200"/>
                        </a:spcAft>
                        <a:buClrTx/>
                        <a:buSzTx/>
                        <a:buFontTx/>
                        <a:buNone/>
                        <a:tabLst/>
                        <a:defRPr/>
                      </a:pPr>
                      <a:r>
                        <a:rPr lang="tr-TR" sz="1600" dirty="0" smtClean="0">
                          <a:effectLst/>
                        </a:rPr>
                        <a:t>Konya</a:t>
                      </a:r>
                      <a:endParaRPr lang="tr-TR" sz="1600" dirty="0" smtClean="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nSpc>
                          <a:spcPct val="107000"/>
                        </a:lnSpc>
                        <a:spcAft>
                          <a:spcPts val="600"/>
                        </a:spcAft>
                      </a:pPr>
                      <a:r>
                        <a:rPr lang="tr-TR" sz="1400" b="1" kern="1200" dirty="0" smtClean="0">
                          <a:solidFill>
                            <a:schemeClr val="tx1"/>
                          </a:solidFill>
                          <a:effectLst/>
                          <a:latin typeface="+mn-lt"/>
                          <a:ea typeface="Times New Roman" panose="02020603050405020304" pitchFamily="18" charset="0"/>
                          <a:cs typeface="Times New Roman" panose="02020603050405020304" pitchFamily="18" charset="0"/>
                        </a:rPr>
                        <a:t>TAŞKENT KİRAZI DEĞERLENİYOR</a:t>
                      </a:r>
                      <a:endParaRPr lang="tr-TR" sz="1400" b="1" kern="1200"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2.505.666</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Calibri" panose="020F0502020204030204" pitchFamily="34" charset="0"/>
                          <a:ea typeface="Calibri" panose="020F0502020204030204" pitchFamily="34" charset="0"/>
                          <a:cs typeface="Times New Roman" panose="02020603050405020304" pitchFamily="18" charset="0"/>
                        </a:rPr>
                        <a:t>2.255.099</a:t>
                      </a: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400" b="0" dirty="0" smtClean="0">
                          <a:solidFill>
                            <a:schemeClr val="tx1"/>
                          </a:solidFill>
                          <a:effectLst/>
                          <a:latin typeface="+mj-lt"/>
                          <a:ea typeface="Calibri" panose="020F0502020204030204" pitchFamily="34" charset="0"/>
                          <a:cs typeface="Times New Roman" panose="02020603050405020304" pitchFamily="18" charset="0"/>
                        </a:rPr>
                        <a:t>2.432.941</a:t>
                      </a:r>
                      <a:endParaRPr lang="tr-TR" sz="1400" b="0"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1.000.000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tr-TR" sz="1400" b="0" i="0" u="none" strike="noStrike" dirty="0" smtClean="0">
                          <a:solidFill>
                            <a:schemeClr val="bg1"/>
                          </a:solidFill>
                          <a:effectLst/>
                          <a:latin typeface="Arial Black" panose="020B0A04020102020204" pitchFamily="34" charset="0"/>
                        </a:rPr>
                        <a:t>-56%</a:t>
                      </a:r>
                    </a:p>
                    <a:p>
                      <a:pPr algn="ctr" rtl="0" fontAlgn="ctr"/>
                      <a:endParaRPr lang="tr-TR" sz="1400" b="0" i="0" u="none" strike="noStrike" dirty="0">
                        <a:solidFill>
                          <a:schemeClr val="bg1"/>
                        </a:solidFill>
                        <a:effectLst/>
                        <a:latin typeface="Arial Black" panose="020B0A04020102020204" pitchFamily="34" charset="0"/>
                      </a:endParaRPr>
                    </a:p>
                  </a:txBody>
                  <a:tcPr marL="6350" marR="6350" marT="635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00000"/>
                    </a:solidFill>
                  </a:tcPr>
                </a:tc>
                <a:tc>
                  <a:txBody>
                    <a:bodyPr/>
                    <a:lstStyle/>
                    <a:p>
                      <a:pPr marL="0" marR="0" lvl="0" indent="0" algn="ctr" defTabSz="914400" rtl="0" eaLnBrk="1" fontAlgn="auto" latinLnBrk="0" hangingPunct="1">
                        <a:lnSpc>
                          <a:spcPct val="107000"/>
                        </a:lnSpc>
                        <a:spcBef>
                          <a:spcPts val="0"/>
                        </a:spcBef>
                        <a:spcAft>
                          <a:spcPts val="600"/>
                        </a:spcAft>
                        <a:buClrTx/>
                        <a:buSzTx/>
                        <a:buFontTx/>
                        <a:buNone/>
                        <a:tabLst/>
                        <a:defRPr/>
                      </a:pPr>
                      <a:r>
                        <a:rPr lang="tr-TR" sz="14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Proje teklifi, destek tutarı revizesi ile uygun görülmüştür.</a:t>
                      </a:r>
                      <a:endParaRPr lang="tr-TR" sz="1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600"/>
                        </a:spcAft>
                      </a:pPr>
                      <a:endParaRPr lang="tr-TR"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382480">
                <a:tc>
                  <a:txBody>
                    <a:bodyPr/>
                    <a:lstStyle/>
                    <a:p>
                      <a:pPr algn="l">
                        <a:lnSpc>
                          <a:spcPct val="107000"/>
                        </a:lnSpc>
                        <a:spcBef>
                          <a:spcPts val="1200"/>
                        </a:spcBef>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fontAlgn="b"/>
                      <a:r>
                        <a:rPr lang="tr-TR" sz="1400" b="1" i="0" u="none" strike="noStrike" dirty="0" smtClean="0">
                          <a:solidFill>
                            <a:srgbClr val="000000"/>
                          </a:solidFill>
                          <a:effectLst/>
                          <a:latin typeface="Calibri" panose="020F0502020204030204" pitchFamily="34" charset="0"/>
                        </a:rPr>
                        <a:t>8.372.566</a:t>
                      </a:r>
                      <a:endParaRPr lang="tr-TR" sz="14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fontAlgn="b"/>
                      <a:r>
                        <a:rPr lang="tr-TR" sz="1400" b="1" i="0" u="none" strike="noStrike" dirty="0" smtClean="0">
                          <a:solidFill>
                            <a:srgbClr val="000000"/>
                          </a:solidFill>
                          <a:effectLst/>
                          <a:latin typeface="Calibri" panose="020F0502020204030204" pitchFamily="34" charset="0"/>
                        </a:rPr>
                        <a:t>7.363.694</a:t>
                      </a:r>
                      <a:endParaRPr lang="tr-TR" sz="1400" b="1" i="0" u="none" strike="noStrike" dirty="0">
                        <a:solidFill>
                          <a:srgbClr val="000000"/>
                        </a:solidFill>
                        <a:effectLst/>
                        <a:latin typeface="Calibri" panose="020F0502020204030204" pitchFamily="34" charset="0"/>
                      </a:endParaRPr>
                    </a:p>
                  </a:txBody>
                  <a:tcPr marL="6350" marR="6350" marT="635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600"/>
                        </a:spcAft>
                      </a:pPr>
                      <a:r>
                        <a:rPr lang="tr-TR" sz="1400" b="1" i="0" u="none" strike="noStrike" kern="1200" dirty="0" smtClean="0">
                          <a:solidFill>
                            <a:srgbClr val="000000"/>
                          </a:solidFill>
                          <a:effectLst/>
                          <a:latin typeface="Calibri" panose="020F0502020204030204" pitchFamily="34" charset="0"/>
                          <a:ea typeface="+mn-ea"/>
                          <a:cs typeface="+mn-cs"/>
                        </a:rPr>
                        <a:t>8.133.541</a:t>
                      </a:r>
                      <a:endParaRPr lang="tr-TR" sz="1400" b="1" i="0" u="none" strike="noStrike" kern="1200" dirty="0">
                        <a:solidFill>
                          <a:srgbClr val="000000"/>
                        </a:solidFill>
                        <a:effectLst/>
                        <a:latin typeface="Calibri" panose="020F0502020204030204"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tr-TR" sz="1400" b="1" i="0" u="none" strike="noStrike" kern="1200" dirty="0" smtClean="0">
                          <a:solidFill>
                            <a:srgbClr val="000000"/>
                          </a:solidFill>
                          <a:effectLst/>
                          <a:latin typeface="Calibri" panose="020F0502020204030204" pitchFamily="34" charset="0"/>
                          <a:ea typeface="+mn-ea"/>
                          <a:cs typeface="+mn-cs"/>
                        </a:rPr>
                        <a:t>5.700.000</a:t>
                      </a:r>
                      <a:endParaRPr lang="tr-TR" sz="1400" b="1" i="0" u="none" strike="noStrike" kern="1200" dirty="0">
                        <a:solidFill>
                          <a:srgbClr val="000000"/>
                        </a:solidFill>
                        <a:effectLst/>
                        <a:latin typeface="Calibri" panose="020F0502020204030204" pitchFamily="34" charset="0"/>
                        <a:ea typeface="+mn-ea"/>
                        <a:cs typeface="+mn-cs"/>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r>
                        <a:rPr lang="tr-TR" sz="1400" b="1" i="0" u="none" strike="noStrike" kern="1200" dirty="0" smtClean="0">
                          <a:solidFill>
                            <a:schemeClr val="bg1"/>
                          </a:solidFill>
                          <a:effectLst/>
                          <a:latin typeface="Arial Black" panose="020B0A04020102020204" pitchFamily="34" charset="0"/>
                          <a:ea typeface="+mn-ea"/>
                          <a:cs typeface="+mn-cs"/>
                        </a:rPr>
                        <a:t>-23%</a:t>
                      </a:r>
                      <a:endParaRPr lang="tr-TR" sz="1400" b="1" i="0" u="none" strike="noStrike" kern="1200" dirty="0">
                        <a:solidFill>
                          <a:schemeClr val="bg1"/>
                        </a:solidFill>
                        <a:effectLst/>
                        <a:latin typeface="Arial Black" panose="020B0A04020102020204" pitchFamily="34" charset="0"/>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00000"/>
                    </a:solidFill>
                  </a:tcPr>
                </a:tc>
                <a:tc>
                  <a:txBody>
                    <a:bodyPr/>
                    <a:lstStyle/>
                    <a:p>
                      <a:pPr algn="ctr">
                        <a:lnSpc>
                          <a:spcPct val="107000"/>
                        </a:lnSpc>
                        <a:spcAft>
                          <a:spcPts val="1200"/>
                        </a:spcAft>
                      </a:pPr>
                      <a:r>
                        <a:rPr lang="tr-TR" sz="1100" dirty="0">
                          <a:effectLst/>
                        </a:rPr>
                        <a:t> </a:t>
                      </a: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350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SODES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2022 </a:t>
            </a:r>
            <a:r>
              <a:rPr lang="tr-TR" sz="2000" dirty="0" smtClean="0">
                <a:solidFill>
                  <a:schemeClr val="bg1"/>
                </a:solidFill>
                <a:latin typeface="Arial Black" panose="020B0A04020102020204" pitchFamily="34" charset="0"/>
              </a:rPr>
              <a:t>SOGEP PROJELERİMİZ   </a:t>
            </a:r>
            <a:endParaRPr lang="tr-TR" sz="2000" dirty="0">
              <a:solidFill>
                <a:schemeClr val="bg1"/>
              </a:solidFill>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2" name="Tablo 1"/>
          <p:cNvGraphicFramePr>
            <a:graphicFrameLocks noGrp="1"/>
          </p:cNvGraphicFramePr>
          <p:nvPr>
            <p:extLst>
              <p:ext uri="{D42A27DB-BD31-4B8C-83A1-F6EECF244321}">
                <p14:modId xmlns:p14="http://schemas.microsoft.com/office/powerpoint/2010/main" val="179352615"/>
              </p:ext>
            </p:extLst>
          </p:nvPr>
        </p:nvGraphicFramePr>
        <p:xfrm>
          <a:off x="-2283" y="937487"/>
          <a:ext cx="9038778" cy="5398797"/>
        </p:xfrm>
        <a:graphic>
          <a:graphicData uri="http://schemas.openxmlformats.org/drawingml/2006/table">
            <a:tbl>
              <a:tblPr firstRow="1" firstCol="1" bandRow="1">
                <a:tableStyleId>{5C22544A-7EE6-4342-B048-85BDC9FD1C3A}</a:tableStyleId>
              </a:tblPr>
              <a:tblGrid>
                <a:gridCol w="1226184">
                  <a:extLst>
                    <a:ext uri="{9D8B030D-6E8A-4147-A177-3AD203B41FA5}">
                      <a16:colId xmlns:a16="http://schemas.microsoft.com/office/drawing/2014/main" val="20000"/>
                    </a:ext>
                  </a:extLst>
                </a:gridCol>
                <a:gridCol w="4068179">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1512168">
                  <a:extLst>
                    <a:ext uri="{9D8B030D-6E8A-4147-A177-3AD203B41FA5}">
                      <a16:colId xmlns:a16="http://schemas.microsoft.com/office/drawing/2014/main" val="20005"/>
                    </a:ext>
                  </a:extLst>
                </a:gridCol>
                <a:gridCol w="1224135">
                  <a:extLst>
                    <a:ext uri="{9D8B030D-6E8A-4147-A177-3AD203B41FA5}">
                      <a16:colId xmlns:a16="http://schemas.microsoft.com/office/drawing/2014/main" val="4084364538"/>
                    </a:ext>
                  </a:extLst>
                </a:gridCol>
              </a:tblGrid>
              <a:tr h="958420">
                <a:tc>
                  <a:txBody>
                    <a:bodyPr/>
                    <a:lstStyle/>
                    <a:p>
                      <a:pPr algn="ctr">
                        <a:lnSpc>
                          <a:spcPct val="107000"/>
                        </a:lnSpc>
                        <a:spcAft>
                          <a:spcPts val="0"/>
                        </a:spcAft>
                      </a:pPr>
                      <a:r>
                        <a:rPr lang="tr-TR" sz="1400" dirty="0">
                          <a:effectLst/>
                          <a:latin typeface="Times New Roman" panose="02020603050405020304" pitchFamily="18" charset="0"/>
                          <a:cs typeface="Times New Roman" panose="02020603050405020304" pitchFamily="18" charset="0"/>
                        </a:rPr>
                        <a:t>İli</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Proje Adı, Başvuru Sahipleri</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tr-TR" sz="1400" dirty="0" smtClean="0">
                          <a:effectLst/>
                          <a:latin typeface="Times New Roman" panose="02020603050405020304" pitchFamily="18" charset="0"/>
                          <a:cs typeface="Times New Roman" panose="02020603050405020304" pitchFamily="18" charset="0"/>
                        </a:rPr>
                        <a:t>Başvuru Proje </a:t>
                      </a:r>
                      <a:r>
                        <a:rPr lang="tr-TR" sz="1400" dirty="0">
                          <a:effectLst/>
                          <a:latin typeface="Times New Roman" panose="02020603050405020304" pitchFamily="18" charset="0"/>
                          <a:cs typeface="Times New Roman" panose="02020603050405020304" pitchFamily="18" charset="0"/>
                        </a:rPr>
                        <a:t>Bütçesi</a:t>
                      </a:r>
                      <a:endParaRPr lang="tr-TR"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0181" marR="40181" marT="0" marB="0" anchor="ctr"/>
                </a:tc>
                <a:tc>
                  <a:txBody>
                    <a:bodyPr/>
                    <a:lstStyle/>
                    <a:p>
                      <a:pPr algn="ctr">
                        <a:lnSpc>
                          <a:spcPct val="107000"/>
                        </a:lnSpc>
                        <a:spcAft>
                          <a:spcPts val="0"/>
                        </a:spcAft>
                      </a:pPr>
                      <a:r>
                        <a:rPr lang="tr-TR" sz="1400" dirty="0" smtClean="0">
                          <a:solidFill>
                            <a:schemeClr val="tx1"/>
                          </a:solidFill>
                          <a:effectLst/>
                          <a:latin typeface="Times New Roman" panose="02020603050405020304" pitchFamily="18" charset="0"/>
                          <a:cs typeface="Times New Roman" panose="02020603050405020304" pitchFamily="18" charset="0"/>
                        </a:rPr>
                        <a:t>Bakanlık</a:t>
                      </a:r>
                      <a:r>
                        <a:rPr lang="tr-TR" sz="1400" baseline="0" dirty="0" smtClean="0">
                          <a:solidFill>
                            <a:schemeClr val="tx1"/>
                          </a:solidFill>
                          <a:effectLst/>
                          <a:latin typeface="Times New Roman" panose="02020603050405020304" pitchFamily="18" charset="0"/>
                          <a:cs typeface="Times New Roman" panose="02020603050405020304" pitchFamily="18" charset="0"/>
                        </a:rPr>
                        <a:t>ça uygun bulunan </a:t>
                      </a:r>
                      <a:r>
                        <a:rPr lang="tr-TR" sz="1400" dirty="0" smtClean="0">
                          <a:solidFill>
                            <a:schemeClr val="tx1"/>
                          </a:solidFill>
                          <a:effectLst/>
                          <a:latin typeface="Times New Roman" panose="02020603050405020304" pitchFamily="18" charset="0"/>
                          <a:cs typeface="Times New Roman" panose="02020603050405020304" pitchFamily="18" charset="0"/>
                        </a:rPr>
                        <a:t>Destek Tutarı </a:t>
                      </a:r>
                      <a:endParaRPr lang="tr-TR" sz="1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181" marR="40181" marT="0" marB="0" anchor="ctr">
                    <a:lnT w="12700" cap="flat" cmpd="sng" algn="ctr">
                      <a:solidFill>
                        <a:schemeClr val="tx1"/>
                      </a:solidFill>
                      <a:prstDash val="solid"/>
                      <a:round/>
                      <a:headEnd type="none" w="med" len="med"/>
                      <a:tailEnd type="none" w="med" len="med"/>
                    </a:lnT>
                    <a:solidFill>
                      <a:srgbClr val="FFFF00"/>
                    </a:solidFill>
                  </a:tcPr>
                </a:tc>
                <a:tc>
                  <a:txBody>
                    <a:bodyPr/>
                    <a:lstStyle/>
                    <a:p>
                      <a:pPr algn="ctr">
                        <a:lnSpc>
                          <a:spcPct val="107000"/>
                        </a:lnSpc>
                        <a:spcAft>
                          <a:spcPts val="0"/>
                        </a:spcAft>
                      </a:pPr>
                      <a:r>
                        <a:rPr lang="tr-TR" sz="1400"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Destek Oranı</a:t>
                      </a:r>
                      <a:endParaRPr lang="tr-TR"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181" marR="40181"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75000"/>
                      </a:schemeClr>
                    </a:solidFill>
                  </a:tcPr>
                </a:tc>
                <a:extLst>
                  <a:ext uri="{0D108BD9-81ED-4DB2-BD59-A6C34878D82A}">
                    <a16:rowId xmlns:a16="http://schemas.microsoft.com/office/drawing/2014/main" val="10000"/>
                  </a:ext>
                </a:extLst>
              </a:tr>
              <a:tr h="957064">
                <a:tc>
                  <a:txBody>
                    <a:bodyPr/>
                    <a:lstStyle/>
                    <a:p>
                      <a:pPr marL="0" marR="0" algn="ctr">
                        <a:lnSpc>
                          <a:spcPct val="107000"/>
                        </a:lnSpc>
                        <a:spcBef>
                          <a:spcPts val="0"/>
                        </a:spcBef>
                        <a:spcAft>
                          <a:spcPts val="0"/>
                        </a:spcAft>
                      </a:pPr>
                      <a:r>
                        <a:rPr lang="tr-TR"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Karaman</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tr-TR" sz="1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Berendi Kar Obruğu İle Köyümüz </a:t>
                      </a: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Kalkınıyor,</a:t>
                      </a:r>
                    </a:p>
                    <a:p>
                      <a:pPr marL="0" marR="0" algn="l">
                        <a:lnSpc>
                          <a:spcPct val="107000"/>
                        </a:lnSpc>
                        <a:spcBef>
                          <a:spcPts val="0"/>
                        </a:spcBef>
                        <a:spcAft>
                          <a:spcPts val="0"/>
                        </a:spcAft>
                      </a:pP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Ayrancı Tarım ve Orman İlçe Müdürlüğü</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tr-TR" sz="1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1.282.000</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1.032.000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tr-TR" sz="1600" b="0" i="0" u="none" strike="noStrike" dirty="0">
                          <a:solidFill>
                            <a:srgbClr val="000000"/>
                          </a:solidFill>
                          <a:effectLst/>
                          <a:latin typeface="Times New Roman" panose="02020603050405020304" pitchFamily="18" charset="0"/>
                          <a:cs typeface="Times New Roman" panose="02020603050405020304" pitchFamily="18" charset="0"/>
                        </a:rPr>
                        <a:t>80%</a:t>
                      </a:r>
                    </a:p>
                  </a:txBody>
                  <a:tcPr marL="7620" marR="7620" marT="762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1"/>
                  </a:ext>
                </a:extLst>
              </a:tr>
              <a:tr h="840612">
                <a:tc>
                  <a:txBody>
                    <a:bodyPr/>
                    <a:lstStyle/>
                    <a:p>
                      <a:pPr marL="0" marR="0" algn="ctr">
                        <a:lnSpc>
                          <a:spcPct val="107000"/>
                        </a:lnSpc>
                        <a:spcBef>
                          <a:spcPts val="0"/>
                        </a:spcBef>
                        <a:spcAft>
                          <a:spcPts val="0"/>
                        </a:spcAft>
                      </a:pPr>
                      <a:r>
                        <a:rPr lang="tr-TR" sz="1400" b="1">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Karaman</a:t>
                      </a:r>
                      <a:endParaRPr lang="tr-TR"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tr-TR" sz="16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Karaman’da Mutfak Sanatlarının Turizme </a:t>
                      </a: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Katkısı;</a:t>
                      </a:r>
                    </a:p>
                    <a:p>
                      <a:pPr marL="0" marR="0" algn="l">
                        <a:lnSpc>
                          <a:spcPct val="107000"/>
                        </a:lnSpc>
                        <a:spcBef>
                          <a:spcPts val="0"/>
                        </a:spcBef>
                        <a:spcAft>
                          <a:spcPts val="0"/>
                        </a:spcAft>
                      </a:pP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Karaman Özel</a:t>
                      </a:r>
                      <a:r>
                        <a:rPr lang="tr-TR" sz="1600" b="1"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İdaresi</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tr-TR"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2.900.000</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 2.610.000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tr-TR" sz="1600" b="0" i="0" u="none" strike="noStrike" dirty="0">
                          <a:solidFill>
                            <a:srgbClr val="000000"/>
                          </a:solidFill>
                          <a:effectLst/>
                          <a:latin typeface="Times New Roman" panose="02020603050405020304" pitchFamily="18" charset="0"/>
                          <a:cs typeface="Times New Roman" panose="02020603050405020304" pitchFamily="18" charset="0"/>
                        </a:rPr>
                        <a:t>90%</a:t>
                      </a:r>
                    </a:p>
                  </a:txBody>
                  <a:tcPr marL="7620" marR="7620" marT="762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987981">
                <a:tc>
                  <a:txBody>
                    <a:bodyPr/>
                    <a:lstStyle/>
                    <a:p>
                      <a:pPr marL="0" marR="0" algn="ctr">
                        <a:lnSpc>
                          <a:spcPct val="107000"/>
                        </a:lnSpc>
                        <a:spcBef>
                          <a:spcPts val="0"/>
                        </a:spcBef>
                        <a:spcAft>
                          <a:spcPts val="0"/>
                        </a:spcAft>
                      </a:pPr>
                      <a:r>
                        <a:rPr lang="tr-TR" sz="14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Karaman</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Toroslarda Tekstil İstihdam Yaratıyor;</a:t>
                      </a:r>
                    </a:p>
                    <a:p>
                      <a:pPr marL="0" marR="0" algn="l">
                        <a:lnSpc>
                          <a:spcPct val="107000"/>
                        </a:lnSpc>
                        <a:spcBef>
                          <a:spcPts val="0"/>
                        </a:spcBef>
                        <a:spcAft>
                          <a:spcPts val="0"/>
                        </a:spcAft>
                      </a:pP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Kazancı Belediyesi</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tr-TR" sz="1400" b="1"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1.953.000</a:t>
                      </a:r>
                      <a:endParaRPr lang="tr-TR" sz="14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1.660.050</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tr-TR" sz="1600" b="0" i="0" u="none" strike="noStrike" dirty="0">
                          <a:solidFill>
                            <a:srgbClr val="000000"/>
                          </a:solidFill>
                          <a:effectLst/>
                          <a:latin typeface="Times New Roman" panose="02020603050405020304" pitchFamily="18" charset="0"/>
                          <a:cs typeface="Times New Roman" panose="02020603050405020304" pitchFamily="18" charset="0"/>
                        </a:rPr>
                        <a:t>85%</a:t>
                      </a:r>
                    </a:p>
                  </a:txBody>
                  <a:tcPr marL="7620" marR="7620" marT="762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770160">
                <a:tc>
                  <a:txBody>
                    <a:bodyPr/>
                    <a:lstStyle/>
                    <a:p>
                      <a:pPr marL="0" marR="0" algn="ctr">
                        <a:lnSpc>
                          <a:spcPct val="107000"/>
                        </a:lnSpc>
                        <a:spcBef>
                          <a:spcPts val="0"/>
                        </a:spcBef>
                        <a:spcAft>
                          <a:spcPts val="0"/>
                        </a:spcAft>
                      </a:pPr>
                      <a:r>
                        <a:rPr lang="tr-TR" sz="1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Konya</a:t>
                      </a:r>
                      <a:endParaRPr lang="tr-TR"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l">
                        <a:lnSpc>
                          <a:spcPct val="107000"/>
                        </a:lnSpc>
                        <a:spcBef>
                          <a:spcPts val="0"/>
                        </a:spcBef>
                        <a:spcAft>
                          <a:spcPts val="0"/>
                        </a:spcAft>
                      </a:pP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Bozkırda Yeni Bir İstihdam: Çanta Üretimi;</a:t>
                      </a:r>
                    </a:p>
                    <a:p>
                      <a:pPr marL="0" marR="0" algn="l">
                        <a:lnSpc>
                          <a:spcPct val="107000"/>
                        </a:lnSpc>
                        <a:spcBef>
                          <a:spcPts val="0"/>
                        </a:spcBef>
                        <a:spcAft>
                          <a:spcPts val="0"/>
                        </a:spcAft>
                      </a:pPr>
                      <a:r>
                        <a:rPr lang="tr-TR" sz="1600" b="1"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Bozkır Belediyesi</a:t>
                      </a:r>
                      <a:endParaRPr lang="tr-TR"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tr-TR" sz="14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1.711.516</a:t>
                      </a:r>
                    </a:p>
                  </a:txBody>
                  <a:tcPr marL="68580" marR="68580" marT="0" marB="0" anchor="ctr"/>
                </a:tc>
                <a:tc>
                  <a:txBody>
                    <a:bodyPr/>
                    <a:lstStyle/>
                    <a:p>
                      <a:pPr algn="ctr">
                        <a:lnSpc>
                          <a:spcPct val="107000"/>
                        </a:lnSpc>
                        <a:spcAft>
                          <a:spcPts val="600"/>
                        </a:spcAft>
                      </a:pPr>
                      <a:r>
                        <a:rPr lang="tr-TR" sz="1400" b="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1.369.213</a:t>
                      </a:r>
                      <a:endParaRPr lang="tr-TR" sz="1400" b="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tr-TR" sz="1600" b="0" i="0" u="none" strike="noStrike" dirty="0">
                          <a:solidFill>
                            <a:srgbClr val="000000"/>
                          </a:solidFill>
                          <a:effectLst/>
                          <a:latin typeface="Times New Roman" panose="02020603050405020304" pitchFamily="18" charset="0"/>
                          <a:cs typeface="Times New Roman" panose="02020603050405020304" pitchFamily="18" charset="0"/>
                        </a:rPr>
                        <a:t>80%</a:t>
                      </a:r>
                    </a:p>
                  </a:txBody>
                  <a:tcPr marL="7620" marR="7620" marT="762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5"/>
                  </a:ext>
                </a:extLst>
              </a:tr>
              <a:tr h="65508">
                <a:tc>
                  <a:txBody>
                    <a:bodyPr/>
                    <a:lstStyle/>
                    <a:p>
                      <a:pPr marL="0" marR="0" lvl="0" indent="0" algn="ctr" defTabSz="685800" rtl="0" eaLnBrk="1" fontAlgn="auto" latinLnBrk="0" hangingPunct="1">
                        <a:lnSpc>
                          <a:spcPct val="107000"/>
                        </a:lnSpc>
                        <a:spcBef>
                          <a:spcPts val="1200"/>
                        </a:spcBef>
                        <a:spcAft>
                          <a:spcPts val="1200"/>
                        </a:spcAft>
                        <a:buClrTx/>
                        <a:buSzTx/>
                        <a:buFontTx/>
                        <a:buNone/>
                        <a:tabLst/>
                        <a:defRPr/>
                      </a:pPr>
                      <a:r>
                        <a:rPr lang="tr-TR" sz="1100" dirty="0">
                          <a:effectLst/>
                        </a:rPr>
                        <a:t> </a:t>
                      </a:r>
                      <a:r>
                        <a:rPr lang="tr-TR" sz="1400" b="1"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Konya</a:t>
                      </a:r>
                    </a:p>
                  </a:txBody>
                  <a:tcPr marL="40181" marR="40181" marT="0" marB="0" anchor="ctr"/>
                </a:tc>
                <a:tc>
                  <a:txBody>
                    <a:bodyPr/>
                    <a:lstStyle/>
                    <a:p>
                      <a:pPr marL="0" marR="0" algn="l" defTabSz="685800" rtl="0" eaLnBrk="1" latinLnBrk="0" hangingPunct="1">
                        <a:lnSpc>
                          <a:spcPct val="107000"/>
                        </a:lnSpc>
                        <a:spcBef>
                          <a:spcPts val="0"/>
                        </a:spcBef>
                        <a:spcAft>
                          <a:spcPts val="0"/>
                        </a:spcAft>
                      </a:pPr>
                      <a:r>
                        <a:rPr lang="tr-TR" sz="1100" dirty="0">
                          <a:effectLst/>
                        </a:rPr>
                        <a:t> </a:t>
                      </a:r>
                      <a:r>
                        <a:rPr lang="tr-TR" sz="1600" b="1"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Kadınlar Üretiyor Seydişehir </a:t>
                      </a:r>
                      <a:r>
                        <a:rPr lang="tr-TR" sz="1600" b="1"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Gelişiyor; </a:t>
                      </a:r>
                    </a:p>
                    <a:p>
                      <a:pPr marL="0" marR="0" algn="l" defTabSz="685800" rtl="0" eaLnBrk="1" latinLnBrk="0" hangingPunct="1">
                        <a:lnSpc>
                          <a:spcPct val="107000"/>
                        </a:lnSpc>
                        <a:spcBef>
                          <a:spcPts val="0"/>
                        </a:spcBef>
                        <a:spcAft>
                          <a:spcPts val="0"/>
                        </a:spcAft>
                      </a:pPr>
                      <a:r>
                        <a:rPr lang="tr-TR" sz="1600" b="1"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Seydişehir</a:t>
                      </a:r>
                      <a:r>
                        <a:rPr lang="tr-TR" sz="1600" b="1" kern="1200" baseline="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Belediyesi</a:t>
                      </a:r>
                      <a:endParaRPr lang="tr-TR" sz="16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181" marR="40181" marT="0" marB="0" anchor="ctr"/>
                </a:tc>
                <a:tc>
                  <a:txBody>
                    <a:bodyPr/>
                    <a:lstStyle/>
                    <a:p>
                      <a:pPr algn="ctr" fontAlgn="b"/>
                      <a:r>
                        <a:rPr lang="tr-TR" sz="1400" b="1" kern="12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1.538.475</a:t>
                      </a:r>
                      <a:endParaRPr lang="tr-TR" sz="1400" b="1" kern="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350" marR="6350" marT="6350" marB="0" anchor="ctr"/>
                </a:tc>
                <a:tc>
                  <a:txBody>
                    <a:bodyPr/>
                    <a:lstStyle/>
                    <a:p>
                      <a:pPr marL="0" algn="ctr" defTabSz="685800" rtl="0" eaLnBrk="1" latinLnBrk="0" hangingPunct="1">
                        <a:lnSpc>
                          <a:spcPct val="107000"/>
                        </a:lnSpc>
                        <a:spcAft>
                          <a:spcPts val="600"/>
                        </a:spcAft>
                      </a:pPr>
                      <a:r>
                        <a:rPr lang="tr-TR" sz="1400" b="0" kern="1200" dirty="0" smtClean="0">
                          <a:solidFill>
                            <a:schemeClr val="tx1"/>
                          </a:solidFill>
                          <a:effectLst/>
                          <a:latin typeface="Arial Black" panose="020B0A04020102020204" pitchFamily="34" charset="0"/>
                          <a:ea typeface="Calibri" panose="020F0502020204030204" pitchFamily="34" charset="0"/>
                          <a:cs typeface="Times New Roman" panose="02020603050405020304" pitchFamily="18" charset="0"/>
                        </a:rPr>
                        <a:t>1.153.856</a:t>
                      </a:r>
                      <a:endParaRPr lang="tr-TR" sz="1400" b="0" kern="1200" dirty="0">
                        <a:solidFill>
                          <a:schemeClr val="tx1"/>
                        </a:solidFill>
                        <a:effectLst/>
                        <a:latin typeface="Arial Black" panose="020B0A0402010202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
                      <a:r>
                        <a:rPr lang="tr-TR" sz="1600" b="0" i="0" u="none" strike="noStrike" dirty="0">
                          <a:solidFill>
                            <a:srgbClr val="000000"/>
                          </a:solidFill>
                          <a:effectLst/>
                          <a:latin typeface="Times New Roman" panose="02020603050405020304" pitchFamily="18" charset="0"/>
                          <a:cs typeface="Times New Roman" panose="02020603050405020304" pitchFamily="18" charset="0"/>
                        </a:rPr>
                        <a:t>75%</a:t>
                      </a:r>
                    </a:p>
                  </a:txBody>
                  <a:tcPr marL="7620" marR="7620" marT="7620" marB="0"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362717">
                <a:tc>
                  <a:txBody>
                    <a:bodyPr/>
                    <a:lstStyle/>
                    <a:p>
                      <a:pPr algn="l">
                        <a:lnSpc>
                          <a:spcPct val="107000"/>
                        </a:lnSpc>
                        <a:spcBef>
                          <a:spcPts val="1200"/>
                        </a:spcBef>
                        <a:spcAft>
                          <a:spcPts val="1200"/>
                        </a:spcAft>
                      </a:pP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l">
                        <a:lnSpc>
                          <a:spcPct val="107000"/>
                        </a:lnSpc>
                        <a:spcBef>
                          <a:spcPts val="1200"/>
                        </a:spcBef>
                        <a:spcAft>
                          <a:spcPts val="1200"/>
                        </a:spcAft>
                      </a:pPr>
                      <a:endParaRPr lang="tr-TR" sz="1100" dirty="0">
                        <a:effectLst/>
                        <a:latin typeface="Tahoma" panose="020B0604030504040204" pitchFamily="34" charset="0"/>
                        <a:ea typeface="Calibri" panose="020F0502020204030204" pitchFamily="34" charset="0"/>
                        <a:cs typeface="Times New Roman" panose="02020603050405020304" pitchFamily="18" charset="0"/>
                      </a:endParaRPr>
                    </a:p>
                  </a:txBody>
                  <a:tcPr marL="40181" marR="40181" marT="0" marB="0" anchor="ctr"/>
                </a:tc>
                <a:tc>
                  <a:txBody>
                    <a:bodyPr/>
                    <a:lstStyle/>
                    <a:p>
                      <a:pPr algn="ctr" fontAlgn="b"/>
                      <a:endParaRPr lang="tr-TR" sz="1400" b="1" i="0" u="none" strike="noStrike" dirty="0">
                        <a:solidFill>
                          <a:srgbClr val="000000"/>
                        </a:solidFill>
                        <a:effectLst/>
                        <a:latin typeface="Calibri" panose="020F0502020204030204" pitchFamily="34" charset="0"/>
                      </a:endParaRPr>
                    </a:p>
                  </a:txBody>
                  <a:tcPr marL="6350" marR="6350" marT="6350" marB="0" anchor="ctr"/>
                </a:tc>
                <a:tc>
                  <a:txBody>
                    <a:bodyPr/>
                    <a:lstStyle/>
                    <a:p>
                      <a:pPr algn="ctr">
                        <a:lnSpc>
                          <a:spcPct val="107000"/>
                        </a:lnSpc>
                        <a:spcAft>
                          <a:spcPts val="600"/>
                        </a:spcAft>
                      </a:pPr>
                      <a:endParaRPr lang="tr-TR" sz="1400" b="1" i="0" u="none" strike="noStrike" kern="1200" dirty="0">
                        <a:solidFill>
                          <a:srgbClr val="000000"/>
                        </a:solidFill>
                        <a:effectLst/>
                        <a:latin typeface="Calibri" panose="020F0502020204030204" pitchFamily="34" charset="0"/>
                        <a:ea typeface="+mn-ea"/>
                        <a:cs typeface="+mn-cs"/>
                      </a:endParaRPr>
                    </a:p>
                  </a:txBody>
                  <a:tcPr marL="68580" marR="68580" marT="0" marB="0" anchor="ctr">
                    <a:lnB w="12700" cap="flat" cmpd="sng" algn="ctr">
                      <a:solidFill>
                        <a:schemeClr val="tx1"/>
                      </a:solidFill>
                      <a:prstDash val="solid"/>
                      <a:round/>
                      <a:headEnd type="none" w="med" len="med"/>
                      <a:tailEnd type="none" w="med" len="med"/>
                    </a:lnB>
                  </a:tcPr>
                </a:tc>
                <a:tc>
                  <a:txBody>
                    <a:bodyPr/>
                    <a:lstStyle/>
                    <a:p>
                      <a:pPr algn="ctr">
                        <a:lnSpc>
                          <a:spcPct val="107000"/>
                        </a:lnSpc>
                        <a:spcAft>
                          <a:spcPts val="600"/>
                        </a:spcAft>
                      </a:pPr>
                      <a:endParaRPr lang="tr-TR" sz="1400" b="1" i="0" u="none" strike="noStrike" kern="1200" dirty="0">
                        <a:solidFill>
                          <a:srgbClr val="000000"/>
                        </a:solidFill>
                        <a:effectLst/>
                        <a:latin typeface="Calibri" panose="020F0502020204030204" pitchFamily="34" charset="0"/>
                        <a:ea typeface="+mn-ea"/>
                        <a:cs typeface="+mn-cs"/>
                      </a:endParaRPr>
                    </a:p>
                  </a:txBody>
                  <a:tcPr marL="68580" marR="6858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35521703"/>
                  </a:ext>
                </a:extLst>
              </a:tr>
            </a:tbl>
          </a:graphicData>
        </a:graphic>
      </p:graphicFrame>
    </p:spTree>
    <p:extLst>
      <p:ext uri="{BB962C8B-B14F-4D97-AF65-F5344CB8AC3E}">
        <p14:creationId xmlns:p14="http://schemas.microsoft.com/office/powerpoint/2010/main" val="10732873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DİĞER </a:t>
            </a:r>
            <a:r>
              <a:rPr lang="tr-TR" sz="2000" dirty="0" smtClean="0">
                <a:solidFill>
                  <a:schemeClr val="bg1"/>
                </a:solidFill>
                <a:latin typeface="Arial Black" panose="020B0A04020102020204" pitchFamily="34" charset="0"/>
              </a:rPr>
              <a:t>AJANSLARIN </a:t>
            </a:r>
            <a:r>
              <a:rPr lang="tr-TR" sz="2000" dirty="0" smtClean="0">
                <a:solidFill>
                  <a:schemeClr val="bg1"/>
                </a:solidFill>
                <a:latin typeface="Arial Black" panose="020B0A04020102020204" pitchFamily="34" charset="0"/>
              </a:rPr>
              <a:t>SOGEP</a:t>
            </a:r>
            <a:r>
              <a:rPr lang="en-US" sz="2000" dirty="0" smtClean="0">
                <a:solidFill>
                  <a:schemeClr val="bg1"/>
                </a:solidFill>
                <a:latin typeface="Arial Black" panose="020B0A04020102020204" pitchFamily="34" charset="0"/>
              </a:rPr>
              <a:t> </a:t>
            </a:r>
            <a:r>
              <a:rPr lang="tr-TR" sz="2000" u="sng" dirty="0" smtClean="0">
                <a:solidFill>
                  <a:schemeClr val="bg1"/>
                </a:solidFill>
                <a:latin typeface="Arial Black" panose="020B0A04020102020204" pitchFamily="34" charset="0"/>
              </a:rPr>
              <a:t>ÖRNEKLERİ</a:t>
            </a:r>
            <a:r>
              <a:rPr lang="tr-TR" sz="2000" dirty="0" smtClean="0">
                <a:solidFill>
                  <a:schemeClr val="bg1"/>
                </a:solidFill>
                <a:latin typeface="Arial Black" panose="020B0A04020102020204" pitchFamily="34" charset="0"/>
              </a:rPr>
              <a:t>   </a:t>
            </a:r>
            <a:endParaRPr lang="tr-TR" sz="2000" dirty="0">
              <a:solidFill>
                <a:schemeClr val="bg1"/>
              </a:solidFill>
              <a:latin typeface="Arial Black" panose="020B0A04020102020204" pitchFamily="34" charset="0"/>
            </a:endParaRPr>
          </a:p>
        </p:txBody>
      </p:sp>
      <p:sp>
        <p:nvSpPr>
          <p:cNvPr id="9" name="Dikdörtgen 8"/>
          <p:cNvSpPr/>
          <p:nvPr/>
        </p:nvSpPr>
        <p:spPr>
          <a:xfrm>
            <a:off x="-2282" y="908720"/>
            <a:ext cx="9144000" cy="1292662"/>
          </a:xfrm>
          <a:prstGeom prst="rect">
            <a:avLst/>
          </a:prstGeom>
        </p:spPr>
        <p:txBody>
          <a:bodyPr wrap="square">
            <a:spAutoFit/>
          </a:bodyPr>
          <a:lstStyle/>
          <a:p>
            <a:pPr marL="342900" indent="-342900">
              <a:buFont typeface="Arial" panose="020B0604020202020204" pitchFamily="34" charset="0"/>
              <a:buChar char="•"/>
            </a:pPr>
            <a:endParaRPr lang="tr-TR" dirty="0" smtClean="0"/>
          </a:p>
          <a:p>
            <a:pPr marL="342900" indent="-342900">
              <a:buFont typeface="Arial" panose="020B0604020202020204" pitchFamily="34" charset="0"/>
              <a:buChar char="•"/>
            </a:pPr>
            <a:endParaRPr lang="tr-TR" sz="2000" dirty="0"/>
          </a:p>
          <a:p>
            <a:endParaRPr lang="tr-TR" sz="2000" b="1" dirty="0">
              <a:latin typeface="Candara" panose="020E0502030303020204" pitchFamily="34" charset="0"/>
            </a:endParaRPr>
          </a:p>
          <a:p>
            <a:endParaRPr lang="tr-TR" sz="2000" b="1" dirty="0" smtClean="0">
              <a:latin typeface="Candara" panose="020E0502030303020204" pitchFamily="34" charset="0"/>
            </a:endParaRPr>
          </a:p>
        </p:txBody>
      </p:sp>
      <p:graphicFrame>
        <p:nvGraphicFramePr>
          <p:cNvPr id="3" name="Tablo 2"/>
          <p:cNvGraphicFramePr>
            <a:graphicFrameLocks noGrp="1"/>
          </p:cNvGraphicFramePr>
          <p:nvPr>
            <p:extLst>
              <p:ext uri="{D42A27DB-BD31-4B8C-83A1-F6EECF244321}">
                <p14:modId xmlns:p14="http://schemas.microsoft.com/office/powerpoint/2010/main" val="2182721261"/>
              </p:ext>
            </p:extLst>
          </p:nvPr>
        </p:nvGraphicFramePr>
        <p:xfrm>
          <a:off x="35495" y="892860"/>
          <a:ext cx="9106222" cy="5632491"/>
        </p:xfrm>
        <a:graphic>
          <a:graphicData uri="http://schemas.openxmlformats.org/drawingml/2006/table">
            <a:tbl>
              <a:tblPr>
                <a:tableStyleId>{5C22544A-7EE6-4342-B048-85BDC9FD1C3A}</a:tableStyleId>
              </a:tblPr>
              <a:tblGrid>
                <a:gridCol w="936105">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gridCol w="2415634">
                  <a:extLst>
                    <a:ext uri="{9D8B030D-6E8A-4147-A177-3AD203B41FA5}">
                      <a16:colId xmlns:a16="http://schemas.microsoft.com/office/drawing/2014/main" val="20002"/>
                    </a:ext>
                  </a:extLst>
                </a:gridCol>
                <a:gridCol w="1112758">
                  <a:extLst>
                    <a:ext uri="{9D8B030D-6E8A-4147-A177-3AD203B41FA5}">
                      <a16:colId xmlns:a16="http://schemas.microsoft.com/office/drawing/2014/main" val="20003"/>
                    </a:ext>
                  </a:extLst>
                </a:gridCol>
                <a:gridCol w="1041325">
                  <a:extLst>
                    <a:ext uri="{9D8B030D-6E8A-4147-A177-3AD203B41FA5}">
                      <a16:colId xmlns:a16="http://schemas.microsoft.com/office/drawing/2014/main" val="20004"/>
                    </a:ext>
                  </a:extLst>
                </a:gridCol>
              </a:tblGrid>
              <a:tr h="440548">
                <a:tc>
                  <a:txBody>
                    <a:bodyPr/>
                    <a:lstStyle/>
                    <a:p>
                      <a:pPr algn="l" fontAlgn="ctr"/>
                      <a:r>
                        <a:rPr lang="tr-TR" sz="1400" b="1" u="none" strike="noStrike" dirty="0" smtClean="0">
                          <a:effectLst/>
                        </a:rPr>
                        <a:t>AJANS</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b="1" u="none" strike="noStrike" dirty="0" smtClean="0">
                          <a:effectLst/>
                        </a:rPr>
                        <a:t>PROJE ADI</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b="1" u="none" strike="noStrike" dirty="0" smtClean="0">
                          <a:effectLst/>
                        </a:rPr>
                        <a:t>BAŞVURU SAHİBİ</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b="1" u="none" strike="noStrike" dirty="0" smtClean="0">
                          <a:effectLst/>
                        </a:rPr>
                        <a:t>PROJE BÜTÇESİ</a:t>
                      </a:r>
                      <a:endParaRPr lang="tr-TR" sz="1400" b="1"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b="1" u="none" strike="noStrike" dirty="0" smtClean="0">
                          <a:effectLst/>
                        </a:rPr>
                        <a:t>DESTEK BÜTÇESİ</a:t>
                      </a:r>
                      <a:endParaRPr lang="tr-TR" sz="1400" b="1"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0"/>
                  </a:ext>
                </a:extLst>
              </a:tr>
              <a:tr h="440548">
                <a:tc>
                  <a:txBody>
                    <a:bodyPr/>
                    <a:lstStyle/>
                    <a:p>
                      <a:pPr algn="l" fontAlgn="b"/>
                      <a:r>
                        <a:rPr lang="tr-TR" sz="1200" u="none" strike="noStrike" dirty="0" smtClean="0">
                          <a:effectLst/>
                        </a:rPr>
                        <a:t>DOĞAKA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Lavanta Kokulu Memleketim-İşlenmesi ve Pazarlanması</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Afşin </a:t>
                      </a:r>
                      <a:r>
                        <a:rPr lang="tr-TR" sz="1400" u="none" strike="noStrike" dirty="0" smtClean="0">
                          <a:effectLst/>
                        </a:rPr>
                        <a:t>Belediyesi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1.511.000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1.000.000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1"/>
                  </a:ext>
                </a:extLst>
              </a:tr>
              <a:tr h="254934">
                <a:tc>
                  <a:txBody>
                    <a:bodyPr/>
                    <a:lstStyle/>
                    <a:p>
                      <a:pPr algn="l" fontAlgn="b"/>
                      <a:r>
                        <a:rPr lang="tr-TR" sz="1200" u="none" strike="noStrike" dirty="0" smtClean="0">
                          <a:effectLst/>
                        </a:rPr>
                        <a:t>GMKA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Karesi Kadın Çiftçi Akademisi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Karesi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1.533.760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1.000.000</a:t>
                      </a:r>
                      <a:endParaRPr lang="tr-TR" sz="1400" b="0" i="0" u="none" strike="noStrike">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2"/>
                  </a:ext>
                </a:extLst>
              </a:tr>
              <a:tr h="264555">
                <a:tc>
                  <a:txBody>
                    <a:bodyPr/>
                    <a:lstStyle/>
                    <a:p>
                      <a:pPr algn="l" fontAlgn="b"/>
                      <a:r>
                        <a:rPr lang="tr-TR" sz="1200" u="none" strike="noStrike" dirty="0" smtClean="0">
                          <a:effectLst/>
                        </a:rPr>
                        <a:t>İKA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El Dokuma Halı ile Kadın İstihdamının Arttırılması</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Besni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1.539.900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1.342.980</a:t>
                      </a:r>
                      <a:endParaRPr lang="tr-TR" sz="1400" b="0" i="0" u="none" strike="noStrike">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3"/>
                  </a:ext>
                </a:extLst>
              </a:tr>
              <a:tr h="254934">
                <a:tc>
                  <a:txBody>
                    <a:bodyPr/>
                    <a:lstStyle/>
                    <a:p>
                      <a:pPr algn="l" fontAlgn="b"/>
                      <a:r>
                        <a:rPr lang="tr-TR" sz="1200" u="none" strike="noStrike" dirty="0" smtClean="0">
                          <a:effectLst/>
                        </a:rPr>
                        <a:t>İKA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Nurdağı Biberine Değer Katan Kadınlar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Nurdağı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2.778.100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2.490.100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4"/>
                  </a:ext>
                </a:extLst>
              </a:tr>
              <a:tr h="440548">
                <a:tc>
                  <a:txBody>
                    <a:bodyPr/>
                    <a:lstStyle/>
                    <a:p>
                      <a:pPr algn="l" fontAlgn="ctr"/>
                      <a:r>
                        <a:rPr lang="tr-TR" sz="1200" u="none" strike="noStrike" dirty="0" smtClean="0">
                          <a:effectLst/>
                        </a:rPr>
                        <a:t>KARACADAĞ</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u="none" strike="noStrike" dirty="0">
                          <a:effectLst/>
                        </a:rPr>
                        <a:t>Hazır Giyim Sektöründe Çalışan Kadınlar İçin Kreş Projesi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ctr"/>
                      <a:r>
                        <a:rPr lang="tr-TR" sz="1400" u="none" strike="noStrike" dirty="0">
                          <a:effectLst/>
                        </a:rPr>
                        <a:t>Diyarbakır Tekstil İhtisas </a:t>
                      </a:r>
                      <a:r>
                        <a:rPr lang="tr-TR" sz="1400" u="none" strike="noStrike" dirty="0" smtClean="0">
                          <a:effectLst/>
                        </a:rPr>
                        <a:t>OSB</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u="none" strike="noStrike" dirty="0">
                          <a:effectLst/>
                        </a:rPr>
                        <a:t>2.435.000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ctr"/>
                      <a:r>
                        <a:rPr lang="tr-TR" sz="1400" u="none" strike="noStrike" dirty="0">
                          <a:effectLst/>
                        </a:rPr>
                        <a:t>1.500.000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5"/>
                  </a:ext>
                </a:extLst>
              </a:tr>
              <a:tr h="223284">
                <a:tc>
                  <a:txBody>
                    <a:bodyPr/>
                    <a:lstStyle/>
                    <a:p>
                      <a:pPr algn="l" fontAlgn="b"/>
                      <a:r>
                        <a:rPr lang="tr-TR" sz="1200" u="none" strike="noStrike" dirty="0" smtClean="0">
                          <a:effectLst/>
                        </a:rPr>
                        <a:t>KARACADAĞ</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Bismil Özel Eğitim Mesleki Eğitim Merkezi Projesi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Bismil Kaymakamlığı</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1.271.000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900.000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6"/>
                  </a:ext>
                </a:extLst>
              </a:tr>
              <a:tr h="440548">
                <a:tc>
                  <a:txBody>
                    <a:bodyPr/>
                    <a:lstStyle/>
                    <a:p>
                      <a:pPr algn="l" fontAlgn="b"/>
                      <a:r>
                        <a:rPr lang="tr-TR" sz="1200" u="none" strike="noStrike" dirty="0" smtClean="0">
                          <a:effectLst/>
                        </a:rPr>
                        <a:t>KUZKA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İmalat Sanayine Yönelik Mesleki Eğitim Merkezinin Kurulumu</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Çerkeş </a:t>
                      </a:r>
                      <a:r>
                        <a:rPr lang="tr-TR" sz="1400" u="none" strike="noStrike" dirty="0" smtClean="0">
                          <a:effectLst/>
                        </a:rPr>
                        <a:t>OSB</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1.710.905</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1.234.075</a:t>
                      </a:r>
                      <a:endParaRPr lang="tr-TR" sz="1400" b="0" i="0" u="none" strike="noStrike">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7"/>
                  </a:ext>
                </a:extLst>
              </a:tr>
              <a:tr h="223284">
                <a:tc>
                  <a:txBody>
                    <a:bodyPr/>
                    <a:lstStyle/>
                    <a:p>
                      <a:pPr algn="l" fontAlgn="b"/>
                      <a:r>
                        <a:rPr lang="tr-TR" sz="1200" u="none" strike="noStrike" dirty="0" smtClean="0">
                          <a:effectLst/>
                        </a:rPr>
                        <a:t>KUZKA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İhsangazi Tohumdan Geleceğe</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İhsangazi </a:t>
                      </a:r>
                      <a:r>
                        <a:rPr lang="tr-TR" sz="1400" u="none" strike="noStrike" dirty="0" smtClean="0">
                          <a:effectLst/>
                        </a:rPr>
                        <a:t>Belediyesi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1.348.053</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1.147.347</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8"/>
                  </a:ext>
                </a:extLst>
              </a:tr>
              <a:tr h="223284">
                <a:tc>
                  <a:txBody>
                    <a:bodyPr/>
                    <a:lstStyle/>
                    <a:p>
                      <a:pPr algn="l" fontAlgn="b"/>
                      <a:r>
                        <a:rPr lang="tr-TR" sz="1200" u="none" strike="noStrike" dirty="0" smtClean="0">
                          <a:effectLst/>
                        </a:rPr>
                        <a:t>SERKA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Umutlu Toplum Mutlu Bir Gelecek</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Patnos Milli Eğitim Müdürlüğü</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1.029.999</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900.000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09"/>
                  </a:ext>
                </a:extLst>
              </a:tr>
              <a:tr h="440548">
                <a:tc>
                  <a:txBody>
                    <a:bodyPr/>
                    <a:lstStyle/>
                    <a:p>
                      <a:pPr algn="l" fontAlgn="b"/>
                      <a:r>
                        <a:rPr lang="tr-TR" sz="1200" u="none" strike="noStrike" dirty="0" smtClean="0">
                          <a:effectLst/>
                        </a:rPr>
                        <a:t>SERKA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Çalışkan Kadınlarımız ile Doğal Üretim Katma Değer Kazanıyor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Tuzluca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1.629.660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1.400.000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10"/>
                  </a:ext>
                </a:extLst>
              </a:tr>
              <a:tr h="440548">
                <a:tc>
                  <a:txBody>
                    <a:bodyPr/>
                    <a:lstStyle/>
                    <a:p>
                      <a:pPr algn="l" fontAlgn="b"/>
                      <a:r>
                        <a:rPr lang="tr-TR" sz="1200" u="none" strike="noStrike" dirty="0" smtClean="0">
                          <a:effectLst/>
                        </a:rPr>
                        <a:t>SERKA</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err="1">
                          <a:effectLst/>
                        </a:rPr>
                        <a:t>Posoflu</a:t>
                      </a:r>
                      <a:r>
                        <a:rPr lang="tr-TR" sz="1400" u="none" strike="noStrike" dirty="0">
                          <a:effectLst/>
                        </a:rPr>
                        <a:t> Eller Yöresel Ürünler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Posof </a:t>
                      </a:r>
                      <a:r>
                        <a:rPr lang="tr-TR" sz="1400" u="none" strike="noStrike" dirty="0" smtClean="0">
                          <a:effectLst/>
                        </a:rPr>
                        <a:t>Köylere Hizmet Götürme Birliği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smtClean="0">
                          <a:effectLst/>
                        </a:rPr>
                        <a:t>1.138.470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900.000</a:t>
                      </a:r>
                      <a:endParaRPr lang="tr-TR" sz="1400" b="0" i="0" u="none" strike="noStrike" dirty="0">
                        <a:solidFill>
                          <a:srgbClr val="000000"/>
                        </a:solidFill>
                        <a:effectLst/>
                        <a:latin typeface="Calibri" panose="020F0502020204030204" pitchFamily="34" charset="0"/>
                      </a:endParaRPr>
                    </a:p>
                  </a:txBody>
                  <a:tcPr marL="5912" marR="5912" marT="5912" marB="0" anchor="ctr"/>
                </a:tc>
                <a:extLst>
                  <a:ext uri="{0D108BD9-81ED-4DB2-BD59-A6C34878D82A}">
                    <a16:rowId xmlns:a16="http://schemas.microsoft.com/office/drawing/2014/main" val="10011"/>
                  </a:ext>
                </a:extLst>
              </a:tr>
              <a:tr h="440548">
                <a:tc>
                  <a:txBody>
                    <a:bodyPr/>
                    <a:lstStyle/>
                    <a:p>
                      <a:pPr algn="l" fontAlgn="b"/>
                      <a:r>
                        <a:rPr lang="tr-TR" sz="1200" u="none" strike="noStrike" dirty="0" smtClean="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Atalık Tohumlar Kadınların Elinde Yeşeriyor.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İhsaniye Köylere Hizmet Götürme Birliği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1.425.000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a:solidFill>
                            <a:schemeClr val="dk1"/>
                          </a:solidFill>
                          <a:effectLst/>
                          <a:latin typeface="+mn-lt"/>
                          <a:ea typeface="+mn-ea"/>
                          <a:cs typeface="+mn-cs"/>
                        </a:rPr>
                        <a:t>  </a:t>
                      </a:r>
                      <a:r>
                        <a:rPr lang="tr-TR" sz="1400" u="none" strike="noStrike" kern="1200" dirty="0" smtClean="0">
                          <a:solidFill>
                            <a:schemeClr val="dk1"/>
                          </a:solidFill>
                          <a:effectLst/>
                          <a:latin typeface="+mn-lt"/>
                          <a:ea typeface="+mn-ea"/>
                          <a:cs typeface="+mn-cs"/>
                        </a:rPr>
                        <a:t>997.500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a16="http://schemas.microsoft.com/office/drawing/2014/main" val="10012"/>
                  </a:ext>
                </a:extLst>
              </a:tr>
              <a:tr h="440548">
                <a:tc>
                  <a:txBody>
                    <a:bodyPr/>
                    <a:lstStyle/>
                    <a:p>
                      <a:pPr algn="l" fontAlgn="b"/>
                      <a:r>
                        <a:rPr lang="tr-TR" sz="1200" u="none" strike="noStrike" dirty="0" smtClean="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Keçi Belediyeden, Süt Köylüden, Peynir Kooperatiften</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a:effectLst/>
                        </a:rPr>
                        <a:t>Emet Belediyesi</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1.350.000</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smtClean="0">
                          <a:solidFill>
                            <a:schemeClr val="dk1"/>
                          </a:solidFill>
                          <a:effectLst/>
                          <a:latin typeface="+mn-lt"/>
                          <a:ea typeface="+mn-ea"/>
                          <a:cs typeface="+mn-cs"/>
                        </a:rPr>
                        <a:t>1.039.500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a16="http://schemas.microsoft.com/office/drawing/2014/main" val="10013"/>
                  </a:ext>
                </a:extLst>
              </a:tr>
              <a:tr h="440548">
                <a:tc>
                  <a:txBody>
                    <a:bodyPr/>
                    <a:lstStyle/>
                    <a:p>
                      <a:pPr algn="l" fontAlgn="b"/>
                      <a:r>
                        <a:rPr lang="tr-TR" sz="1200" u="none" strike="noStrike" dirty="0" smtClean="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Simav Kestanesi Kadın ve Engelli İstihdamına Kapı Açıyor.</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Simav </a:t>
                      </a:r>
                      <a:r>
                        <a:rPr lang="tr-TR" sz="1400" u="none" strike="noStrike" dirty="0" smtClean="0">
                          <a:effectLst/>
                        </a:rPr>
                        <a:t>Belediyesi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a:effectLst/>
                        </a:rPr>
                        <a:t>1.310.000</a:t>
                      </a:r>
                      <a:endParaRPr lang="tr-TR" sz="1400" b="0" i="0" u="none" strike="noStrike">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smtClean="0">
                          <a:solidFill>
                            <a:schemeClr val="dk1"/>
                          </a:solidFill>
                          <a:effectLst/>
                          <a:latin typeface="+mn-lt"/>
                          <a:ea typeface="+mn-ea"/>
                          <a:cs typeface="+mn-cs"/>
                        </a:rPr>
                        <a:t>995.600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a16="http://schemas.microsoft.com/office/drawing/2014/main" val="10014"/>
                  </a:ext>
                </a:extLst>
              </a:tr>
              <a:tr h="223284">
                <a:tc>
                  <a:txBody>
                    <a:bodyPr/>
                    <a:lstStyle/>
                    <a:p>
                      <a:pPr algn="l" fontAlgn="b"/>
                      <a:r>
                        <a:rPr lang="tr-TR" sz="1200" u="none" strike="noStrike" dirty="0">
                          <a:effectLst/>
                        </a:rPr>
                        <a:t>ZAFER</a:t>
                      </a:r>
                      <a:endParaRPr lang="tr-TR" sz="12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Demirci Tarım Ürünleri Merkezi</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l" fontAlgn="b"/>
                      <a:r>
                        <a:rPr lang="tr-TR" sz="1400" u="none" strike="noStrike" dirty="0">
                          <a:effectLst/>
                        </a:rPr>
                        <a:t>Demirci Ziraat Odası</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algn="ctr" fontAlgn="b"/>
                      <a:r>
                        <a:rPr lang="tr-TR" sz="1400" u="none" strike="noStrike" dirty="0">
                          <a:effectLst/>
                        </a:rPr>
                        <a:t>2.524.000</a:t>
                      </a:r>
                      <a:endParaRPr lang="tr-TR" sz="1400" b="0" i="0" u="none" strike="noStrike" dirty="0">
                        <a:solidFill>
                          <a:srgbClr val="000000"/>
                        </a:solidFill>
                        <a:effectLst/>
                        <a:latin typeface="Calibri" panose="020F0502020204030204" pitchFamily="34" charset="0"/>
                      </a:endParaRPr>
                    </a:p>
                  </a:txBody>
                  <a:tcPr marL="5912" marR="5912" marT="5912" marB="0" anchor="ctr"/>
                </a:tc>
                <a:tc>
                  <a:txBody>
                    <a:bodyPr/>
                    <a:lstStyle/>
                    <a:p>
                      <a:pPr marL="0" algn="ctr" defTabSz="914400" rtl="0" eaLnBrk="1" fontAlgn="b" latinLnBrk="0" hangingPunct="1"/>
                      <a:r>
                        <a:rPr lang="tr-TR" sz="1400" u="none" strike="noStrike" kern="1200" dirty="0" smtClean="0">
                          <a:solidFill>
                            <a:schemeClr val="dk1"/>
                          </a:solidFill>
                          <a:effectLst/>
                          <a:latin typeface="+mn-lt"/>
                          <a:ea typeface="+mn-ea"/>
                          <a:cs typeface="+mn-cs"/>
                        </a:rPr>
                        <a:t>1.388.200 </a:t>
                      </a:r>
                      <a:endParaRPr lang="tr-TR" sz="1400" u="none" strike="noStrike" kern="1200" dirty="0">
                        <a:solidFill>
                          <a:schemeClr val="dk1"/>
                        </a:solidFill>
                        <a:effectLst/>
                        <a:latin typeface="+mn-lt"/>
                        <a:ea typeface="+mn-ea"/>
                        <a:cs typeface="+mn-cs"/>
                      </a:endParaRPr>
                    </a:p>
                  </a:txBody>
                  <a:tcPr marL="5912" marR="5912" marT="5912" marB="0" anchor="ct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228423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a:solidFill>
                  <a:schemeClr val="bg1"/>
                </a:solidFill>
                <a:latin typeface="Arial Black" panose="020B0A04020102020204" pitchFamily="34" charset="0"/>
              </a:rPr>
              <a:t>– </a:t>
            </a:r>
            <a:r>
              <a:rPr lang="tr-TR" sz="2000" dirty="0" smtClean="0">
                <a:solidFill>
                  <a:schemeClr val="bg1"/>
                </a:solidFill>
                <a:latin typeface="Arial Black" panose="020B0A04020102020204" pitchFamily="34" charset="0"/>
              </a:rPr>
              <a:t>SOGEP – </a:t>
            </a:r>
            <a:r>
              <a:rPr lang="tr-TR" sz="2000" dirty="0">
                <a:solidFill>
                  <a:schemeClr val="bg1"/>
                </a:solidFill>
                <a:latin typeface="Arial Black" panose="020B0A04020102020204" pitchFamily="34" charset="0"/>
              </a:rPr>
              <a:t>BAŞVURU SÜRECİ</a:t>
            </a:r>
          </a:p>
        </p:txBody>
      </p:sp>
      <p:graphicFrame>
        <p:nvGraphicFramePr>
          <p:cNvPr id="8" name="Diyagram 7"/>
          <p:cNvGraphicFramePr/>
          <p:nvPr>
            <p:extLst>
              <p:ext uri="{D42A27DB-BD31-4B8C-83A1-F6EECF244321}">
                <p14:modId xmlns:p14="http://schemas.microsoft.com/office/powerpoint/2010/main" val="866253925"/>
              </p:ext>
            </p:extLst>
          </p:nvPr>
        </p:nvGraphicFramePr>
        <p:xfrm>
          <a:off x="132184" y="892861"/>
          <a:ext cx="8904312"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2674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a:solidFill>
                  <a:schemeClr val="bg1"/>
                </a:solidFill>
                <a:latin typeface="Arial Black" panose="020B0A04020102020204" pitchFamily="34" charset="0"/>
              </a:rPr>
              <a:t>– </a:t>
            </a:r>
            <a:r>
              <a:rPr lang="tr-TR" sz="2000" dirty="0" smtClean="0">
                <a:solidFill>
                  <a:schemeClr val="bg1"/>
                </a:solidFill>
                <a:latin typeface="Arial Black" panose="020B0A04020102020204" pitchFamily="34" charset="0"/>
              </a:rPr>
              <a:t>SOGEP: </a:t>
            </a:r>
            <a:r>
              <a:rPr lang="tr-TR" sz="2000" b="1" dirty="0">
                <a:solidFill>
                  <a:schemeClr val="bg1"/>
                </a:solidFill>
              </a:rPr>
              <a:t>BAŞVURU SÜRECİ</a:t>
            </a:r>
            <a:endParaRPr lang="tr-TR" sz="2000" dirty="0">
              <a:solidFill>
                <a:schemeClr val="bg1"/>
              </a:solidFill>
            </a:endParaRPr>
          </a:p>
        </p:txBody>
      </p:sp>
      <p:graphicFrame>
        <p:nvGraphicFramePr>
          <p:cNvPr id="8" name="Diyagram 7"/>
          <p:cNvGraphicFramePr/>
          <p:nvPr>
            <p:extLst>
              <p:ext uri="{D42A27DB-BD31-4B8C-83A1-F6EECF244321}">
                <p14:modId xmlns:p14="http://schemas.microsoft.com/office/powerpoint/2010/main" val="1554933633"/>
              </p:ext>
            </p:extLst>
          </p:nvPr>
        </p:nvGraphicFramePr>
        <p:xfrm>
          <a:off x="132184" y="892861"/>
          <a:ext cx="8904312"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313117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a:t>
            </a:r>
            <a:r>
              <a:rPr lang="tr-TR" sz="2000" dirty="0">
                <a:solidFill>
                  <a:schemeClr val="bg1"/>
                </a:solidFill>
                <a:latin typeface="Arial Black" panose="020B0A04020102020204" pitchFamily="34" charset="0"/>
              </a:rPr>
              <a:t>–</a:t>
            </a:r>
            <a:r>
              <a:rPr lang="tr-TR" sz="2000" dirty="0" smtClean="0">
                <a:solidFill>
                  <a:schemeClr val="bg1"/>
                </a:solidFill>
                <a:latin typeface="Arial Black" panose="020B0A04020102020204" pitchFamily="34" charset="0"/>
              </a:rPr>
              <a:t> </a:t>
            </a:r>
            <a:r>
              <a:rPr lang="tr-TR" sz="2000" dirty="0">
                <a:solidFill>
                  <a:schemeClr val="bg1"/>
                </a:solidFill>
                <a:latin typeface="Arial Black" panose="020B0A04020102020204" pitchFamily="34" charset="0"/>
              </a:rPr>
              <a:t>DESTEKLEN</a:t>
            </a:r>
            <a:r>
              <a:rPr lang="tr-TR" sz="2000" u="sng" dirty="0">
                <a:solidFill>
                  <a:schemeClr val="bg1"/>
                </a:solidFill>
                <a:latin typeface="Arial Black" panose="020B0A04020102020204" pitchFamily="34" charset="0"/>
              </a:rPr>
              <a:t>MEYEN</a:t>
            </a:r>
            <a:r>
              <a:rPr lang="tr-TR" sz="2000" dirty="0">
                <a:solidFill>
                  <a:schemeClr val="bg1"/>
                </a:solidFill>
                <a:latin typeface="Arial Black" panose="020B0A04020102020204" pitchFamily="34" charset="0"/>
              </a:rPr>
              <a:t> KONULAR</a:t>
            </a:r>
          </a:p>
        </p:txBody>
      </p:sp>
      <p:graphicFrame>
        <p:nvGraphicFramePr>
          <p:cNvPr id="8" name="Diyagram 7"/>
          <p:cNvGraphicFramePr/>
          <p:nvPr>
            <p:extLst>
              <p:ext uri="{D42A27DB-BD31-4B8C-83A1-F6EECF244321}">
                <p14:modId xmlns:p14="http://schemas.microsoft.com/office/powerpoint/2010/main" val="2718707601"/>
              </p:ext>
            </p:extLst>
          </p:nvPr>
        </p:nvGraphicFramePr>
        <p:xfrm>
          <a:off x="132184" y="892861"/>
          <a:ext cx="9010514"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413130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BAKANLIK </a:t>
            </a:r>
            <a:r>
              <a:rPr lang="tr-TR" sz="2000" b="1" u="sng" dirty="0" smtClean="0">
                <a:solidFill>
                  <a:srgbClr val="C00000"/>
                </a:solidFill>
                <a:latin typeface="Arial Black" panose="020B0A04020102020204" pitchFamily="34" charset="0"/>
                <a:cs typeface="Arial" panose="020B0604020202020204" pitchFamily="34" charset="0"/>
              </a:rPr>
              <a:t>UZMAN</a:t>
            </a:r>
            <a:r>
              <a:rPr lang="tr-TR" sz="2000" b="1" dirty="0" smtClean="0">
                <a:solidFill>
                  <a:srgbClr val="C00000"/>
                </a:solidFill>
                <a:latin typeface="Arial Black" panose="020B0A04020102020204" pitchFamily="34" charset="0"/>
                <a:cs typeface="Arial" panose="020B0604020202020204" pitchFamily="34" charset="0"/>
              </a:rPr>
              <a:t> DEĞERLENDİRMESİ</a:t>
            </a:r>
            <a:r>
              <a:rPr lang="tr-TR" sz="2000" b="1" dirty="0" smtClean="0">
                <a:cs typeface="Arial" panose="020B0604020202020204" pitchFamily="34" charset="0"/>
              </a:rPr>
              <a:t>» </a:t>
            </a:r>
          </a:p>
        </p:txBody>
      </p:sp>
      <p:pic>
        <p:nvPicPr>
          <p:cNvPr id="7" name="Resim 6"/>
          <p:cNvPicPr/>
          <p:nvPr/>
        </p:nvPicPr>
        <p:blipFill rotWithShape="1">
          <a:blip r:embed="rId2" cstate="email">
            <a:extLst>
              <a:ext uri="{28A0092B-C50C-407E-A947-70E740481C1C}">
                <a14:useLocalDpi xmlns:a14="http://schemas.microsoft.com/office/drawing/2010/main"/>
              </a:ext>
            </a:extLst>
          </a:blip>
          <a:srcRect/>
          <a:stretch/>
        </p:blipFill>
        <p:spPr bwMode="auto">
          <a:xfrm>
            <a:off x="107504" y="1308830"/>
            <a:ext cx="8928992" cy="521651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39273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a:solidFill>
                  <a:schemeClr val="bg1"/>
                </a:solidFill>
              </a:rPr>
              <a:t>|</a:t>
            </a:r>
            <a:r>
              <a:rPr lang="en-US" sz="1400" i="1" dirty="0">
                <a:solidFill>
                  <a:schemeClr val="bg1"/>
                </a:solidFill>
              </a:rPr>
              <a:t> </a:t>
            </a:r>
            <a:r>
              <a:rPr lang="tr-TR" sz="1400" i="1" dirty="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0" y="476673"/>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HEDEFLERİ</a:t>
            </a:r>
            <a:endParaRPr lang="en-US" sz="2000" dirty="0">
              <a:solidFill>
                <a:schemeClr val="bg1"/>
              </a:solidFill>
              <a:latin typeface="Arial Black" panose="020B0A04020102020204" pitchFamily="34" charset="0"/>
            </a:endParaRPr>
          </a:p>
        </p:txBody>
      </p:sp>
      <p:sp>
        <p:nvSpPr>
          <p:cNvPr id="3" name="Dikdörtgen 2"/>
          <p:cNvSpPr/>
          <p:nvPr/>
        </p:nvSpPr>
        <p:spPr>
          <a:xfrm>
            <a:off x="0" y="953780"/>
            <a:ext cx="9144000" cy="400110"/>
          </a:xfrm>
          <a:prstGeom prst="rect">
            <a:avLst/>
          </a:prstGeom>
        </p:spPr>
        <p:txBody>
          <a:bodyPr wrap="square">
            <a:spAutoFit/>
          </a:bodyPr>
          <a:lstStyle/>
          <a:p>
            <a:pPr algn="ctr">
              <a:spcBef>
                <a:spcPct val="20000"/>
              </a:spcBef>
              <a:defRPr/>
            </a:pPr>
            <a:endParaRPr lang="en-US" sz="2000" dirty="0">
              <a:solidFill>
                <a:srgbClr val="002060"/>
              </a:solidFill>
              <a:latin typeface="Arial Black" panose="020B0A04020102020204" pitchFamily="34" charset="0"/>
            </a:endParaRPr>
          </a:p>
        </p:txBody>
      </p:sp>
      <p:sp>
        <p:nvSpPr>
          <p:cNvPr id="8" name="Dikdörtgen 7"/>
          <p:cNvSpPr/>
          <p:nvPr/>
        </p:nvSpPr>
        <p:spPr>
          <a:xfrm>
            <a:off x="2699792" y="1059361"/>
            <a:ext cx="6444208" cy="4893647"/>
          </a:xfrm>
          <a:prstGeom prst="rect">
            <a:avLst/>
          </a:prstGeom>
        </p:spPr>
        <p:txBody>
          <a:bodyPr wrap="square">
            <a:spAutoFit/>
          </a:bodyPr>
          <a:lstStyle/>
          <a:p>
            <a:r>
              <a:rPr lang="tr-TR" sz="3200" dirty="0">
                <a:latin typeface="+mj-lt"/>
              </a:rPr>
              <a:t>Programın Hedefi, toplumun dezavantajlı kesimlerinin </a:t>
            </a:r>
            <a:r>
              <a:rPr lang="tr-TR" sz="3200" dirty="0" smtClean="0">
                <a:latin typeface="+mj-lt"/>
              </a:rPr>
              <a:t>ekonomik </a:t>
            </a:r>
            <a:r>
              <a:rPr lang="tr-TR" sz="3200" dirty="0">
                <a:latin typeface="+mj-lt"/>
              </a:rPr>
              <a:t>ve sosyal hayata daha </a:t>
            </a:r>
            <a:r>
              <a:rPr lang="tr-TR" sz="3200" dirty="0" smtClean="0">
                <a:latin typeface="+mj-lt"/>
              </a:rPr>
              <a:t>aktif </a:t>
            </a:r>
            <a:r>
              <a:rPr lang="tr-TR" sz="3200" dirty="0">
                <a:latin typeface="+mj-lt"/>
              </a:rPr>
              <a:t>katılmalarını sağlamak, </a:t>
            </a:r>
            <a:r>
              <a:rPr lang="tr-TR" sz="3600" dirty="0">
                <a:latin typeface="+mj-lt"/>
              </a:rPr>
              <a:t>	</a:t>
            </a:r>
            <a:endParaRPr lang="tr-TR" sz="3600" dirty="0" smtClean="0">
              <a:latin typeface="+mj-lt"/>
            </a:endParaRPr>
          </a:p>
          <a:p>
            <a:pPr marL="571500" indent="-571500">
              <a:buFont typeface="Arial" panose="020B0604020202020204" pitchFamily="34" charset="0"/>
              <a:buChar char="•"/>
            </a:pPr>
            <a:r>
              <a:rPr lang="tr-TR" sz="3600" u="sng" dirty="0" smtClean="0">
                <a:latin typeface="+mj-lt"/>
              </a:rPr>
              <a:t>istihdam </a:t>
            </a:r>
            <a:r>
              <a:rPr lang="tr-TR" sz="3600" u="sng" dirty="0">
                <a:latin typeface="+mj-lt"/>
              </a:rPr>
              <a:t>edilebilirliği </a:t>
            </a:r>
            <a:r>
              <a:rPr lang="tr-TR" sz="3600" u="sng" dirty="0" smtClean="0">
                <a:latin typeface="+mj-lt"/>
              </a:rPr>
              <a:t>artırmak</a:t>
            </a:r>
            <a:r>
              <a:rPr lang="tr-TR" sz="3600" dirty="0" smtClean="0">
                <a:latin typeface="+mj-lt"/>
              </a:rPr>
              <a:t>,</a:t>
            </a:r>
          </a:p>
          <a:p>
            <a:pPr marL="571500" indent="-571500">
              <a:buFont typeface="Arial" panose="020B0604020202020204" pitchFamily="34" charset="0"/>
              <a:buChar char="•"/>
            </a:pPr>
            <a:r>
              <a:rPr lang="tr-TR" sz="3600" dirty="0" smtClean="0">
                <a:latin typeface="+mj-lt"/>
              </a:rPr>
              <a:t>sosyal </a:t>
            </a:r>
            <a:r>
              <a:rPr lang="tr-TR" sz="3600" dirty="0">
                <a:latin typeface="+mj-lt"/>
              </a:rPr>
              <a:t>içermeyi,  </a:t>
            </a:r>
            <a:endParaRPr lang="tr-TR" sz="3600" dirty="0" smtClean="0">
              <a:latin typeface="+mj-lt"/>
            </a:endParaRPr>
          </a:p>
          <a:p>
            <a:pPr marL="571500" indent="-571500">
              <a:buFont typeface="Arial" panose="020B0604020202020204" pitchFamily="34" charset="0"/>
              <a:buChar char="•"/>
            </a:pPr>
            <a:r>
              <a:rPr lang="tr-TR" sz="3600" dirty="0" smtClean="0">
                <a:latin typeface="+mj-lt"/>
              </a:rPr>
              <a:t>sosyal  </a:t>
            </a:r>
            <a:r>
              <a:rPr lang="tr-TR" sz="3600" dirty="0">
                <a:latin typeface="+mj-lt"/>
              </a:rPr>
              <a:t>girişimciliği </a:t>
            </a:r>
            <a:r>
              <a:rPr lang="tr-TR" sz="3600" dirty="0" smtClean="0">
                <a:latin typeface="+mj-lt"/>
              </a:rPr>
              <a:t>ve</a:t>
            </a:r>
          </a:p>
          <a:p>
            <a:pPr marL="571500" indent="-571500">
              <a:buFont typeface="Arial" panose="020B0604020202020204" pitchFamily="34" charset="0"/>
              <a:buChar char="•"/>
            </a:pPr>
            <a:r>
              <a:rPr lang="tr-TR" sz="3600" dirty="0" smtClean="0">
                <a:latin typeface="+mj-lt"/>
              </a:rPr>
              <a:t>sosyal sorumluluk</a:t>
            </a:r>
          </a:p>
          <a:p>
            <a:r>
              <a:rPr lang="tr-TR" sz="3600" dirty="0" smtClean="0">
                <a:latin typeface="+mj-lt"/>
              </a:rPr>
              <a:t>uygulamalarını </a:t>
            </a:r>
            <a:r>
              <a:rPr lang="tr-TR" sz="3600" dirty="0">
                <a:latin typeface="+mj-lt"/>
              </a:rPr>
              <a:t>yaygınlaştırmaktır. </a:t>
            </a:r>
          </a:p>
        </p:txBody>
      </p:sp>
      <p:sp>
        <p:nvSpPr>
          <p:cNvPr id="10" name="Yuvarlatılmış Dikdörtgen 9"/>
          <p:cNvSpPr/>
          <p:nvPr/>
        </p:nvSpPr>
        <p:spPr>
          <a:xfrm>
            <a:off x="107504" y="1059361"/>
            <a:ext cx="2592288" cy="2125760"/>
          </a:xfrm>
          <a:prstGeom prst="roundRect">
            <a:avLst>
              <a:gd name="adj" fmla="val 10000"/>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27040781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  </a:t>
            </a:r>
            <a:endParaRPr lang="tr-TR" sz="1800" b="1" dirty="0">
              <a:solidFill>
                <a:schemeClr val="bg1"/>
              </a:solidFill>
              <a:latin typeface="Arial Black" panose="020B0A04020102020204" pitchFamily="34" charset="0"/>
            </a:endParaRPr>
          </a:p>
        </p:txBody>
      </p:sp>
      <p:pic>
        <p:nvPicPr>
          <p:cNvPr id="8" name="Resim 7"/>
          <p:cNvPicPr/>
          <p:nvPr/>
        </p:nvPicPr>
        <p:blipFill rotWithShape="1">
          <a:blip r:embed="rId2" cstate="email">
            <a:extLst>
              <a:ext uri="{28A0092B-C50C-407E-A947-70E740481C1C}">
                <a14:useLocalDpi xmlns:a14="http://schemas.microsoft.com/office/drawing/2010/main"/>
              </a:ext>
            </a:extLst>
          </a:blip>
          <a:srcRect/>
          <a:stretch/>
        </p:blipFill>
        <p:spPr bwMode="auto">
          <a:xfrm>
            <a:off x="24493" y="1628800"/>
            <a:ext cx="9117225" cy="4896544"/>
          </a:xfrm>
          <a:prstGeom prst="rect">
            <a:avLst/>
          </a:prstGeom>
          <a:ln>
            <a:noFill/>
          </a:ln>
          <a:extLst>
            <a:ext uri="{53640926-AAD7-44D8-BBD7-CCE9431645EC}">
              <a14:shadowObscured xmlns:a14="http://schemas.microsoft.com/office/drawing/2010/main"/>
            </a:ext>
          </a:extLst>
        </p:spPr>
      </p:pic>
      <p:sp>
        <p:nvSpPr>
          <p:cNvPr id="10" name="Dikdörtgen 9"/>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BAKANLIK </a:t>
            </a:r>
            <a:r>
              <a:rPr lang="tr-TR" sz="2000" b="1" u="sng" dirty="0" smtClean="0">
                <a:solidFill>
                  <a:srgbClr val="C00000"/>
                </a:solidFill>
                <a:latin typeface="Arial Black" panose="020B0A04020102020204" pitchFamily="34" charset="0"/>
                <a:cs typeface="Arial" panose="020B0604020202020204" pitchFamily="34" charset="0"/>
              </a:rPr>
              <a:t>KOMİSYON</a:t>
            </a:r>
            <a:r>
              <a:rPr lang="tr-TR" sz="2000" b="1" dirty="0" smtClean="0">
                <a:solidFill>
                  <a:srgbClr val="C00000"/>
                </a:solidFill>
                <a:latin typeface="Arial Black" panose="020B0A04020102020204" pitchFamily="34" charset="0"/>
                <a:cs typeface="Arial" panose="020B0604020202020204" pitchFamily="34" charset="0"/>
              </a:rPr>
              <a:t> DEĞERLENDİRMESİ</a:t>
            </a:r>
            <a:r>
              <a:rPr lang="tr-TR" sz="2000" b="1" dirty="0" smtClean="0">
                <a:cs typeface="Arial" panose="020B0604020202020204" pitchFamily="34" charset="0"/>
              </a:rPr>
              <a:t>» </a:t>
            </a:r>
          </a:p>
        </p:txBody>
      </p:sp>
    </p:spTree>
    <p:extLst>
      <p:ext uri="{BB962C8B-B14F-4D97-AF65-F5344CB8AC3E}">
        <p14:creationId xmlns:p14="http://schemas.microsoft.com/office/powerpoint/2010/main" val="39561921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u="sng" dirty="0" smtClean="0">
                <a:solidFill>
                  <a:srgbClr val="C00000"/>
                </a:solidFill>
                <a:latin typeface="Arial Black" panose="020B0A04020102020204" pitchFamily="34" charset="0"/>
                <a:cs typeface="Arial" panose="020B0604020202020204" pitchFamily="34" charset="0"/>
              </a:rPr>
              <a:t>BAŞARILI</a:t>
            </a:r>
            <a:r>
              <a:rPr lang="tr-TR" sz="2000" b="1" dirty="0" smtClean="0">
                <a:solidFill>
                  <a:srgbClr val="C00000"/>
                </a:solidFill>
                <a:latin typeface="Arial Black" panose="020B0A04020102020204" pitchFamily="34" charset="0"/>
                <a:cs typeface="Arial" panose="020B0604020202020204" pitchFamily="34" charset="0"/>
              </a:rPr>
              <a:t> PROJELER NELERİ </a:t>
            </a:r>
            <a:r>
              <a:rPr lang="tr-TR" sz="2000" b="1" u="sng" dirty="0" smtClean="0">
                <a:solidFill>
                  <a:srgbClr val="C00000"/>
                </a:solidFill>
                <a:latin typeface="Arial Black" panose="020B0A04020102020204" pitchFamily="34" charset="0"/>
                <a:cs typeface="Arial" panose="020B0604020202020204" pitchFamily="34" charset="0"/>
              </a:rPr>
              <a:t>DOĞRU</a:t>
            </a:r>
            <a:r>
              <a:rPr lang="tr-TR" sz="2000" b="1" dirty="0" smtClean="0">
                <a:solidFill>
                  <a:srgbClr val="C00000"/>
                </a:solidFill>
                <a:latin typeface="Arial Black" panose="020B0A04020102020204" pitchFamily="34" charset="0"/>
                <a:cs typeface="Arial" panose="020B0604020202020204" pitchFamily="34" charset="0"/>
              </a:rPr>
              <a:t> YAPAR</a:t>
            </a:r>
            <a:r>
              <a:rPr lang="tr-TR" sz="2000" b="1" dirty="0" smtClean="0">
                <a:cs typeface="Arial" panose="020B0604020202020204" pitchFamily="34" charset="0"/>
              </a:rPr>
              <a:t>» </a:t>
            </a:r>
          </a:p>
        </p:txBody>
      </p:sp>
      <p:sp>
        <p:nvSpPr>
          <p:cNvPr id="2" name="Dikdörtgen 1"/>
          <p:cNvSpPr/>
          <p:nvPr/>
        </p:nvSpPr>
        <p:spPr>
          <a:xfrm>
            <a:off x="0" y="1484784"/>
            <a:ext cx="9141718" cy="4678204"/>
          </a:xfrm>
          <a:prstGeom prst="rect">
            <a:avLst/>
          </a:prstGeom>
        </p:spPr>
        <p:txBody>
          <a:bodyPr wrap="square">
            <a:spAutoFit/>
          </a:bodyPr>
          <a:lstStyle/>
          <a:p>
            <a:pPr marL="266700" lvl="0" indent="-266700">
              <a:buFont typeface="Arial" panose="020B0604020202020204" pitchFamily="34" charset="0"/>
              <a:buChar char="•"/>
            </a:pPr>
            <a:r>
              <a:rPr lang="tr-TR" sz="2800" u="sng" dirty="0" smtClean="0">
                <a:latin typeface="+mj-lt"/>
                <a:ea typeface="Tahoma" panose="020B0604030504040204" pitchFamily="34" charset="0"/>
                <a:cs typeface="Tahoma" panose="020B0604030504040204" pitchFamily="34" charset="0"/>
              </a:rPr>
              <a:t>Bölge planındaki</a:t>
            </a:r>
            <a:r>
              <a:rPr lang="tr-TR" sz="2800" dirty="0" smtClean="0">
                <a:latin typeface="+mj-lt"/>
                <a:ea typeface="Tahoma" panose="020B0604030504040204" pitchFamily="34" charset="0"/>
                <a:cs typeface="Tahoma" panose="020B0604030504040204" pitchFamily="34" charset="0"/>
              </a:rPr>
              <a:t> öncelikleri gözeten </a:t>
            </a:r>
            <a:r>
              <a:rPr lang="tr-TR" sz="2800" dirty="0">
                <a:latin typeface="+mj-lt"/>
                <a:ea typeface="Tahoma" panose="020B0604030504040204" pitchFamily="34" charset="0"/>
                <a:cs typeface="Tahoma" panose="020B0604030504040204" pitchFamily="34" charset="0"/>
              </a:rPr>
              <a:t>ve </a:t>
            </a:r>
            <a:r>
              <a:rPr lang="tr-TR" sz="2800" u="sng" dirty="0">
                <a:latin typeface="+mj-lt"/>
                <a:ea typeface="Tahoma" panose="020B0604030504040204" pitchFamily="34" charset="0"/>
                <a:cs typeface="Tahoma" panose="020B0604030504040204" pitchFamily="34" charset="0"/>
              </a:rPr>
              <a:t>sosyal analizlerle </a:t>
            </a:r>
            <a:r>
              <a:rPr lang="tr-TR" sz="2800" dirty="0">
                <a:latin typeface="+mj-lt"/>
                <a:ea typeface="Tahoma" panose="020B0604030504040204" pitchFamily="34" charset="0"/>
                <a:cs typeface="Tahoma" panose="020B0604030504040204" pitchFamily="34" charset="0"/>
              </a:rPr>
              <a:t>desteklenen projelerin </a:t>
            </a:r>
            <a:r>
              <a:rPr lang="tr-TR" sz="2800" dirty="0" smtClean="0">
                <a:latin typeface="+mj-lt"/>
                <a:ea typeface="Tahoma" panose="020B0604030504040204" pitchFamily="34" charset="0"/>
                <a:cs typeface="Tahoma" panose="020B0604030504040204" pitchFamily="34" charset="0"/>
              </a:rPr>
              <a:t>sunulması,</a:t>
            </a:r>
            <a:endParaRPr lang="tr-TR" sz="2800" dirty="0">
              <a:latin typeface="+mj-lt"/>
              <a:ea typeface="Tahoma" panose="020B0604030504040204" pitchFamily="34" charset="0"/>
              <a:cs typeface="Tahoma" panose="020B0604030504040204" pitchFamily="34" charset="0"/>
            </a:endParaRPr>
          </a:p>
          <a:p>
            <a:pPr marL="26670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Projelerin </a:t>
            </a:r>
            <a:r>
              <a:rPr lang="tr-TR" sz="2800" dirty="0">
                <a:latin typeface="+mj-lt"/>
                <a:ea typeface="Tahoma" panose="020B0604030504040204" pitchFamily="34" charset="0"/>
                <a:cs typeface="Tahoma" panose="020B0604030504040204" pitchFamily="34" charset="0"/>
              </a:rPr>
              <a:t>istihdam, alım garantisi ve protokoller ile desteklenmesi,</a:t>
            </a:r>
          </a:p>
          <a:p>
            <a:pPr marL="266700" indent="-2667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Yararlanıcının ortakları/iştirakçileri ile eşgüdümlü çalışması,</a:t>
            </a:r>
          </a:p>
          <a:p>
            <a:pPr marL="26670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Doğru </a:t>
            </a:r>
            <a:r>
              <a:rPr lang="tr-TR" sz="2800" dirty="0">
                <a:latin typeface="+mj-lt"/>
                <a:ea typeface="Tahoma" panose="020B0604030504040204" pitchFamily="34" charset="0"/>
                <a:cs typeface="Tahoma" panose="020B0604030504040204" pitchFamily="34" charset="0"/>
              </a:rPr>
              <a:t>hedef kitle ve müdahale yönteminin seçilmesi,</a:t>
            </a:r>
          </a:p>
          <a:p>
            <a:pPr marL="266700" indent="-266700">
              <a:buFont typeface="Arial" panose="020B0604020202020204" pitchFamily="34" charset="0"/>
              <a:buChar char="•"/>
            </a:pPr>
            <a:r>
              <a:rPr lang="tr-TR" sz="2800" dirty="0">
                <a:latin typeface="+mj-lt"/>
                <a:ea typeface="Tahoma" panose="020B0604030504040204" pitchFamily="34" charset="0"/>
                <a:cs typeface="Tahoma" panose="020B0604030504040204" pitchFamily="34" charset="0"/>
              </a:rPr>
              <a:t>Projelere özel sektörün dahil edilmesi,</a:t>
            </a:r>
          </a:p>
          <a:p>
            <a:pPr marL="266700" lvl="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İstihdamların </a:t>
            </a:r>
            <a:r>
              <a:rPr lang="tr-TR" sz="2800" dirty="0">
                <a:latin typeface="+mj-lt"/>
                <a:ea typeface="Tahoma" panose="020B0604030504040204" pitchFamily="34" charset="0"/>
                <a:cs typeface="Tahoma" panose="020B0604030504040204" pitchFamily="34" charset="0"/>
              </a:rPr>
              <a:t>devam </a:t>
            </a:r>
            <a:r>
              <a:rPr lang="tr-TR" sz="2800" dirty="0" smtClean="0">
                <a:latin typeface="+mj-lt"/>
                <a:ea typeface="Tahoma" panose="020B0604030504040204" pitchFamily="34" charset="0"/>
                <a:cs typeface="Tahoma" panose="020B0604030504040204" pitchFamily="34" charset="0"/>
              </a:rPr>
              <a:t>etmesi,</a:t>
            </a:r>
            <a:endParaRPr lang="tr-TR" sz="2800" dirty="0">
              <a:latin typeface="+mj-lt"/>
              <a:ea typeface="Tahoma" panose="020B0604030504040204" pitchFamily="34" charset="0"/>
              <a:cs typeface="Tahoma" panose="020B0604030504040204" pitchFamily="34" charset="0"/>
            </a:endParaRPr>
          </a:p>
          <a:p>
            <a:pPr marL="266700" indent="-266700">
              <a:buFont typeface="Arial" panose="020B0604020202020204" pitchFamily="34" charset="0"/>
              <a:buChar char="•"/>
            </a:pPr>
            <a:r>
              <a:rPr lang="tr-TR" sz="2800" dirty="0" smtClean="0">
                <a:latin typeface="+mj-lt"/>
                <a:ea typeface="Tahoma" panose="020B0604030504040204" pitchFamily="34" charset="0"/>
                <a:cs typeface="Tahoma" panose="020B0604030504040204" pitchFamily="34" charset="0"/>
              </a:rPr>
              <a:t>Proje </a:t>
            </a:r>
            <a:r>
              <a:rPr lang="tr-TR" sz="2800" dirty="0">
                <a:latin typeface="+mj-lt"/>
                <a:ea typeface="Tahoma" panose="020B0604030504040204" pitchFamily="34" charset="0"/>
                <a:cs typeface="Tahoma" panose="020B0604030504040204" pitchFamily="34" charset="0"/>
              </a:rPr>
              <a:t>sonrası hedef grubun projeden yararlanmaya devam </a:t>
            </a:r>
            <a:r>
              <a:rPr lang="tr-TR" sz="2800" dirty="0" smtClean="0">
                <a:latin typeface="+mj-lt"/>
                <a:ea typeface="Tahoma" panose="020B0604030504040204" pitchFamily="34" charset="0"/>
                <a:cs typeface="Tahoma" panose="020B0604030504040204" pitchFamily="34" charset="0"/>
              </a:rPr>
              <a:t>etmesi.</a:t>
            </a:r>
            <a:endParaRPr lang="tr-TR" sz="2800" dirty="0">
              <a:latin typeface="+mj-lt"/>
              <a:ea typeface="Tahoma" panose="020B0604030504040204" pitchFamily="34" charset="0"/>
              <a:cs typeface="Tahoma" panose="020B0604030504040204" pitchFamily="34" charset="0"/>
            </a:endParaRPr>
          </a:p>
          <a:p>
            <a:endParaRPr lang="tr-TR" dirty="0"/>
          </a:p>
        </p:txBody>
      </p:sp>
    </p:spTree>
    <p:extLst>
      <p:ext uri="{BB962C8B-B14F-4D97-AF65-F5344CB8AC3E}">
        <p14:creationId xmlns:p14="http://schemas.microsoft.com/office/powerpoint/2010/main" val="944567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u="sng" dirty="0" smtClean="0">
                <a:solidFill>
                  <a:srgbClr val="C00000"/>
                </a:solidFill>
                <a:latin typeface="Arial Black" panose="020B0A04020102020204" pitchFamily="34" charset="0"/>
                <a:cs typeface="Arial" panose="020B0604020202020204" pitchFamily="34" charset="0"/>
              </a:rPr>
              <a:t>BAŞARISIZ</a:t>
            </a:r>
            <a:r>
              <a:rPr lang="tr-TR" sz="2000" b="1" dirty="0" smtClean="0">
                <a:solidFill>
                  <a:srgbClr val="C00000"/>
                </a:solidFill>
                <a:latin typeface="Arial Black" panose="020B0A04020102020204" pitchFamily="34" charset="0"/>
                <a:cs typeface="Arial" panose="020B0604020202020204" pitchFamily="34" charset="0"/>
              </a:rPr>
              <a:t> PROJELER NELERİ </a:t>
            </a:r>
            <a:r>
              <a:rPr lang="tr-TR" sz="2000" b="1" u="sng" dirty="0" smtClean="0">
                <a:solidFill>
                  <a:srgbClr val="C00000"/>
                </a:solidFill>
                <a:latin typeface="Arial Black" panose="020B0A04020102020204" pitchFamily="34" charset="0"/>
                <a:cs typeface="Arial" panose="020B0604020202020204" pitchFamily="34" charset="0"/>
              </a:rPr>
              <a:t>YANLIŞ</a:t>
            </a:r>
            <a:r>
              <a:rPr lang="tr-TR" sz="2000" b="1" dirty="0" smtClean="0">
                <a:solidFill>
                  <a:srgbClr val="C00000"/>
                </a:solidFill>
                <a:latin typeface="Arial Black" panose="020B0A04020102020204" pitchFamily="34" charset="0"/>
                <a:cs typeface="Arial" panose="020B0604020202020204" pitchFamily="34" charset="0"/>
              </a:rPr>
              <a:t> YAPAR</a:t>
            </a:r>
            <a:r>
              <a:rPr lang="tr-TR" sz="2000" b="1" dirty="0" smtClean="0">
                <a:cs typeface="Arial" panose="020B0604020202020204" pitchFamily="34" charset="0"/>
              </a:rPr>
              <a:t>» </a:t>
            </a:r>
          </a:p>
        </p:txBody>
      </p:sp>
      <p:sp>
        <p:nvSpPr>
          <p:cNvPr id="2" name="Dikdörtgen 1"/>
          <p:cNvSpPr/>
          <p:nvPr/>
        </p:nvSpPr>
        <p:spPr>
          <a:xfrm>
            <a:off x="6796" y="1308830"/>
            <a:ext cx="9137204" cy="5078313"/>
          </a:xfrm>
          <a:prstGeom prst="rect">
            <a:avLst/>
          </a:prstGeom>
        </p:spPr>
        <p:txBody>
          <a:bodyPr wrap="square">
            <a:spAutoFit/>
          </a:bodyPr>
          <a:lstStyle/>
          <a:p>
            <a:pPr marL="457200" indent="-457200">
              <a:buFont typeface="Arial" panose="020B0604020202020204" pitchFamily="34" charset="0"/>
              <a:buChar char="•"/>
            </a:pPr>
            <a:r>
              <a:rPr lang="tr-TR" sz="2700" dirty="0">
                <a:latin typeface="Times New Roman" panose="02020603050405020304" pitchFamily="18" charset="0"/>
                <a:ea typeface="Tahoma" panose="020B0604030504040204" pitchFamily="34" charset="0"/>
                <a:cs typeface="Times New Roman" panose="02020603050405020304" pitchFamily="18" charset="0"/>
              </a:rPr>
              <a:t>Program amaç ve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öncelikleri ile </a:t>
            </a:r>
            <a:r>
              <a:rPr lang="tr-TR" sz="2700" dirty="0">
                <a:latin typeface="Times New Roman" panose="02020603050405020304" pitchFamily="18" charset="0"/>
                <a:ea typeface="Tahoma" panose="020B0604030504040204" pitchFamily="34" charset="0"/>
                <a:cs typeface="Times New Roman" panose="02020603050405020304" pitchFamily="18" charset="0"/>
              </a:rPr>
              <a:t>uyumsuz projelerin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sunulması,</a:t>
            </a:r>
            <a:endParaRPr lang="tr-TR" sz="2700" dirty="0">
              <a:latin typeface="Times New Roman" panose="02020603050405020304" pitchFamily="18" charset="0"/>
              <a:ea typeface="Tahoma" panose="020B0604030504040204" pitchFamily="34" charset="0"/>
              <a:cs typeface="Times New Roman" panose="02020603050405020304" pitchFamily="18" charset="0"/>
            </a:endParaRPr>
          </a:p>
          <a:p>
            <a:pPr marL="457200" lvl="0" indent="-457200">
              <a:buFont typeface="Arial" panose="020B0604020202020204" pitchFamily="34" charset="0"/>
              <a:buChar char="•"/>
            </a:pPr>
            <a:r>
              <a:rPr lang="tr-TR" sz="2700" dirty="0" smtClean="0">
                <a:latin typeface="Times New Roman" panose="02020603050405020304" pitchFamily="18" charset="0"/>
                <a:ea typeface="Tahoma" panose="020B0604030504040204" pitchFamily="34" charset="0"/>
                <a:cs typeface="Times New Roman" panose="02020603050405020304" pitchFamily="18" charset="0"/>
              </a:rPr>
              <a:t>Proje </a:t>
            </a:r>
            <a:r>
              <a:rPr lang="tr-TR" sz="2700" dirty="0">
                <a:latin typeface="Times New Roman" panose="02020603050405020304" pitchFamily="18" charset="0"/>
                <a:ea typeface="Tahoma" panose="020B0604030504040204" pitchFamily="34" charset="0"/>
                <a:cs typeface="Times New Roman" panose="02020603050405020304" pitchFamily="18" charset="0"/>
              </a:rPr>
              <a:t>dokümanlarının üzerinde yeterince çalışılmadan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sunulması,</a:t>
            </a:r>
          </a:p>
          <a:p>
            <a:pPr marL="457200" lvl="0" indent="-457200">
              <a:buFont typeface="Arial" panose="020B0604020202020204" pitchFamily="34" charset="0"/>
              <a:buChar char="•"/>
            </a:pPr>
            <a:r>
              <a:rPr lang="tr-TR" sz="2700" dirty="0" smtClean="0">
                <a:latin typeface="Times New Roman" panose="02020603050405020304" pitchFamily="18" charset="0"/>
                <a:ea typeface="Tahoma" panose="020B0604030504040204" pitchFamily="34" charset="0"/>
                <a:cs typeface="Times New Roman" panose="02020603050405020304" pitchFamily="18" charset="0"/>
              </a:rPr>
              <a:t>Hedef </a:t>
            </a:r>
            <a:r>
              <a:rPr lang="tr-TR" sz="2700" dirty="0">
                <a:latin typeface="Times New Roman" panose="02020603050405020304" pitchFamily="18" charset="0"/>
                <a:ea typeface="Tahoma" panose="020B0604030504040204" pitchFamily="34" charset="0"/>
                <a:cs typeface="Times New Roman" panose="02020603050405020304" pitchFamily="18" charset="0"/>
              </a:rPr>
              <a:t>kitleyi yanlış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seçmiş veya hedef </a:t>
            </a:r>
            <a:r>
              <a:rPr lang="tr-TR" sz="2700" dirty="0">
                <a:latin typeface="Times New Roman" panose="02020603050405020304" pitchFamily="18" charset="0"/>
                <a:ea typeface="Tahoma" panose="020B0604030504040204" pitchFamily="34" charset="0"/>
                <a:cs typeface="Times New Roman" panose="02020603050405020304" pitchFamily="18" charset="0"/>
              </a:rPr>
              <a:t>kitle ile faaliyetleri arasında uyumsuzluk bulunan projelerin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sunulması,</a:t>
            </a:r>
            <a:endParaRPr lang="tr-TR" sz="2700" dirty="0">
              <a:latin typeface="Times New Roman" panose="02020603050405020304" pitchFamily="18" charset="0"/>
              <a:ea typeface="Tahoma" panose="020B0604030504040204" pitchFamily="34" charset="0"/>
              <a:cs typeface="Times New Roman" panose="02020603050405020304" pitchFamily="18" charset="0"/>
            </a:endParaRPr>
          </a:p>
          <a:p>
            <a:pPr marL="457200" lvl="0" indent="-457200">
              <a:buFont typeface="Arial" panose="020B0604020202020204" pitchFamily="34" charset="0"/>
              <a:buChar char="•"/>
            </a:pPr>
            <a:r>
              <a:rPr lang="tr-TR" sz="2700" dirty="0">
                <a:latin typeface="Times New Roman" panose="02020603050405020304" pitchFamily="18" charset="0"/>
                <a:ea typeface="Tahoma" panose="020B0604030504040204" pitchFamily="34" charset="0"/>
                <a:cs typeface="Times New Roman" panose="02020603050405020304" pitchFamily="18" charset="0"/>
              </a:rPr>
              <a:t>Halihazırda yürütülen sosyal hizmetlere yönelik proje tekliflerinin öncelikli olarak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iletilmesi,</a:t>
            </a:r>
            <a:endParaRPr lang="tr-TR" sz="2700" dirty="0">
              <a:latin typeface="Times New Roman" panose="02020603050405020304" pitchFamily="18" charset="0"/>
              <a:ea typeface="Tahoma" panose="020B0604030504040204" pitchFamily="34" charset="0"/>
              <a:cs typeface="Times New Roman" panose="02020603050405020304" pitchFamily="18" charset="0"/>
            </a:endParaRPr>
          </a:p>
          <a:p>
            <a:pPr marL="457200" lvl="0" indent="-457200">
              <a:buFont typeface="Arial" panose="020B0604020202020204" pitchFamily="34" charset="0"/>
              <a:buChar char="•"/>
            </a:pPr>
            <a:r>
              <a:rPr lang="tr-TR" sz="2700" dirty="0">
                <a:latin typeface="Times New Roman" panose="02020603050405020304" pitchFamily="18" charset="0"/>
                <a:ea typeface="Tahoma" panose="020B0604030504040204" pitchFamily="34" charset="0"/>
                <a:cs typeface="Times New Roman" panose="02020603050405020304" pitchFamily="18" charset="0"/>
              </a:rPr>
              <a:t>Sürekli İstihdam olmaması,</a:t>
            </a:r>
          </a:p>
          <a:p>
            <a:pPr marL="457200" lvl="0" indent="-457200">
              <a:buFont typeface="Arial" panose="020B0604020202020204" pitchFamily="34" charset="0"/>
              <a:buChar char="•"/>
            </a:pPr>
            <a:r>
              <a:rPr lang="tr-TR" sz="2700" dirty="0">
                <a:latin typeface="Times New Roman" panose="02020603050405020304" pitchFamily="18" charset="0"/>
                <a:ea typeface="Tahoma" panose="020B0604030504040204" pitchFamily="34" charset="0"/>
                <a:cs typeface="Times New Roman" panose="02020603050405020304" pitchFamily="18" charset="0"/>
              </a:rPr>
              <a:t>Ortak ve iştirakçi olmaması,</a:t>
            </a:r>
          </a:p>
          <a:p>
            <a:pPr marL="457200" lvl="0" indent="-457200">
              <a:buFont typeface="Arial" panose="020B0604020202020204" pitchFamily="34" charset="0"/>
              <a:buChar char="•"/>
            </a:pPr>
            <a:r>
              <a:rPr lang="tr-TR" sz="2700" dirty="0">
                <a:latin typeface="Times New Roman" panose="02020603050405020304" pitchFamily="18" charset="0"/>
                <a:ea typeface="Tahoma" panose="020B0604030504040204" pitchFamily="34" charset="0"/>
                <a:cs typeface="Times New Roman" panose="02020603050405020304" pitchFamily="18" charset="0"/>
              </a:rPr>
              <a:t>Nakdi eş finansman olmaması,</a:t>
            </a:r>
          </a:p>
          <a:p>
            <a:pPr marL="457200" lvl="0" indent="-457200">
              <a:buFont typeface="Arial" panose="020B0604020202020204" pitchFamily="34" charset="0"/>
              <a:buChar char="•"/>
            </a:pPr>
            <a:r>
              <a:rPr lang="tr-TR" sz="2700" dirty="0" smtClean="0">
                <a:latin typeface="Times New Roman" panose="02020603050405020304" pitchFamily="18" charset="0"/>
                <a:ea typeface="Tahoma" panose="020B0604030504040204" pitchFamily="34" charset="0"/>
                <a:cs typeface="Times New Roman" panose="02020603050405020304" pitchFamily="18" charset="0"/>
              </a:rPr>
              <a:t>Kapsayıcılık </a:t>
            </a:r>
            <a:r>
              <a:rPr lang="tr-TR" sz="2700" dirty="0">
                <a:latin typeface="Times New Roman" panose="02020603050405020304" pitchFamily="18" charset="0"/>
                <a:ea typeface="Tahoma" panose="020B0604030504040204" pitchFamily="34" charset="0"/>
                <a:cs typeface="Times New Roman" panose="02020603050405020304" pitchFamily="18" charset="0"/>
              </a:rPr>
              <a:t>ve katılımcılık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düzeyinin </a:t>
            </a:r>
            <a:r>
              <a:rPr lang="tr-TR" sz="2700" dirty="0">
                <a:latin typeface="Times New Roman" panose="02020603050405020304" pitchFamily="18" charset="0"/>
                <a:ea typeface="Tahoma" panose="020B0604030504040204" pitchFamily="34" charset="0"/>
                <a:cs typeface="Times New Roman" panose="02020603050405020304" pitchFamily="18" charset="0"/>
              </a:rPr>
              <a:t>düşük </a:t>
            </a:r>
            <a:r>
              <a:rPr lang="tr-TR" sz="2700" dirty="0" smtClean="0">
                <a:latin typeface="Times New Roman" panose="02020603050405020304" pitchFamily="18" charset="0"/>
                <a:ea typeface="Tahoma" panose="020B0604030504040204" pitchFamily="34" charset="0"/>
                <a:cs typeface="Times New Roman" panose="02020603050405020304" pitchFamily="18" charset="0"/>
              </a:rPr>
              <a:t>olması.</a:t>
            </a:r>
            <a:endParaRPr lang="tr-TR"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4371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SIKÇA SORULAN SORULAR</a:t>
            </a:r>
            <a:r>
              <a:rPr lang="tr-TR" sz="2000" b="1" dirty="0" smtClean="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2634898235"/>
              </p:ext>
            </p:extLst>
          </p:nvPr>
        </p:nvGraphicFramePr>
        <p:xfrm>
          <a:off x="35496" y="1330295"/>
          <a:ext cx="9001000" cy="5091684"/>
        </p:xfrm>
        <a:graphic>
          <a:graphicData uri="http://schemas.openxmlformats.org/drawingml/2006/table">
            <a:tbl>
              <a:tblPr firstRow="1" firstCol="1" bandRow="1">
                <a:tableStyleId>{5C22544A-7EE6-4342-B048-85BDC9FD1C3A}</a:tableStyleId>
              </a:tblPr>
              <a:tblGrid>
                <a:gridCol w="802913">
                  <a:extLst>
                    <a:ext uri="{9D8B030D-6E8A-4147-A177-3AD203B41FA5}">
                      <a16:colId xmlns:a16="http://schemas.microsoft.com/office/drawing/2014/main" val="20000"/>
                    </a:ext>
                  </a:extLst>
                </a:gridCol>
                <a:gridCol w="8198087">
                  <a:extLst>
                    <a:ext uri="{9D8B030D-6E8A-4147-A177-3AD203B41FA5}">
                      <a16:colId xmlns:a16="http://schemas.microsoft.com/office/drawing/2014/main" val="20001"/>
                    </a:ext>
                  </a:extLst>
                </a:gridCol>
              </a:tblGrid>
              <a:tr h="192697">
                <a:tc>
                  <a:txBody>
                    <a:bodyPr/>
                    <a:lstStyle/>
                    <a:p>
                      <a:pPr marR="21590" algn="just">
                        <a:lnSpc>
                          <a:spcPct val="115000"/>
                        </a:lnSpc>
                        <a:spcAft>
                          <a:spcPts val="0"/>
                        </a:spcAft>
                      </a:pPr>
                      <a:r>
                        <a:rPr lang="tr-TR" sz="1400" dirty="0">
                          <a:effectLst/>
                        </a:rPr>
                        <a:t>SORU</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spcAft>
                          <a:spcPts val="0"/>
                        </a:spcAft>
                      </a:pPr>
                      <a:r>
                        <a:rPr lang="tr-TR" sz="1600" dirty="0">
                          <a:effectLst/>
                        </a:rPr>
                        <a:t>Bir kooperatif bir kamu kurumunun projesine ortak olur ise daha sonraki yıllarda araç ve ekipmanların kooperatife devri yapılabilir mi?</a:t>
                      </a:r>
                      <a:endParaRPr lang="tr-TR"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extLst>
                  <a:ext uri="{0D108BD9-81ED-4DB2-BD59-A6C34878D82A}">
                    <a16:rowId xmlns:a16="http://schemas.microsoft.com/office/drawing/2014/main" val="10000"/>
                  </a:ext>
                </a:extLst>
              </a:tr>
              <a:tr h="1181875">
                <a:tc>
                  <a:txBody>
                    <a:bodyPr/>
                    <a:lstStyle/>
                    <a:p>
                      <a:pPr marR="21590" algn="just">
                        <a:lnSpc>
                          <a:spcPct val="115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lnSpc>
                          <a:spcPct val="100000"/>
                        </a:lnSpc>
                        <a:spcAft>
                          <a:spcPts val="0"/>
                        </a:spcAft>
                      </a:pPr>
                      <a:r>
                        <a:rPr lang="tr-TR" sz="1800" dirty="0" smtClean="0">
                          <a:effectLst/>
                        </a:rPr>
                        <a:t>“</a:t>
                      </a:r>
                      <a:r>
                        <a:rPr lang="tr-TR" sz="1800" dirty="0">
                          <a:effectLst/>
                        </a:rPr>
                        <a:t>Projenin uygulanma sürecindeki </a:t>
                      </a:r>
                      <a:r>
                        <a:rPr lang="tr-TR" sz="1800" dirty="0" smtClean="0">
                          <a:effectLst/>
                        </a:rPr>
                        <a:t>değişikliklerde </a:t>
                      </a:r>
                      <a:r>
                        <a:rPr lang="tr-TR" sz="1800" dirty="0">
                          <a:effectLst/>
                        </a:rPr>
                        <a:t>Ajans değil, Sosyal Gelişmeyi Destekleme Programı Uygulama Usul ve Esasları çerçevesinde Sanayi ve Teknoloji Bakanlığı yetkilidir.  Bu nedenle başvurunun iyi tasarlanması gerekmekte olup, başvuru yapıldıktan sora Bakanlığın talep edebileceği değişiklikler haricinde herhangi bir değişiklik yapılamaz” denilmektedir. Bu nedenle </a:t>
                      </a:r>
                      <a:r>
                        <a:rPr lang="tr-TR" sz="2000" b="1" dirty="0">
                          <a:effectLst/>
                        </a:rPr>
                        <a:t>araç ve ekipmanların devri konusunda uygulama aşmasında Bakanlıktan izin alınmalıdır.  </a:t>
                      </a:r>
                      <a:r>
                        <a:rPr lang="tr-TR" sz="2000" b="1" u="sng" dirty="0">
                          <a:effectLst/>
                        </a:rPr>
                        <a:t>Bununla birlikte proje, bakanlığın izin vermeme olasılığı da dikkate alınarak hazırlanmalıdır</a:t>
                      </a:r>
                      <a:r>
                        <a:rPr lang="tr-TR" sz="2000" b="1" dirty="0">
                          <a:effectLst/>
                        </a:rPr>
                        <a:t>. </a:t>
                      </a:r>
                      <a:endParaRPr lang="tr-TR" sz="1800" b="1" dirty="0">
                        <a:effectLst/>
                      </a:endParaRPr>
                    </a:p>
                  </a:txBody>
                  <a:tcPr marL="43077" marR="43077" marT="0" marB="0" anchor="ctr">
                    <a:solidFill>
                      <a:schemeClr val="bg1"/>
                    </a:solidFill>
                  </a:tcPr>
                </a:tc>
                <a:extLst>
                  <a:ext uri="{0D108BD9-81ED-4DB2-BD59-A6C34878D82A}">
                    <a16:rowId xmlns:a16="http://schemas.microsoft.com/office/drawing/2014/main" val="10001"/>
                  </a:ext>
                </a:extLst>
              </a:tr>
              <a:tr h="128464">
                <a:tc>
                  <a:txBody>
                    <a:bodyPr/>
                    <a:lstStyle/>
                    <a:p>
                      <a:pPr marL="0" marR="21590" algn="just" defTabSz="914400" rtl="0" eaLnBrk="1" latinLnBrk="0" hangingPunct="1">
                        <a:lnSpc>
                          <a:spcPct val="115000"/>
                        </a:lnSpc>
                        <a:spcAft>
                          <a:spcPts val="0"/>
                        </a:spcAft>
                      </a:pPr>
                      <a:r>
                        <a:rPr lang="tr-TR" sz="1400" b="1" kern="1200">
                          <a:solidFill>
                            <a:schemeClr val="lt1"/>
                          </a:solidFill>
                          <a:effectLst/>
                          <a:latin typeface="+mn-lt"/>
                          <a:ea typeface="+mn-ea"/>
                          <a:cs typeface="+mn-cs"/>
                        </a:rPr>
                        <a:t>SORU</a:t>
                      </a:r>
                    </a:p>
                  </a:txBody>
                  <a:tcPr marL="43077" marR="43077" marT="0" marB="0" anchor="ctr">
                    <a:solidFill>
                      <a:srgbClr val="0070C0"/>
                    </a:solidFill>
                  </a:tcPr>
                </a:tc>
                <a:tc>
                  <a:txBody>
                    <a:bodyPr/>
                    <a:lstStyle/>
                    <a:p>
                      <a:pPr marL="0" algn="just" defTabSz="914400" rtl="0" eaLnBrk="1" latinLnBrk="0" hangingPunct="1">
                        <a:spcAft>
                          <a:spcPts val="0"/>
                        </a:spcAft>
                      </a:pPr>
                      <a:r>
                        <a:rPr lang="tr-TR" sz="1600" b="1" kern="1200" dirty="0">
                          <a:solidFill>
                            <a:schemeClr val="lt1"/>
                          </a:solidFill>
                          <a:effectLst/>
                          <a:latin typeface="+mn-lt"/>
                          <a:ea typeface="+mn-ea"/>
                          <a:cs typeface="+mn-cs"/>
                        </a:rPr>
                        <a:t>Proje kapsamında aynı zamanda İŞKUR desteklerinden faydalanılabilir mi?</a:t>
                      </a:r>
                    </a:p>
                  </a:txBody>
                  <a:tcPr marL="43077" marR="43077" marT="0" marB="0" anchor="ctr">
                    <a:solidFill>
                      <a:srgbClr val="0070C0"/>
                    </a:solidFill>
                  </a:tcPr>
                </a:tc>
                <a:extLst>
                  <a:ext uri="{0D108BD9-81ED-4DB2-BD59-A6C34878D82A}">
                    <a16:rowId xmlns:a16="http://schemas.microsoft.com/office/drawing/2014/main" val="10002"/>
                  </a:ext>
                </a:extLst>
              </a:tr>
              <a:tr h="385394">
                <a:tc>
                  <a:txBody>
                    <a:bodyPr/>
                    <a:lstStyle/>
                    <a:p>
                      <a:pPr marR="21590" algn="just">
                        <a:lnSpc>
                          <a:spcPct val="115000"/>
                        </a:lnSpc>
                        <a:spcAft>
                          <a:spcPts val="0"/>
                        </a:spcAft>
                      </a:pPr>
                      <a:r>
                        <a:rPr lang="tr-TR" sz="1400">
                          <a:effectLst/>
                        </a:rPr>
                        <a:t>CEVAP</a:t>
                      </a:r>
                      <a:endParaRPr lang="tr-T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spcAft>
                          <a:spcPts val="0"/>
                        </a:spcAft>
                      </a:pPr>
                      <a:r>
                        <a:rPr lang="tr-TR" sz="1600" dirty="0">
                          <a:effectLst/>
                        </a:rPr>
                        <a:t>Eğer aynı zamanda İŞKUR desteğinden yararlanılacak ise bunda bir sorun bulunmamakla birlikte proje bütçesinde İŞKUR aracılığı ile </a:t>
                      </a:r>
                      <a:r>
                        <a:rPr lang="tr-TR" sz="1600" b="1" dirty="0">
                          <a:effectLst/>
                        </a:rPr>
                        <a:t>görevlendirilen personele ilişkin herhangi bir bütçe gideri bulunmamalıdır</a:t>
                      </a:r>
                      <a:r>
                        <a:rPr lang="tr-TR" sz="1600" b="1" dirty="0" smtClean="0">
                          <a:effectLst/>
                        </a:rPr>
                        <a:t>.</a:t>
                      </a:r>
                      <a:endParaRPr lang="tr-TR" sz="1400" b="1" dirty="0">
                        <a:effectLst/>
                      </a:endParaRPr>
                    </a:p>
                  </a:txBody>
                  <a:tcPr marL="43077" marR="43077" marT="0" marB="0" anchor="ctr">
                    <a:solidFill>
                      <a:schemeClr val="bg1"/>
                    </a:solidFill>
                  </a:tcPr>
                </a:tc>
                <a:extLst>
                  <a:ext uri="{0D108BD9-81ED-4DB2-BD59-A6C34878D82A}">
                    <a16:rowId xmlns:a16="http://schemas.microsoft.com/office/drawing/2014/main" val="10003"/>
                  </a:ext>
                </a:extLst>
              </a:tr>
              <a:tr h="256930">
                <a:tc>
                  <a:txBody>
                    <a:bodyPr/>
                    <a:lstStyle/>
                    <a:p>
                      <a:pPr marR="21590" algn="just">
                        <a:lnSpc>
                          <a:spcPct val="115000"/>
                        </a:lnSpc>
                        <a:spcAft>
                          <a:spcPts val="0"/>
                        </a:spcAft>
                      </a:pPr>
                      <a:r>
                        <a:rPr lang="tr-TR" sz="1400" b="1">
                          <a:solidFill>
                            <a:schemeClr val="bg1"/>
                          </a:solidFill>
                          <a:effectLst/>
                        </a:rPr>
                        <a:t>SORU</a:t>
                      </a:r>
                      <a:endParaRPr lang="tr-TR" sz="12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solidFill>
                      <a:srgbClr val="0070C0"/>
                    </a:solidFill>
                  </a:tcPr>
                </a:tc>
                <a:tc>
                  <a:txBody>
                    <a:bodyPr/>
                    <a:lstStyle/>
                    <a:p>
                      <a:pPr algn="just">
                        <a:spcAft>
                          <a:spcPts val="0"/>
                        </a:spcAft>
                      </a:pPr>
                      <a:r>
                        <a:rPr lang="tr-TR" sz="1600" b="1" dirty="0">
                          <a:solidFill>
                            <a:schemeClr val="bg1"/>
                          </a:solidFill>
                          <a:effectLst/>
                        </a:rPr>
                        <a:t>Belediyelerin iştirakleri olan şirketler/işletmeler başvuru yapabilirler mi? Yapabiliyorlar ise, kar amacı güden mi yoksa gütmeyen olarak mı yaparlar?</a:t>
                      </a:r>
                      <a:endParaRPr lang="tr-TR" sz="1400" b="1"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solidFill>
                      <a:srgbClr val="0070C0"/>
                    </a:solidFill>
                  </a:tcPr>
                </a:tc>
                <a:extLst>
                  <a:ext uri="{0D108BD9-81ED-4DB2-BD59-A6C34878D82A}">
                    <a16:rowId xmlns:a16="http://schemas.microsoft.com/office/drawing/2014/main" val="10004"/>
                  </a:ext>
                </a:extLst>
              </a:tr>
              <a:tr h="385394">
                <a:tc>
                  <a:txBody>
                    <a:bodyPr/>
                    <a:lstStyle/>
                    <a:p>
                      <a:pPr marR="21590" algn="just">
                        <a:lnSpc>
                          <a:spcPct val="115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gn="just">
                        <a:spcAft>
                          <a:spcPts val="0"/>
                        </a:spcAft>
                      </a:pPr>
                      <a:r>
                        <a:rPr lang="tr-TR" sz="1800" dirty="0">
                          <a:effectLst/>
                        </a:rPr>
                        <a:t>Evet, başvuru yapabilirler; “PROJE ÖN BAŞVURU İLANI”’</a:t>
                      </a:r>
                      <a:r>
                        <a:rPr lang="tr-TR" sz="1800" dirty="0" err="1">
                          <a:effectLst/>
                        </a:rPr>
                        <a:t>nda</a:t>
                      </a:r>
                      <a:r>
                        <a:rPr lang="tr-TR" sz="1800" dirty="0">
                          <a:effectLst/>
                        </a:rPr>
                        <a:t> belirtilen Kar amacı “güden” kuruluşlar kategorisinde sadece ‘Sosyal Sorumluluk’ önceliğinde belirtilen alanda ve şartlarda başvuru yapabilirler</a:t>
                      </a:r>
                      <a:r>
                        <a:rPr lang="tr-TR" sz="1800" dirty="0" smtClean="0">
                          <a:effectLst/>
                        </a:rPr>
                        <a:t>.</a:t>
                      </a:r>
                      <a:endParaRPr lang="tr-TR" sz="1600" dirty="0">
                        <a:effectLst/>
                      </a:endParaRPr>
                    </a:p>
                  </a:txBody>
                  <a:tcPr marL="43077" marR="43077" marT="0" marB="0" anchor="ctr">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398373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SIKÇA SORULAN SORULAR</a:t>
            </a:r>
            <a:r>
              <a:rPr lang="tr-TR" sz="2000" b="1" dirty="0" smtClean="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3632521247"/>
              </p:ext>
            </p:extLst>
          </p:nvPr>
        </p:nvGraphicFramePr>
        <p:xfrm>
          <a:off x="-2282" y="1292856"/>
          <a:ext cx="9146282" cy="5235005"/>
        </p:xfrm>
        <a:graphic>
          <a:graphicData uri="http://schemas.openxmlformats.org/drawingml/2006/table">
            <a:tbl>
              <a:tblPr firstRow="1" firstCol="1" bandRow="1">
                <a:tableStyleId>{5C22544A-7EE6-4342-B048-85BDC9FD1C3A}</a:tableStyleId>
              </a:tblPr>
              <a:tblGrid>
                <a:gridCol w="815873">
                  <a:extLst>
                    <a:ext uri="{9D8B030D-6E8A-4147-A177-3AD203B41FA5}">
                      <a16:colId xmlns:a16="http://schemas.microsoft.com/office/drawing/2014/main" val="20000"/>
                    </a:ext>
                  </a:extLst>
                </a:gridCol>
                <a:gridCol w="8330409">
                  <a:extLst>
                    <a:ext uri="{9D8B030D-6E8A-4147-A177-3AD203B41FA5}">
                      <a16:colId xmlns:a16="http://schemas.microsoft.com/office/drawing/2014/main" val="20001"/>
                    </a:ext>
                  </a:extLst>
                </a:gridCol>
              </a:tblGrid>
              <a:tr h="273458">
                <a:tc>
                  <a:txBody>
                    <a:bodyPr/>
                    <a:lstStyle/>
                    <a:p>
                      <a:pPr marR="21590" algn="just">
                        <a:lnSpc>
                          <a:spcPct val="100000"/>
                        </a:lnSpc>
                        <a:spcAft>
                          <a:spcPts val="0"/>
                        </a:spcAft>
                      </a:pPr>
                      <a:r>
                        <a:rPr lang="tr-TR" sz="1400" dirty="0">
                          <a:effectLst/>
                        </a:rPr>
                        <a:t>SORU</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marR="21590" algn="just">
                        <a:lnSpc>
                          <a:spcPct val="100000"/>
                        </a:lnSpc>
                        <a:spcAft>
                          <a:spcPts val="0"/>
                        </a:spcAft>
                      </a:pPr>
                      <a:r>
                        <a:rPr lang="tr-TR" sz="1800" b="1" dirty="0">
                          <a:solidFill>
                            <a:srgbClr val="FFFFFF"/>
                          </a:solidFill>
                          <a:effectLst/>
                          <a:latin typeface="+mj-lt"/>
                          <a:ea typeface="Times New Roman" panose="02020603050405020304" pitchFamily="18" charset="0"/>
                          <a:cs typeface="Times New Roman" panose="02020603050405020304" pitchFamily="18" charset="0"/>
                        </a:rPr>
                        <a:t>Başvuru sahipleri eş-finansmanı </a:t>
                      </a:r>
                      <a:r>
                        <a:rPr lang="tr-TR" sz="1800" b="1" u="sng" dirty="0">
                          <a:solidFill>
                            <a:srgbClr val="FFFFFF"/>
                          </a:solidFill>
                          <a:effectLst/>
                          <a:latin typeface="+mj-lt"/>
                          <a:ea typeface="Times New Roman" panose="02020603050405020304" pitchFamily="18" charset="0"/>
                          <a:cs typeface="Times New Roman" panose="02020603050405020304" pitchFamily="18" charset="0"/>
                        </a:rPr>
                        <a:t>nakit harici</a:t>
                      </a:r>
                      <a:r>
                        <a:rPr lang="tr-TR" sz="1800" b="1" dirty="0">
                          <a:solidFill>
                            <a:srgbClr val="FFFFFF"/>
                          </a:solidFill>
                          <a:effectLst/>
                          <a:latin typeface="+mj-lt"/>
                          <a:ea typeface="Times New Roman" panose="02020603050405020304" pitchFamily="18" charset="0"/>
                          <a:cs typeface="Times New Roman" panose="02020603050405020304" pitchFamily="18" charset="0"/>
                        </a:rPr>
                        <a:t> yöntemlerle ödeyebilirler mi?</a:t>
                      </a:r>
                      <a:endParaRPr lang="tr-TR" sz="1600" dirty="0">
                        <a:effectLst/>
                        <a:latin typeface="+mj-lt"/>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406911">
                <a:tc>
                  <a:txBody>
                    <a:bodyPr/>
                    <a:lstStyle/>
                    <a:p>
                      <a:pPr marR="21590" algn="just">
                        <a:lnSpc>
                          <a:spcPct val="100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marL="0" marR="21590" indent="0" algn="just">
                        <a:lnSpc>
                          <a:spcPct val="100000"/>
                        </a:lnSpc>
                        <a:spcAft>
                          <a:spcPts val="0"/>
                        </a:spcAft>
                      </a:pPr>
                      <a:r>
                        <a:rPr lang="tr-TR" sz="1500" b="0" dirty="0">
                          <a:effectLst/>
                          <a:latin typeface="+mj-lt"/>
                          <a:ea typeface="Times New Roman" panose="02020603050405020304" pitchFamily="18" charset="0"/>
                          <a:cs typeface="Times New Roman" panose="02020603050405020304" pitchFamily="18" charset="0"/>
                        </a:rPr>
                        <a:t>Nakit harici katkı sağlayacak ekipman/arsa/yapı tahsisi sadece ‘ayni’ olarak kabul edilecek olup “eş finansman” olarak sayılmayacaktır.  Eş finansman sadece nakdi olarak sağlanmalıdır.  Bununla ilgili oranlar hem ilan metninde ve hem de aşağıda belirtilmiştir.  </a:t>
                      </a:r>
                    </a:p>
                    <a:p>
                      <a:pPr marL="342900" marR="21590" lvl="0" indent="-342900" algn="just">
                        <a:lnSpc>
                          <a:spcPct val="100000"/>
                        </a:lnSpc>
                        <a:spcAft>
                          <a:spcPts val="0"/>
                        </a:spcAft>
                        <a:buFont typeface="+mj-lt"/>
                        <a:buAutoNum type="alphaLcParenR"/>
                      </a:pPr>
                      <a:r>
                        <a:rPr lang="tr-TR" sz="1600" b="1" dirty="0">
                          <a:effectLst/>
                          <a:latin typeface="+mj-lt"/>
                          <a:ea typeface="Times New Roman" panose="02020603050405020304" pitchFamily="18" charset="0"/>
                          <a:cs typeface="Times New Roman" panose="02020603050405020304" pitchFamily="18" charset="0"/>
                        </a:rPr>
                        <a:t>Kar amacı “gütmeyen” kurum kuruluşlar için; eş-finansman oranı proje bütçesinin en az %10’u olup, </a:t>
                      </a:r>
                      <a:r>
                        <a:rPr lang="tr-TR" sz="1600" b="1" u="sng" dirty="0">
                          <a:effectLst/>
                          <a:latin typeface="+mj-lt"/>
                          <a:ea typeface="Times New Roman" panose="02020603050405020304" pitchFamily="18" charset="0"/>
                          <a:cs typeface="Times New Roman" panose="02020603050405020304" pitchFamily="18" charset="0"/>
                        </a:rPr>
                        <a:t>nakdi </a:t>
                      </a:r>
                      <a:r>
                        <a:rPr lang="tr-TR" sz="1600" b="0" u="sng" dirty="0">
                          <a:effectLst/>
                          <a:latin typeface="+mj-lt"/>
                          <a:ea typeface="Times New Roman" panose="02020603050405020304" pitchFamily="18" charset="0"/>
                          <a:cs typeface="Times New Roman" panose="02020603050405020304" pitchFamily="18" charset="0"/>
                        </a:rPr>
                        <a:t>karşılanması gerekmektedir</a:t>
                      </a:r>
                      <a:r>
                        <a:rPr lang="tr-TR" sz="1600" b="0" dirty="0">
                          <a:effectLst/>
                          <a:latin typeface="+mj-lt"/>
                          <a:ea typeface="Times New Roman" panose="02020603050405020304" pitchFamily="18" charset="0"/>
                          <a:cs typeface="Times New Roman" panose="02020603050405020304" pitchFamily="18" charset="0"/>
                        </a:rPr>
                        <a:t>; dolayısı ile de insan kaynakları maliyeti eş finansman yerine sayılmaz. Bu nedenle, başvuru sahibi örneğin Kar amacı “gütmeyen” kurum kuruluşlardan bir kamu kurumu ise, bu eş-finansmanı nakdi olarak kendisi sağlayamıyor ise sağlayabilecek ortak ve/veya iştirakçi belirlemelidir.</a:t>
                      </a:r>
                    </a:p>
                    <a:p>
                      <a:pPr marL="342900" marR="21590" lvl="0" indent="-342900" algn="just">
                        <a:lnSpc>
                          <a:spcPct val="100000"/>
                        </a:lnSpc>
                        <a:spcAft>
                          <a:spcPts val="0"/>
                        </a:spcAft>
                        <a:buFont typeface="+mj-lt"/>
                        <a:buAutoNum type="alphaLcParenR"/>
                      </a:pPr>
                      <a:r>
                        <a:rPr lang="tr-TR" sz="1600" b="1" dirty="0">
                          <a:effectLst/>
                          <a:latin typeface="+mj-lt"/>
                          <a:ea typeface="Times New Roman" panose="02020603050405020304" pitchFamily="18" charset="0"/>
                          <a:cs typeface="Times New Roman" panose="02020603050405020304" pitchFamily="18" charset="0"/>
                        </a:rPr>
                        <a:t>Kar amacı “güden” kuruluşlar için; ise eş-finansman oranı proje bütçesinin en az %50’si olup, yine </a:t>
                      </a:r>
                      <a:r>
                        <a:rPr lang="tr-TR" sz="1600" b="1" u="sng" dirty="0">
                          <a:effectLst/>
                          <a:latin typeface="+mj-lt"/>
                          <a:ea typeface="Times New Roman" panose="02020603050405020304" pitchFamily="18" charset="0"/>
                          <a:cs typeface="Times New Roman" panose="02020603050405020304" pitchFamily="18" charset="0"/>
                        </a:rPr>
                        <a:t>nakdi olarak </a:t>
                      </a:r>
                      <a:r>
                        <a:rPr lang="tr-TR" sz="1600" b="0" u="sng" dirty="0">
                          <a:effectLst/>
                          <a:latin typeface="+mj-lt"/>
                          <a:ea typeface="Times New Roman" panose="02020603050405020304" pitchFamily="18" charset="0"/>
                          <a:cs typeface="Times New Roman" panose="02020603050405020304" pitchFamily="18" charset="0"/>
                        </a:rPr>
                        <a:t>karşılanmalıdır</a:t>
                      </a:r>
                      <a:r>
                        <a:rPr lang="tr-TR" sz="1600" b="0" dirty="0" smtClean="0">
                          <a:effectLst/>
                          <a:latin typeface="+mj-lt"/>
                          <a:ea typeface="Times New Roman" panose="02020603050405020304" pitchFamily="18" charset="0"/>
                          <a:cs typeface="Times New Roman" panose="02020603050405020304" pitchFamily="18" charset="0"/>
                        </a:rPr>
                        <a:t>.</a:t>
                      </a:r>
                      <a:endParaRPr lang="tr-TR" sz="1600" b="0"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0001"/>
                  </a:ext>
                </a:extLst>
              </a:tr>
              <a:tr h="273458">
                <a:tc>
                  <a:txBody>
                    <a:bodyPr/>
                    <a:lstStyle/>
                    <a:p>
                      <a:pPr marL="0" marR="21590" algn="just" defTabSz="914400" rtl="0" eaLnBrk="1" latinLnBrk="0" hangingPunct="1">
                        <a:lnSpc>
                          <a:spcPct val="100000"/>
                        </a:lnSpc>
                        <a:spcAft>
                          <a:spcPts val="0"/>
                        </a:spcAft>
                      </a:pPr>
                      <a:r>
                        <a:rPr lang="tr-TR" sz="1400" b="1" kern="1200">
                          <a:solidFill>
                            <a:schemeClr val="lt1"/>
                          </a:solidFill>
                          <a:effectLst/>
                          <a:latin typeface="+mn-lt"/>
                          <a:ea typeface="+mn-ea"/>
                          <a:cs typeface="+mn-cs"/>
                        </a:rPr>
                        <a:t>SORU</a:t>
                      </a:r>
                    </a:p>
                  </a:txBody>
                  <a:tcPr marL="43077" marR="43077" marT="0" marB="0" anchor="ctr">
                    <a:solidFill>
                      <a:srgbClr val="0070C0"/>
                    </a:solidFill>
                  </a:tcPr>
                </a:tc>
                <a:tc>
                  <a:txBody>
                    <a:bodyPr/>
                    <a:lstStyle/>
                    <a:p>
                      <a:pPr marR="21590" algn="just">
                        <a:lnSpc>
                          <a:spcPct val="100000"/>
                        </a:lnSpc>
                        <a:spcAft>
                          <a:spcPts val="0"/>
                        </a:spcAft>
                      </a:pPr>
                      <a:r>
                        <a:rPr lang="tr-TR" sz="1800" b="1" dirty="0">
                          <a:solidFill>
                            <a:schemeClr val="bg1"/>
                          </a:solidFill>
                          <a:effectLst/>
                          <a:latin typeface="+mj-lt"/>
                          <a:ea typeface="Times New Roman" panose="02020603050405020304" pitchFamily="18" charset="0"/>
                          <a:cs typeface="Times New Roman" panose="02020603050405020304" pitchFamily="18" charset="0"/>
                        </a:rPr>
                        <a:t>Proje bütçesi KDV dâhil mi, hariç mi hazırlanmalı?</a:t>
                      </a:r>
                      <a:endParaRPr lang="tr-TR" sz="1600" dirty="0">
                        <a:solidFill>
                          <a:schemeClr val="bg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extLst>
                  <a:ext uri="{0D108BD9-81ED-4DB2-BD59-A6C34878D82A}">
                    <a16:rowId xmlns:a16="http://schemas.microsoft.com/office/drawing/2014/main" val="10002"/>
                  </a:ext>
                </a:extLst>
              </a:tr>
              <a:tr h="501301">
                <a:tc>
                  <a:txBody>
                    <a:bodyPr/>
                    <a:lstStyle/>
                    <a:p>
                      <a:pPr marR="21590" algn="just">
                        <a:lnSpc>
                          <a:spcPct val="100000"/>
                        </a:lnSpc>
                        <a:spcAft>
                          <a:spcPts val="0"/>
                        </a:spcAft>
                      </a:pPr>
                      <a:r>
                        <a:rPr lang="tr-TR" sz="1400">
                          <a:effectLst/>
                        </a:rPr>
                        <a:t>CEVAP</a:t>
                      </a:r>
                      <a:endParaRPr lang="tr-TR"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marR="21590" algn="just">
                        <a:lnSpc>
                          <a:spcPct val="100000"/>
                        </a:lnSpc>
                        <a:spcAft>
                          <a:spcPts val="0"/>
                        </a:spcAft>
                      </a:pPr>
                      <a:r>
                        <a:rPr lang="tr-TR" sz="1600" b="0" dirty="0">
                          <a:effectLst/>
                          <a:latin typeface="+mj-lt"/>
                          <a:ea typeface="Times New Roman" panose="02020603050405020304" pitchFamily="18" charset="0"/>
                          <a:cs typeface="Times New Roman" panose="02020603050405020304" pitchFamily="18" charset="0"/>
                        </a:rPr>
                        <a:t>Proje bütçesi, </a:t>
                      </a:r>
                      <a:r>
                        <a:rPr lang="tr-TR" sz="1600" b="0" u="sng" dirty="0">
                          <a:effectLst/>
                          <a:latin typeface="+mj-lt"/>
                          <a:ea typeface="Times New Roman" panose="02020603050405020304" pitchFamily="18" charset="0"/>
                          <a:cs typeface="Times New Roman" panose="02020603050405020304" pitchFamily="18" charset="0"/>
                        </a:rPr>
                        <a:t>kar amacı güden</a:t>
                      </a:r>
                      <a:r>
                        <a:rPr lang="tr-TR" sz="1600" b="0" dirty="0">
                          <a:effectLst/>
                          <a:latin typeface="+mj-lt"/>
                          <a:ea typeface="Times New Roman" panose="02020603050405020304" pitchFamily="18" charset="0"/>
                          <a:cs typeface="Times New Roman" panose="02020603050405020304" pitchFamily="18" charset="0"/>
                        </a:rPr>
                        <a:t> kuruluşlar için </a:t>
                      </a:r>
                      <a:r>
                        <a:rPr lang="tr-TR" sz="1600" b="0" dirty="0" smtClean="0">
                          <a:effectLst/>
                          <a:latin typeface="+mj-lt"/>
                          <a:ea typeface="Times New Roman" panose="02020603050405020304" pitchFamily="18" charset="0"/>
                          <a:cs typeface="Times New Roman" panose="02020603050405020304" pitchFamily="18" charset="0"/>
                        </a:rPr>
                        <a:t>(kooperatifler hariç)</a:t>
                      </a:r>
                      <a:r>
                        <a:rPr lang="tr-TR" sz="1600" b="0" baseline="0" dirty="0" smtClean="0">
                          <a:effectLst/>
                          <a:latin typeface="+mj-lt"/>
                          <a:ea typeface="Times New Roman" panose="02020603050405020304" pitchFamily="18" charset="0"/>
                          <a:cs typeface="Times New Roman" panose="02020603050405020304" pitchFamily="18" charset="0"/>
                        </a:rPr>
                        <a:t> </a:t>
                      </a:r>
                      <a:r>
                        <a:rPr lang="tr-TR" sz="1600" b="0" u="sng" dirty="0" smtClean="0">
                          <a:effectLst/>
                          <a:latin typeface="+mj-lt"/>
                          <a:ea typeface="Times New Roman" panose="02020603050405020304" pitchFamily="18" charset="0"/>
                          <a:cs typeface="Times New Roman" panose="02020603050405020304" pitchFamily="18" charset="0"/>
                        </a:rPr>
                        <a:t>KDV </a:t>
                      </a:r>
                      <a:r>
                        <a:rPr lang="tr-TR" sz="1600" b="0" u="sng" dirty="0">
                          <a:effectLst/>
                          <a:latin typeface="+mj-lt"/>
                          <a:ea typeface="Times New Roman" panose="02020603050405020304" pitchFamily="18" charset="0"/>
                          <a:cs typeface="Times New Roman" panose="02020603050405020304" pitchFamily="18" charset="0"/>
                        </a:rPr>
                        <a:t>hariç</a:t>
                      </a:r>
                      <a:r>
                        <a:rPr lang="tr-TR" sz="1600" b="0" dirty="0">
                          <a:effectLst/>
                          <a:latin typeface="+mj-lt"/>
                          <a:ea typeface="Times New Roman" panose="02020603050405020304" pitchFamily="18" charset="0"/>
                          <a:cs typeface="Times New Roman" panose="02020603050405020304" pitchFamily="18" charset="0"/>
                        </a:rPr>
                        <a:t>,  </a:t>
                      </a:r>
                      <a:r>
                        <a:rPr lang="tr-TR" sz="1600" b="0" u="sng" dirty="0">
                          <a:effectLst/>
                          <a:latin typeface="+mj-lt"/>
                          <a:ea typeface="Times New Roman" panose="02020603050405020304" pitchFamily="18" charset="0"/>
                          <a:cs typeface="Times New Roman" panose="02020603050405020304" pitchFamily="18" charset="0"/>
                        </a:rPr>
                        <a:t>Kar amacı gütmeyen</a:t>
                      </a:r>
                      <a:r>
                        <a:rPr lang="tr-TR" sz="1600" b="0" dirty="0">
                          <a:effectLst/>
                          <a:latin typeface="+mj-lt"/>
                          <a:ea typeface="Times New Roman" panose="02020603050405020304" pitchFamily="18" charset="0"/>
                          <a:cs typeface="Times New Roman" panose="02020603050405020304" pitchFamily="18" charset="0"/>
                        </a:rPr>
                        <a:t> kurum kuruluşlar için ise </a:t>
                      </a:r>
                      <a:r>
                        <a:rPr lang="tr-TR" sz="1600" b="0" u="sng" dirty="0">
                          <a:effectLst/>
                          <a:latin typeface="+mj-lt"/>
                          <a:ea typeface="Times New Roman" panose="02020603050405020304" pitchFamily="18" charset="0"/>
                          <a:cs typeface="Times New Roman" panose="02020603050405020304" pitchFamily="18" charset="0"/>
                        </a:rPr>
                        <a:t>KDV dâhil</a:t>
                      </a:r>
                      <a:r>
                        <a:rPr lang="tr-TR" sz="1600" b="0" dirty="0">
                          <a:effectLst/>
                          <a:latin typeface="+mj-lt"/>
                          <a:ea typeface="Times New Roman" panose="02020603050405020304" pitchFamily="18" charset="0"/>
                          <a:cs typeface="Times New Roman" panose="02020603050405020304" pitchFamily="18" charset="0"/>
                        </a:rPr>
                        <a:t> hazırlanmalıdır</a:t>
                      </a:r>
                      <a:r>
                        <a:rPr lang="tr-TR" sz="1600" b="0" dirty="0" smtClean="0">
                          <a:effectLst/>
                          <a:latin typeface="+mj-lt"/>
                          <a:ea typeface="Times New Roman" panose="02020603050405020304" pitchFamily="18" charset="0"/>
                          <a:cs typeface="Times New Roman" panose="02020603050405020304" pitchFamily="18" charset="0"/>
                        </a:rPr>
                        <a:t>.</a:t>
                      </a:r>
                      <a:endParaRPr lang="tr-TR" sz="1400" b="0"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0003"/>
                  </a:ext>
                </a:extLst>
              </a:tr>
              <a:tr h="243048">
                <a:tc>
                  <a:txBody>
                    <a:bodyPr/>
                    <a:lstStyle/>
                    <a:p>
                      <a:pPr marR="21590" algn="just">
                        <a:lnSpc>
                          <a:spcPct val="100000"/>
                        </a:lnSpc>
                        <a:spcAft>
                          <a:spcPts val="0"/>
                        </a:spcAft>
                      </a:pPr>
                      <a:r>
                        <a:rPr lang="tr-TR" sz="1400" b="1">
                          <a:solidFill>
                            <a:schemeClr val="bg1"/>
                          </a:solidFill>
                          <a:effectLst/>
                        </a:rPr>
                        <a:t>SORU</a:t>
                      </a:r>
                      <a:endParaRPr lang="tr-TR" sz="1200" b="1">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solidFill>
                      <a:srgbClr val="0070C0"/>
                    </a:solidFill>
                  </a:tcPr>
                </a:tc>
                <a:tc>
                  <a:txBody>
                    <a:bodyPr/>
                    <a:lstStyle/>
                    <a:p>
                      <a:pPr marR="21590" algn="just">
                        <a:lnSpc>
                          <a:spcPct val="100000"/>
                        </a:lnSpc>
                        <a:spcAft>
                          <a:spcPts val="0"/>
                        </a:spcAft>
                      </a:pPr>
                      <a:r>
                        <a:rPr lang="tr-TR" sz="1600" b="1" dirty="0">
                          <a:solidFill>
                            <a:schemeClr val="bg1"/>
                          </a:solidFill>
                          <a:effectLst/>
                          <a:latin typeface="+mj-lt"/>
                          <a:ea typeface="Times New Roman" panose="02020603050405020304" pitchFamily="18" charset="0"/>
                          <a:cs typeface="Times New Roman" panose="02020603050405020304" pitchFamily="18" charset="0"/>
                        </a:rPr>
                        <a:t>Bir belediye olarak proje başvurusu yapabilmek için başkanın imzası yeterli midir?</a:t>
                      </a:r>
                      <a:endParaRPr lang="tr-TR" sz="1400" dirty="0">
                        <a:solidFill>
                          <a:schemeClr val="bg1"/>
                        </a:solidFill>
                        <a:effectLst/>
                        <a:latin typeface="+mj-lt"/>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extLst>
                  <a:ext uri="{0D108BD9-81ED-4DB2-BD59-A6C34878D82A}">
                    <a16:rowId xmlns:a16="http://schemas.microsoft.com/office/drawing/2014/main" val="10004"/>
                  </a:ext>
                </a:extLst>
              </a:tr>
              <a:tr h="1534313">
                <a:tc>
                  <a:txBody>
                    <a:bodyPr/>
                    <a:lstStyle/>
                    <a:p>
                      <a:pPr marR="21590" algn="just">
                        <a:lnSpc>
                          <a:spcPct val="100000"/>
                        </a:lnSpc>
                        <a:spcAft>
                          <a:spcPts val="0"/>
                        </a:spcAft>
                      </a:pPr>
                      <a:r>
                        <a:rPr lang="tr-TR" sz="1400" dirty="0">
                          <a:effectLst/>
                        </a:rPr>
                        <a:t>CEVAP</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3077" marR="43077" marT="0" marB="0" anchor="ctr"/>
                </a:tc>
                <a:tc>
                  <a:txBody>
                    <a:bodyPr/>
                    <a:lstStyle/>
                    <a:p>
                      <a:pPr>
                        <a:lnSpc>
                          <a:spcPct val="100000"/>
                        </a:lnSpc>
                        <a:spcAft>
                          <a:spcPts val="0"/>
                        </a:spcAft>
                      </a:pPr>
                      <a:r>
                        <a:rPr lang="tr-TR" sz="1600" b="0" dirty="0" smtClean="0">
                          <a:effectLst/>
                          <a:latin typeface="+mj-lt"/>
                          <a:ea typeface="Calibri" panose="020F0502020204030204" pitchFamily="34" charset="0"/>
                          <a:cs typeface="Times New Roman" panose="02020603050405020304" pitchFamily="18" charset="0"/>
                        </a:rPr>
                        <a:t>2023 </a:t>
                      </a:r>
                      <a:r>
                        <a:rPr lang="tr-TR" sz="1600" b="0" dirty="0">
                          <a:effectLst/>
                          <a:latin typeface="+mj-lt"/>
                          <a:ea typeface="Calibri" panose="020F0502020204030204" pitchFamily="34" charset="0"/>
                          <a:cs typeface="Times New Roman" panose="02020603050405020304" pitchFamily="18" charset="0"/>
                        </a:rPr>
                        <a:t>SOGEP </a:t>
                      </a:r>
                      <a:r>
                        <a:rPr lang="tr-TR" sz="1600" b="0" dirty="0">
                          <a:effectLst/>
                          <a:latin typeface="+mj-lt"/>
                          <a:ea typeface="Times New Roman" panose="02020603050405020304" pitchFamily="18" charset="0"/>
                          <a:cs typeface="Times New Roman" panose="02020603050405020304" pitchFamily="18" charset="0"/>
                        </a:rPr>
                        <a:t>Proje Ön Başvuru İlanı, ‘Başvuru Aşamasında Sunulması Gereken Belgeler’ bölümünde istenen Yetkili Yönetim Organı Kararı; </a:t>
                      </a:r>
                      <a:r>
                        <a:rPr lang="tr-TR" sz="1600" b="0" dirty="0">
                          <a:effectLst/>
                          <a:latin typeface="+mj-lt"/>
                          <a:ea typeface="Calibri" panose="020F0502020204030204" pitchFamily="34" charset="0"/>
                          <a:cs typeface="Times New Roman" panose="02020603050405020304" pitchFamily="18" charset="0"/>
                        </a:rPr>
                        <a:t>“Belediyeler için Belediye Meclisi Kararı, İl Özel İdaresi için İl Genel Meclisi Kararı, Organize Sanayi Bölgeleri için Yönetim Kurulu Kararı, Endüstri Bölgeleri için Yönetim Kurulu Kararı”</a:t>
                      </a:r>
                      <a:r>
                        <a:rPr lang="tr-TR" sz="1600" b="0" dirty="0">
                          <a:effectLst/>
                          <a:latin typeface="+mj-lt"/>
                          <a:ea typeface="Calibri" panose="020F0502020204030204" pitchFamily="34" charset="0"/>
                          <a:cs typeface="TimesNewRomanPSMT"/>
                        </a:rPr>
                        <a:t> </a:t>
                      </a:r>
                      <a:r>
                        <a:rPr lang="tr-TR" sz="1600" b="0" dirty="0">
                          <a:effectLst/>
                          <a:latin typeface="+mj-lt"/>
                          <a:ea typeface="Calibri" panose="020F0502020204030204" pitchFamily="34" charset="0"/>
                          <a:cs typeface="Times New Roman" panose="02020603050405020304" pitchFamily="18" charset="0"/>
                        </a:rPr>
                        <a:t>olmaktadır.  Bu nedenle başvuru aşamasında belediyeler için Meclis kararı gerekmektedir.  </a:t>
                      </a:r>
                      <a:r>
                        <a:rPr lang="tr-TR" sz="1600" b="0" dirty="0" smtClean="0">
                          <a:effectLst/>
                          <a:latin typeface="+mj-lt"/>
                          <a:ea typeface="Calibri" panose="020F0502020204030204" pitchFamily="34" charset="0"/>
                          <a:cs typeface="Times New Roman" panose="02020603050405020304" pitchFamily="18" charset="0"/>
                        </a:rPr>
                        <a:t> </a:t>
                      </a:r>
                      <a:endParaRPr lang="tr-TR" sz="1600" b="1" dirty="0">
                        <a:effectLst/>
                        <a:latin typeface="+mj-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7681932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cs typeface="Arial" panose="020B0604020202020204" pitchFamily="34" charset="0"/>
              </a:rPr>
              <a:t>«</a:t>
            </a:r>
            <a:r>
              <a:rPr lang="tr-TR" sz="2000" b="1" dirty="0" smtClean="0">
                <a:solidFill>
                  <a:srgbClr val="C00000"/>
                </a:solidFill>
                <a:latin typeface="Arial Black" panose="020B0A04020102020204" pitchFamily="34" charset="0"/>
                <a:cs typeface="Arial" panose="020B0604020202020204" pitchFamily="34" charset="0"/>
              </a:rPr>
              <a:t>SIKÇA SORULAN SORULAR</a:t>
            </a:r>
            <a:r>
              <a:rPr lang="tr-TR" sz="2000" b="1" dirty="0" smtClean="0">
                <a:cs typeface="Arial" panose="020B0604020202020204" pitchFamily="34" charset="0"/>
              </a:rPr>
              <a:t>» </a:t>
            </a:r>
          </a:p>
        </p:txBody>
      </p:sp>
      <p:graphicFrame>
        <p:nvGraphicFramePr>
          <p:cNvPr id="4" name="Tablo 3"/>
          <p:cNvGraphicFramePr>
            <a:graphicFrameLocks noGrp="1"/>
          </p:cNvGraphicFramePr>
          <p:nvPr>
            <p:extLst>
              <p:ext uri="{D42A27DB-BD31-4B8C-83A1-F6EECF244321}">
                <p14:modId xmlns:p14="http://schemas.microsoft.com/office/powerpoint/2010/main" val="298854163"/>
              </p:ext>
            </p:extLst>
          </p:nvPr>
        </p:nvGraphicFramePr>
        <p:xfrm>
          <a:off x="0" y="1412776"/>
          <a:ext cx="9144000" cy="4480150"/>
        </p:xfrm>
        <a:graphic>
          <a:graphicData uri="http://schemas.openxmlformats.org/drawingml/2006/table">
            <a:tbl>
              <a:tblPr firstRow="1" firstCol="1" bandRow="1">
                <a:tableStyleId>{5C22544A-7EE6-4342-B048-85BDC9FD1C3A}</a:tableStyleId>
              </a:tblPr>
              <a:tblGrid>
                <a:gridCol w="815670">
                  <a:extLst>
                    <a:ext uri="{9D8B030D-6E8A-4147-A177-3AD203B41FA5}">
                      <a16:colId xmlns:a16="http://schemas.microsoft.com/office/drawing/2014/main" val="20000"/>
                    </a:ext>
                  </a:extLst>
                </a:gridCol>
                <a:gridCol w="8328330">
                  <a:extLst>
                    <a:ext uri="{9D8B030D-6E8A-4147-A177-3AD203B41FA5}">
                      <a16:colId xmlns:a16="http://schemas.microsoft.com/office/drawing/2014/main" val="20001"/>
                    </a:ext>
                  </a:extLst>
                </a:gridCol>
              </a:tblGrid>
              <a:tr h="282999">
                <a:tc>
                  <a:txBody>
                    <a:bodyPr/>
                    <a:lstStyle/>
                    <a:p>
                      <a:pPr marR="21590" algn="just">
                        <a:lnSpc>
                          <a:spcPct val="115000"/>
                        </a:lnSpc>
                        <a:spcAft>
                          <a:spcPts val="0"/>
                        </a:spcAft>
                      </a:pPr>
                      <a:r>
                        <a:rPr lang="tr-TR" sz="1200" b="1" dirty="0">
                          <a:solidFill>
                            <a:srgbClr val="FFFFFF"/>
                          </a:solidFill>
                          <a:effectLst/>
                          <a:latin typeface="Times New Roman" panose="02020603050405020304" pitchFamily="18" charset="0"/>
                          <a:ea typeface="Times New Roman" panose="02020603050405020304" pitchFamily="18" charset="0"/>
                          <a:cs typeface="Times New Roman" panose="02020603050405020304" pitchFamily="18" charset="0"/>
                        </a:rPr>
                        <a:t>SORU</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c>
                  <a:txBody>
                    <a:bodyPr/>
                    <a:lstStyle/>
                    <a:p>
                      <a:pPr marR="21590" algn="just">
                        <a:lnSpc>
                          <a:spcPct val="115000"/>
                        </a:lnSpc>
                        <a:spcAft>
                          <a:spcPts val="0"/>
                        </a:spcAft>
                      </a:pPr>
                      <a:r>
                        <a:rPr lang="tr-TR" sz="2000" b="1" dirty="0">
                          <a:solidFill>
                            <a:srgbClr val="FFFFFF"/>
                          </a:solidFill>
                          <a:effectLst/>
                          <a:latin typeface="+mn-lt"/>
                          <a:ea typeface="Times New Roman" panose="02020603050405020304" pitchFamily="18" charset="0"/>
                          <a:cs typeface="Times New Roman" panose="02020603050405020304" pitchFamily="18" charset="0"/>
                        </a:rPr>
                        <a:t>Projede en az bir ortak ve en az iki iştirakçi olması zorunlu mudur?</a:t>
                      </a:r>
                      <a:endParaRPr lang="tr-TR" sz="2000" dirty="0">
                        <a:effectLst/>
                        <a:latin typeface="+mn-lt"/>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extLst>
                  <a:ext uri="{0D108BD9-81ED-4DB2-BD59-A6C34878D82A}">
                    <a16:rowId xmlns:a16="http://schemas.microsoft.com/office/drawing/2014/main" val="10000"/>
                  </a:ext>
                </a:extLst>
              </a:tr>
              <a:tr h="1737712">
                <a:tc>
                  <a:txBody>
                    <a:bodyPr/>
                    <a:lstStyle/>
                    <a:p>
                      <a:pPr marR="21590" algn="just">
                        <a:lnSpc>
                          <a:spcPct val="115000"/>
                        </a:lnSpc>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CEVAP</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algn="just">
                        <a:lnSpc>
                          <a:spcPct val="115000"/>
                        </a:lnSpc>
                        <a:spcAft>
                          <a:spcPts val="0"/>
                        </a:spcAft>
                      </a:pPr>
                      <a:r>
                        <a:rPr lang="tr-TR" sz="2000" dirty="0" smtClean="0">
                          <a:effectLst/>
                          <a:latin typeface="+mn-lt"/>
                          <a:ea typeface="Calibri" panose="020F0502020204030204" pitchFamily="34" charset="0"/>
                          <a:cs typeface="Times New Roman" panose="02020603050405020304" pitchFamily="18" charset="0"/>
                        </a:rPr>
                        <a:t>2023 </a:t>
                      </a:r>
                      <a:r>
                        <a:rPr lang="tr-TR" sz="2000" dirty="0">
                          <a:effectLst/>
                          <a:latin typeface="+mn-lt"/>
                          <a:ea typeface="Calibri" panose="020F0502020204030204" pitchFamily="34" charset="0"/>
                          <a:cs typeface="Times New Roman" panose="02020603050405020304" pitchFamily="18" charset="0"/>
                        </a:rPr>
                        <a:t>SOGEP </a:t>
                      </a:r>
                      <a:r>
                        <a:rPr lang="tr-TR" sz="2000" dirty="0">
                          <a:effectLst/>
                          <a:latin typeface="+mn-lt"/>
                          <a:ea typeface="Times New Roman" panose="02020603050405020304" pitchFamily="18" charset="0"/>
                          <a:cs typeface="Times New Roman" panose="02020603050405020304" pitchFamily="18" charset="0"/>
                        </a:rPr>
                        <a:t>Proje Ön Başvuru İlanı, </a:t>
                      </a:r>
                      <a:r>
                        <a:rPr lang="tr-TR" sz="2000" dirty="0" smtClean="0">
                          <a:effectLst/>
                          <a:latin typeface="+mn-lt"/>
                          <a:ea typeface="Times New Roman" panose="02020603050405020304" pitchFamily="18" charset="0"/>
                          <a:cs typeface="Times New Roman" panose="02020603050405020304" pitchFamily="18" charset="0"/>
                        </a:rPr>
                        <a:t>«Başvuru </a:t>
                      </a:r>
                      <a:r>
                        <a:rPr lang="tr-TR" sz="2000" dirty="0">
                          <a:effectLst/>
                          <a:latin typeface="+mn-lt"/>
                          <a:ea typeface="Times New Roman" panose="02020603050405020304" pitchFamily="18" charset="0"/>
                          <a:cs typeface="Times New Roman" panose="02020603050405020304" pitchFamily="18" charset="0"/>
                        </a:rPr>
                        <a:t>Aşamasında Sunulması Gereken </a:t>
                      </a:r>
                      <a:r>
                        <a:rPr lang="tr-TR" sz="2000" dirty="0" smtClean="0">
                          <a:effectLst/>
                          <a:latin typeface="+mn-lt"/>
                          <a:ea typeface="Times New Roman" panose="02020603050405020304" pitchFamily="18" charset="0"/>
                          <a:cs typeface="Times New Roman" panose="02020603050405020304" pitchFamily="18" charset="0"/>
                        </a:rPr>
                        <a:t>Belgeler» </a:t>
                      </a:r>
                      <a:r>
                        <a:rPr lang="tr-TR" sz="2000" dirty="0">
                          <a:effectLst/>
                          <a:latin typeface="+mn-lt"/>
                          <a:ea typeface="Times New Roman" panose="02020603050405020304" pitchFamily="18" charset="0"/>
                          <a:cs typeface="Times New Roman" panose="02020603050405020304" pitchFamily="18" charset="0"/>
                        </a:rPr>
                        <a:t>bölümünde belirtildiği üzere; Başvuru sahibinden, </a:t>
                      </a:r>
                      <a:r>
                        <a:rPr lang="tr-TR" sz="2000" b="1" dirty="0">
                          <a:effectLst/>
                          <a:latin typeface="+mn-lt"/>
                          <a:ea typeface="Times New Roman" panose="02020603050405020304" pitchFamily="18" charset="0"/>
                          <a:cs typeface="Times New Roman" panose="02020603050405020304" pitchFamily="18" charset="0"/>
                        </a:rPr>
                        <a:t>en az bir adet ortak ve en az iki adet iştirakçiden</a:t>
                      </a:r>
                      <a:r>
                        <a:rPr lang="tr-TR" sz="2000" dirty="0">
                          <a:effectLst/>
                          <a:latin typeface="+mn-lt"/>
                          <a:ea typeface="Times New Roman" panose="02020603050405020304" pitchFamily="18" charset="0"/>
                          <a:cs typeface="Times New Roman" panose="02020603050405020304" pitchFamily="18" charset="0"/>
                        </a:rPr>
                        <a:t> alınan </a:t>
                      </a:r>
                      <a:r>
                        <a:rPr lang="tr-TR" sz="2000" dirty="0" smtClean="0">
                          <a:effectLst/>
                          <a:latin typeface="+mn-lt"/>
                          <a:ea typeface="Times New Roman" panose="02020603050405020304" pitchFamily="18" charset="0"/>
                          <a:cs typeface="Times New Roman" panose="02020603050405020304" pitchFamily="18" charset="0"/>
                        </a:rPr>
                        <a:t>Taahhütnameler</a:t>
                      </a:r>
                      <a:r>
                        <a:rPr lang="tr-TR" sz="2000" baseline="0" dirty="0" smtClean="0">
                          <a:effectLst/>
                          <a:latin typeface="+mn-lt"/>
                          <a:ea typeface="Times New Roman" panose="02020603050405020304" pitchFamily="18" charset="0"/>
                          <a:cs typeface="Times New Roman" panose="02020603050405020304" pitchFamily="18" charset="0"/>
                        </a:rPr>
                        <a:t> </a:t>
                      </a:r>
                      <a:r>
                        <a:rPr lang="tr-TR" sz="2000" dirty="0" smtClean="0">
                          <a:effectLst/>
                          <a:latin typeface="+mn-lt"/>
                          <a:ea typeface="Times New Roman" panose="02020603050405020304" pitchFamily="18" charset="0"/>
                          <a:cs typeface="Times New Roman" panose="02020603050405020304" pitchFamily="18" charset="0"/>
                        </a:rPr>
                        <a:t>eklenmelidir.</a:t>
                      </a:r>
                      <a:r>
                        <a:rPr lang="tr-TR" sz="2000" baseline="0" dirty="0" smtClean="0">
                          <a:effectLst/>
                          <a:latin typeface="+mn-lt"/>
                          <a:ea typeface="Times New Roman" panose="02020603050405020304" pitchFamily="18" charset="0"/>
                          <a:cs typeface="Times New Roman" panose="02020603050405020304" pitchFamily="18" charset="0"/>
                        </a:rPr>
                        <a:t> </a:t>
                      </a:r>
                      <a:endParaRPr lang="tr-TR" sz="2000" dirty="0">
                        <a:effectLst/>
                        <a:latin typeface="+mn-lt"/>
                        <a:ea typeface="Times New Roman" panose="02020603050405020304" pitchFamily="18"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10001"/>
                  </a:ext>
                </a:extLst>
              </a:tr>
              <a:tr h="565999">
                <a:tc>
                  <a:txBody>
                    <a:bodyPr/>
                    <a:lstStyle/>
                    <a:p>
                      <a:pPr algn="just">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SORU</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solidFill>
                      <a:srgbClr val="0070C0"/>
                    </a:solidFill>
                  </a:tcPr>
                </a:tc>
                <a:tc>
                  <a:txBody>
                    <a:bodyPr/>
                    <a:lstStyle/>
                    <a:p>
                      <a:pPr marL="0" marR="21590" algn="just" defTabSz="914400" rtl="0" eaLnBrk="1" latinLnBrk="0" hangingPunct="1">
                        <a:lnSpc>
                          <a:spcPct val="115000"/>
                        </a:lnSpc>
                        <a:spcAft>
                          <a:spcPts val="0"/>
                        </a:spcAft>
                      </a:pPr>
                      <a:r>
                        <a:rPr lang="tr-TR" sz="2000" b="1" kern="1200" dirty="0">
                          <a:solidFill>
                            <a:srgbClr val="FFFFFF"/>
                          </a:solidFill>
                          <a:effectLst/>
                          <a:latin typeface="+mn-lt"/>
                          <a:ea typeface="Times New Roman" panose="02020603050405020304" pitchFamily="18" charset="0"/>
                          <a:cs typeface="Times New Roman" panose="02020603050405020304" pitchFamily="18" charset="0"/>
                        </a:rPr>
                        <a:t>Bir başvuruda ortakların ve/veya iştirakçilerim nakdi kaynak ve istihdam sağlamıyor ise bunları başvuru sahibi kendisi sağlayabilir mi?</a:t>
                      </a:r>
                    </a:p>
                  </a:txBody>
                  <a:tcPr marL="68580" marR="68580" marT="0" marB="0" anchor="ctr">
                    <a:solidFill>
                      <a:srgbClr val="0070C0"/>
                    </a:solidFill>
                  </a:tcPr>
                </a:tc>
                <a:extLst>
                  <a:ext uri="{0D108BD9-81ED-4DB2-BD59-A6C34878D82A}">
                    <a16:rowId xmlns:a16="http://schemas.microsoft.com/office/drawing/2014/main" val="10002"/>
                  </a:ext>
                </a:extLst>
              </a:tr>
              <a:tr h="1697997">
                <a:tc>
                  <a:txBody>
                    <a:bodyPr/>
                    <a:lstStyle/>
                    <a:p>
                      <a:pPr algn="just">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CEVAP</a:t>
                      </a:r>
                      <a:endParaRPr lang="tr-TR"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R="21590" algn="just">
                        <a:lnSpc>
                          <a:spcPct val="115000"/>
                        </a:lnSpc>
                        <a:spcAft>
                          <a:spcPts val="0"/>
                        </a:spcAft>
                      </a:pPr>
                      <a:r>
                        <a:rPr lang="tr-TR" sz="2000" dirty="0">
                          <a:effectLst/>
                          <a:latin typeface="+mn-lt"/>
                          <a:ea typeface="Times New Roman" panose="02020603050405020304" pitchFamily="18" charset="0"/>
                          <a:cs typeface="Times New Roman" panose="02020603050405020304" pitchFamily="18" charset="0"/>
                        </a:rPr>
                        <a:t>Evet, başvuru sahibi kendisi de hem istihdam ve hem de nakdi eş finansman şartlarını sağlamayı taahhüt edebilir. Ancak kamu kurum ve kuruluşlarının projelerinde eş finansman ve özellikle istihdam şartlarının gerçekleştirilebilmesi için ortak/iştirakçi bulundurulmasının önemli olduğu değerlendirilmektedir.     </a:t>
                      </a:r>
                    </a:p>
                  </a:txBody>
                  <a:tcPr marL="68580" marR="68580" marT="0" marB="0" anchor="ctr">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9583427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r">
              <a:spcBef>
                <a:spcPct val="20000"/>
              </a:spcBef>
              <a:defRPr/>
            </a:pP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0" y="476673"/>
            <a:ext cx="9144000" cy="432047"/>
          </a:xfrm>
          <a:prstGeom prst="rect">
            <a:avLst/>
          </a:prstGeom>
          <a:solidFill>
            <a:schemeClr val="accent5">
              <a:lumMod val="75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2000" dirty="0">
              <a:solidFill>
                <a:schemeClr val="accent5">
                  <a:lumMod val="20000"/>
                  <a:lumOff val="80000"/>
                </a:schemeClr>
              </a:solidFill>
              <a:latin typeface="Arial Black" panose="020B0A04020102020204" pitchFamily="34" charset="0"/>
            </a:endParaRPr>
          </a:p>
        </p:txBody>
      </p:sp>
      <p:sp>
        <p:nvSpPr>
          <p:cNvPr id="12" name="6 Alt Başlık"/>
          <p:cNvSpPr txBox="1">
            <a:spLocks/>
          </p:cNvSpPr>
          <p:nvPr/>
        </p:nvSpPr>
        <p:spPr>
          <a:xfrm>
            <a:off x="0" y="928193"/>
            <a:ext cx="9144000" cy="559715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endParaRPr lang="tr-TR" sz="2200" dirty="0" smtClean="0">
              <a:solidFill>
                <a:schemeClr val="tx1"/>
              </a:solidFill>
            </a:endParaRPr>
          </a:p>
        </p:txBody>
      </p:sp>
      <p:sp>
        <p:nvSpPr>
          <p:cNvPr id="13" name="Rectangle 8"/>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
        <p:nvSpPr>
          <p:cNvPr id="8" name="6 Alt Başlık"/>
          <p:cNvSpPr txBox="1">
            <a:spLocks/>
          </p:cNvSpPr>
          <p:nvPr/>
        </p:nvSpPr>
        <p:spPr>
          <a:xfrm>
            <a:off x="1910" y="2996952"/>
            <a:ext cx="9144000" cy="129614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r>
              <a:rPr lang="tr-TR" sz="6000" b="1" dirty="0" smtClean="0">
                <a:solidFill>
                  <a:srgbClr val="002060"/>
                </a:solidFill>
                <a:latin typeface="Candara" panose="020E0502030303020204" pitchFamily="34" charset="0"/>
              </a:rPr>
              <a:t>TEŞEKKÜRLER</a:t>
            </a:r>
            <a:endParaRPr lang="tr-TR" sz="6000" b="1" dirty="0">
              <a:solidFill>
                <a:srgbClr val="002060"/>
              </a:solidFill>
              <a:latin typeface="Candara" panose="020E0502030303020204" pitchFamily="34" charset="0"/>
            </a:endParaRPr>
          </a:p>
        </p:txBody>
      </p:sp>
    </p:spTree>
    <p:extLst>
      <p:ext uri="{BB962C8B-B14F-4D97-AF65-F5344CB8AC3E}">
        <p14:creationId xmlns:p14="http://schemas.microsoft.com/office/powerpoint/2010/main" val="26662611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a:t>
            </a:r>
            <a:r>
              <a:rPr lang="tr-TR" sz="2000" dirty="0">
                <a:solidFill>
                  <a:schemeClr val="bg1"/>
                </a:solidFill>
                <a:latin typeface="Arial Black" panose="020B0A04020102020204" pitchFamily="34" charset="0"/>
              </a:rPr>
              <a:t>ÖNCELİKLİ ALANLAR VE KONULAR</a:t>
            </a:r>
          </a:p>
        </p:txBody>
      </p:sp>
      <p:graphicFrame>
        <p:nvGraphicFramePr>
          <p:cNvPr id="8" name="Diyagram 7"/>
          <p:cNvGraphicFramePr/>
          <p:nvPr>
            <p:extLst>
              <p:ext uri="{D42A27DB-BD31-4B8C-83A1-F6EECF244321}">
                <p14:modId xmlns:p14="http://schemas.microsoft.com/office/powerpoint/2010/main" val="1948435643"/>
              </p:ext>
            </p:extLst>
          </p:nvPr>
        </p:nvGraphicFramePr>
        <p:xfrm>
          <a:off x="132184" y="892861"/>
          <a:ext cx="8904312" cy="5632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754609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a:solidFill>
                  <a:schemeClr val="bg1"/>
                </a:solidFill>
              </a:rPr>
              <a:t>|</a:t>
            </a:r>
            <a:r>
              <a:rPr lang="en-US" sz="1400" i="1" dirty="0">
                <a:solidFill>
                  <a:schemeClr val="bg1"/>
                </a:solidFill>
              </a:rPr>
              <a:t> </a:t>
            </a:r>
            <a:r>
              <a:rPr lang="tr-TR" sz="1400" i="1" dirty="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0" y="476673"/>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HAKKINDA</a:t>
            </a:r>
            <a:endParaRPr lang="en-US" sz="2000" dirty="0">
              <a:solidFill>
                <a:schemeClr val="bg1"/>
              </a:solidFill>
              <a:latin typeface="Arial Black" panose="020B0A04020102020204" pitchFamily="34" charset="0"/>
            </a:endParaRPr>
          </a:p>
        </p:txBody>
      </p:sp>
      <p:sp>
        <p:nvSpPr>
          <p:cNvPr id="3" name="Dikdörtgen 2"/>
          <p:cNvSpPr/>
          <p:nvPr/>
        </p:nvSpPr>
        <p:spPr>
          <a:xfrm>
            <a:off x="0" y="953780"/>
            <a:ext cx="9144000" cy="400110"/>
          </a:xfrm>
          <a:prstGeom prst="rect">
            <a:avLst/>
          </a:prstGeom>
        </p:spPr>
        <p:txBody>
          <a:bodyPr wrap="square">
            <a:spAutoFit/>
          </a:bodyPr>
          <a:lstStyle/>
          <a:p>
            <a:pPr algn="ctr">
              <a:spcBef>
                <a:spcPct val="20000"/>
              </a:spcBef>
              <a:defRPr/>
            </a:pPr>
            <a:endParaRPr lang="en-US" sz="2000" dirty="0">
              <a:solidFill>
                <a:srgbClr val="002060"/>
              </a:solidFill>
              <a:latin typeface="Arial Black" panose="020B0A04020102020204" pitchFamily="34" charset="0"/>
            </a:endParaRPr>
          </a:p>
        </p:txBody>
      </p:sp>
      <p:sp>
        <p:nvSpPr>
          <p:cNvPr id="8" name="Dikdörtgen 7"/>
          <p:cNvSpPr/>
          <p:nvPr/>
        </p:nvSpPr>
        <p:spPr>
          <a:xfrm>
            <a:off x="2555776" y="1059361"/>
            <a:ext cx="6588224" cy="4031873"/>
          </a:xfrm>
          <a:prstGeom prst="rect">
            <a:avLst/>
          </a:prstGeom>
        </p:spPr>
        <p:txBody>
          <a:bodyPr wrap="square">
            <a:spAutoFit/>
          </a:bodyPr>
          <a:lstStyle/>
          <a:p>
            <a:pPr marL="284163" indent="-228600" fontAlgn="base">
              <a:buFont typeface="Arial" panose="020B0604020202020204" pitchFamily="34" charset="0"/>
              <a:buChar char="•"/>
            </a:pPr>
            <a:endParaRPr lang="tr-TR" sz="1400" dirty="0"/>
          </a:p>
          <a:p>
            <a:pPr marL="284163" indent="-228600" fontAlgn="base">
              <a:buFont typeface="Arial" panose="020B0604020202020204" pitchFamily="34" charset="0"/>
              <a:buChar char="•"/>
            </a:pPr>
            <a:r>
              <a:rPr lang="tr-TR" sz="3200" dirty="0" smtClean="0"/>
              <a:t>Büyükşehir belediyesi olan illerden </a:t>
            </a:r>
            <a:r>
              <a:rPr lang="tr-TR" sz="3200" dirty="0" smtClean="0"/>
              <a:t>3 </a:t>
            </a:r>
            <a:r>
              <a:rPr lang="tr-TR" sz="3200" dirty="0" smtClean="0"/>
              <a:t>ve diğerlerinden ise 2 </a:t>
            </a:r>
            <a:r>
              <a:rPr lang="tr-TR" sz="3200" dirty="0" smtClean="0"/>
              <a:t>proje </a:t>
            </a:r>
            <a:r>
              <a:rPr lang="tr-TR" sz="3200" dirty="0" smtClean="0"/>
              <a:t>proje sunulacaktır.</a:t>
            </a:r>
            <a:endParaRPr lang="tr-TR" sz="3200" dirty="0"/>
          </a:p>
          <a:p>
            <a:pPr marL="284163" indent="-228600" fontAlgn="base">
              <a:buFont typeface="Arial" panose="020B0604020202020204" pitchFamily="34" charset="0"/>
              <a:buChar char="•"/>
            </a:pPr>
            <a:endParaRPr lang="tr-TR" sz="1400" dirty="0"/>
          </a:p>
          <a:p>
            <a:pPr marL="284163" indent="-228600" fontAlgn="base">
              <a:buFont typeface="Arial" panose="020B0604020202020204" pitchFamily="34" charset="0"/>
              <a:buChar char="•"/>
            </a:pPr>
            <a:r>
              <a:rPr lang="tr-TR" sz="3200" dirty="0"/>
              <a:t>Ajanslara Katkı Payı Bor</a:t>
            </a:r>
            <a:r>
              <a:rPr lang="en-US" sz="3200" dirty="0"/>
              <a:t>c</a:t>
            </a:r>
            <a:r>
              <a:rPr lang="tr-TR" sz="3200" dirty="0"/>
              <a:t>u olan kurum ve kuruluşlar da başvuru yapabilecektir. </a:t>
            </a:r>
            <a:endParaRPr lang="tr-TR" sz="3600" dirty="0"/>
          </a:p>
          <a:p>
            <a:r>
              <a:rPr lang="tr-TR" sz="3600" dirty="0" smtClean="0">
                <a:latin typeface="+mj-lt"/>
              </a:rPr>
              <a:t> </a:t>
            </a:r>
            <a:endParaRPr lang="tr-TR" sz="3600" dirty="0">
              <a:latin typeface="+mj-lt"/>
            </a:endParaRPr>
          </a:p>
        </p:txBody>
      </p:sp>
      <p:sp>
        <p:nvSpPr>
          <p:cNvPr id="10" name="Yuvarlatılmış Dikdörtgen 9"/>
          <p:cNvSpPr/>
          <p:nvPr/>
        </p:nvSpPr>
        <p:spPr>
          <a:xfrm>
            <a:off x="107504" y="1059361"/>
            <a:ext cx="2592288" cy="2125760"/>
          </a:xfrm>
          <a:prstGeom prst="roundRect">
            <a:avLst>
              <a:gd name="adj" fmla="val 10000"/>
            </a:avLst>
          </a:prstGeom>
          <a:blipFill rotWithShape="1">
            <a:blip r:embed="rId2"/>
            <a:stretch>
              <a:fillRect/>
            </a:stretch>
          </a:blipFill>
        </p:spPr>
        <p:style>
          <a:lnRef idx="2">
            <a:schemeClr val="lt1">
              <a:hueOff val="0"/>
              <a:satOff val="0"/>
              <a:lumOff val="0"/>
              <a:alphaOff val="0"/>
            </a:schemeClr>
          </a:lnRef>
          <a:fillRef idx="1">
            <a:scrgbClr r="0" g="0" b="0"/>
          </a:fillRef>
          <a:effectRef idx="0">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978442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 </a:t>
            </a:r>
            <a:r>
              <a:rPr lang="tr-TR" sz="2000" u="sng" dirty="0" smtClean="0">
                <a:solidFill>
                  <a:schemeClr val="bg1"/>
                </a:solidFill>
                <a:latin typeface="Arial Black" panose="020B0A04020102020204" pitchFamily="34" charset="0"/>
              </a:rPr>
              <a:t>BAŞVURU BÜTÇE KRİTERLERİ</a:t>
            </a:r>
            <a:endParaRPr lang="tr-TR" sz="2000" u="sng" dirty="0">
              <a:solidFill>
                <a:schemeClr val="bg1"/>
              </a:solidFill>
            </a:endParaRPr>
          </a:p>
        </p:txBody>
      </p:sp>
      <p:graphicFrame>
        <p:nvGraphicFramePr>
          <p:cNvPr id="2" name="Tablo 1"/>
          <p:cNvGraphicFramePr>
            <a:graphicFrameLocks noGrp="1"/>
          </p:cNvGraphicFramePr>
          <p:nvPr>
            <p:extLst>
              <p:ext uri="{D42A27DB-BD31-4B8C-83A1-F6EECF244321}">
                <p14:modId xmlns:p14="http://schemas.microsoft.com/office/powerpoint/2010/main" val="1737998206"/>
              </p:ext>
            </p:extLst>
          </p:nvPr>
        </p:nvGraphicFramePr>
        <p:xfrm>
          <a:off x="-1302" y="1341418"/>
          <a:ext cx="9144000" cy="4672880"/>
        </p:xfrm>
        <a:graphic>
          <a:graphicData uri="http://schemas.openxmlformats.org/drawingml/2006/table">
            <a:tbl>
              <a:tblPr firstRow="1" firstCol="1" bandRow="1">
                <a:tableStyleId>{5C22544A-7EE6-4342-B048-85BDC9FD1C3A}</a:tableStyleId>
              </a:tblPr>
              <a:tblGrid>
                <a:gridCol w="1981014">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1944216">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46362">
                  <a:extLst>
                    <a:ext uri="{9D8B030D-6E8A-4147-A177-3AD203B41FA5}">
                      <a16:colId xmlns:a16="http://schemas.microsoft.com/office/drawing/2014/main" val="20004"/>
                    </a:ext>
                  </a:extLst>
                </a:gridCol>
              </a:tblGrid>
              <a:tr h="1060312">
                <a:tc>
                  <a:txBody>
                    <a:bodyPr/>
                    <a:lstStyle/>
                    <a:p>
                      <a:pPr algn="ctr" fontAlgn="base">
                        <a:lnSpc>
                          <a:spcPct val="107000"/>
                        </a:lnSpc>
                        <a:spcAft>
                          <a:spcPts val="0"/>
                        </a:spcAft>
                      </a:pPr>
                      <a:r>
                        <a:rPr lang="tr-TR" sz="1600" dirty="0">
                          <a:effectLst/>
                        </a:rPr>
                        <a:t>BAŞVURU SAHİBİ TÜRLERİ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a:effectLst/>
                        </a:rPr>
                        <a:t>ÖNCELİKLER</a:t>
                      </a:r>
                      <a:endParaRPr lang="tr-TR"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dirty="0" smtClean="0"/>
                        <a:t>ÖNERİLEN MİNİMUM “NAKDİ” EŞ FİNANSMAN ORANI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dirty="0" smtClean="0"/>
                        <a:t>ÖNERİLEN MİNİMUM İSTİHDAM SAYISI</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algn="ctr" fontAlgn="base">
                        <a:lnSpc>
                          <a:spcPct val="107000"/>
                        </a:lnSpc>
                        <a:spcAft>
                          <a:spcPts val="0"/>
                        </a:spcAft>
                      </a:pPr>
                      <a:r>
                        <a:rPr lang="tr-TR" sz="1600" dirty="0">
                          <a:effectLst/>
                        </a:rPr>
                        <a:t>MİNİMUM PROJE BÜTÇESİ (TL)</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126425">
                <a:tc rowSpan="3">
                  <a:txBody>
                    <a:bodyPr/>
                    <a:lstStyle/>
                    <a:p>
                      <a:pPr fontAlgn="base">
                        <a:lnSpc>
                          <a:spcPct val="107000"/>
                        </a:lnSpc>
                        <a:spcAft>
                          <a:spcPts val="0"/>
                        </a:spcAft>
                      </a:pPr>
                      <a:r>
                        <a:rPr lang="tr-TR" sz="2000" dirty="0">
                          <a:effectLst/>
                        </a:rPr>
                        <a:t>Kar amacı “</a:t>
                      </a:r>
                      <a:r>
                        <a:rPr lang="tr-TR" sz="2000" u="sng" dirty="0">
                          <a:effectLst/>
                        </a:rPr>
                        <a:t>gütmeyen</a:t>
                      </a:r>
                      <a:r>
                        <a:rPr lang="tr-TR" sz="2000" dirty="0">
                          <a:effectLst/>
                        </a:rPr>
                        <a:t>” kurum kuruluşlar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22225" fontAlgn="base">
                        <a:lnSpc>
                          <a:spcPct val="107000"/>
                        </a:lnSpc>
                        <a:spcAft>
                          <a:spcPts val="0"/>
                        </a:spcAft>
                      </a:pPr>
                      <a:r>
                        <a:rPr lang="tr-TR" sz="2000" u="sng" dirty="0">
                          <a:effectLst/>
                        </a:rPr>
                        <a:t>İstihdam Edilebilirliği</a:t>
                      </a:r>
                      <a:r>
                        <a:rPr lang="tr-TR" sz="2000" dirty="0">
                          <a:effectLst/>
                        </a:rPr>
                        <a:t> Artırmak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smtClean="0">
                          <a:solidFill>
                            <a:srgbClr val="C00000"/>
                          </a:solidFill>
                          <a:effectLst/>
                        </a:rPr>
                        <a:t>% </a:t>
                      </a:r>
                      <a:r>
                        <a:rPr lang="tr-TR" sz="2400" b="1" dirty="0" smtClean="0">
                          <a:solidFill>
                            <a:srgbClr val="C00000"/>
                          </a:solidFill>
                          <a:effectLst/>
                        </a:rPr>
                        <a:t>10</a:t>
                      </a:r>
                      <a:endParaRPr lang="tr-T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smtClean="0">
                          <a:solidFill>
                            <a:srgbClr val="C00000"/>
                          </a:solidFill>
                          <a:effectLst/>
                        </a:rPr>
                        <a:t>2</a:t>
                      </a:r>
                      <a:endParaRPr lang="tr-TR" sz="2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rowSpan="3">
                  <a:txBody>
                    <a:bodyPr/>
                    <a:lstStyle/>
                    <a:p>
                      <a:pPr algn="ctr" fontAlgn="base">
                        <a:lnSpc>
                          <a:spcPct val="107000"/>
                        </a:lnSpc>
                        <a:spcAft>
                          <a:spcPts val="0"/>
                        </a:spcAft>
                      </a:pPr>
                      <a:r>
                        <a:rPr lang="tr-TR" sz="2400" b="1" dirty="0" smtClean="0">
                          <a:effectLst/>
                        </a:rPr>
                        <a:t>1.000.000</a:t>
                      </a:r>
                      <a:endParaRPr lang="tr-TR" sz="24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784632">
                <a:tc vMerge="1">
                  <a:txBody>
                    <a:bodyPr/>
                    <a:lstStyle/>
                    <a:p>
                      <a:endParaRPr lang="tr-TR"/>
                    </a:p>
                  </a:txBody>
                  <a:tcPr/>
                </a:tc>
                <a:tc>
                  <a:txBody>
                    <a:bodyPr/>
                    <a:lstStyle/>
                    <a:p>
                      <a:pPr marL="22225" fontAlgn="base">
                        <a:lnSpc>
                          <a:spcPct val="107000"/>
                        </a:lnSpc>
                        <a:spcAft>
                          <a:spcPts val="0"/>
                        </a:spcAft>
                      </a:pPr>
                      <a:r>
                        <a:rPr lang="tr-TR" sz="2000" u="sng" dirty="0">
                          <a:effectLst/>
                        </a:rPr>
                        <a:t>Sosyal Girişimcilik</a:t>
                      </a:r>
                      <a:r>
                        <a:rPr lang="tr-TR" sz="2000" dirty="0">
                          <a:effectLst/>
                        </a:rPr>
                        <a:t> ve Yenilikçilik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2"/>
                  </a:ext>
                </a:extLst>
              </a:tr>
              <a:tr h="665809">
                <a:tc vMerge="1">
                  <a:txBody>
                    <a:bodyPr/>
                    <a:lstStyle/>
                    <a:p>
                      <a:endParaRPr lang="tr-TR"/>
                    </a:p>
                  </a:txBody>
                  <a:tcPr/>
                </a:tc>
                <a:tc>
                  <a:txBody>
                    <a:bodyPr/>
                    <a:lstStyle/>
                    <a:p>
                      <a:pPr marL="22225" fontAlgn="base">
                        <a:lnSpc>
                          <a:spcPct val="107000"/>
                        </a:lnSpc>
                        <a:spcAft>
                          <a:spcPts val="0"/>
                        </a:spcAft>
                      </a:pPr>
                      <a:r>
                        <a:rPr lang="tr-TR" sz="2000" u="sng" dirty="0">
                          <a:effectLst/>
                        </a:rPr>
                        <a:t>Sosyal İçerme</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10003"/>
                  </a:ext>
                </a:extLst>
              </a:tr>
              <a:tr h="1035702">
                <a:tc>
                  <a:txBody>
                    <a:bodyPr/>
                    <a:lstStyle/>
                    <a:p>
                      <a:pPr fontAlgn="base">
                        <a:lnSpc>
                          <a:spcPct val="107000"/>
                        </a:lnSpc>
                        <a:spcAft>
                          <a:spcPts val="0"/>
                        </a:spcAft>
                      </a:pPr>
                      <a:r>
                        <a:rPr lang="tr-TR" sz="2000" dirty="0">
                          <a:effectLst/>
                        </a:rPr>
                        <a:t>Kar amacı “güden” kuruluşlar</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22225" fontAlgn="base">
                        <a:lnSpc>
                          <a:spcPct val="107000"/>
                        </a:lnSpc>
                        <a:spcAft>
                          <a:spcPts val="0"/>
                        </a:spcAft>
                      </a:pPr>
                      <a:r>
                        <a:rPr lang="tr-TR" sz="2000" dirty="0">
                          <a:effectLst/>
                        </a:rPr>
                        <a:t>Sosyal Sorumluluk</a:t>
                      </a:r>
                      <a:endParaRPr lang="tr-T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base" latinLnBrk="0" hangingPunct="1">
                        <a:lnSpc>
                          <a:spcPct val="107000"/>
                        </a:lnSpc>
                        <a:spcBef>
                          <a:spcPts val="0"/>
                        </a:spcBef>
                        <a:spcAft>
                          <a:spcPts val="0"/>
                        </a:spcAft>
                        <a:buClrTx/>
                        <a:buSzTx/>
                        <a:buFontTx/>
                        <a:buNone/>
                        <a:tabLst/>
                        <a:defRPr/>
                      </a:pPr>
                      <a:r>
                        <a:rPr lang="tr-TR" sz="2400" b="1" dirty="0" smtClean="0">
                          <a:solidFill>
                            <a:srgbClr val="C00000"/>
                          </a:solidFill>
                          <a:effectLst/>
                        </a:rPr>
                        <a:t>EN AZ</a:t>
                      </a:r>
                    </a:p>
                    <a:p>
                      <a:pPr marL="0" algn="ctr" defTabSz="914400" rtl="0" eaLnBrk="1" fontAlgn="base" latinLnBrk="0" hangingPunct="1">
                        <a:lnSpc>
                          <a:spcPct val="107000"/>
                        </a:lnSpc>
                        <a:spcAft>
                          <a:spcPts val="0"/>
                        </a:spcAft>
                      </a:pPr>
                      <a:r>
                        <a:rPr lang="tr-TR" sz="2400" b="1" kern="1200" dirty="0" smtClean="0">
                          <a:solidFill>
                            <a:srgbClr val="C00000"/>
                          </a:solidFill>
                          <a:effectLst/>
                          <a:latin typeface="+mn-lt"/>
                          <a:ea typeface="+mn-ea"/>
                          <a:cs typeface="+mn-cs"/>
                        </a:rPr>
                        <a:t>% </a:t>
                      </a:r>
                      <a:r>
                        <a:rPr lang="tr-TR" sz="2400" b="1" kern="1200" dirty="0">
                          <a:solidFill>
                            <a:srgbClr val="C00000"/>
                          </a:solidFill>
                          <a:effectLst/>
                          <a:latin typeface="+mn-lt"/>
                          <a:ea typeface="+mn-ea"/>
                          <a:cs typeface="+mn-cs"/>
                        </a:rPr>
                        <a:t>50</a:t>
                      </a:r>
                    </a:p>
                  </a:txBody>
                  <a:tcPr marL="68580" marR="68580" marT="0" marB="0" anchor="ctr"/>
                </a:tc>
                <a:tc>
                  <a:txBody>
                    <a:bodyPr/>
                    <a:lstStyle/>
                    <a:p>
                      <a:pPr marL="0" algn="ctr" defTabSz="914400" rtl="0" eaLnBrk="1" fontAlgn="base" latinLnBrk="0" hangingPunct="1">
                        <a:lnSpc>
                          <a:spcPct val="107000"/>
                        </a:lnSpc>
                        <a:spcAft>
                          <a:spcPts val="0"/>
                        </a:spcAft>
                      </a:pPr>
                      <a:r>
                        <a:rPr lang="tr-TR" sz="2400" b="1" kern="1200" dirty="0">
                          <a:solidFill>
                            <a:srgbClr val="C00000"/>
                          </a:solidFill>
                          <a:effectLst/>
                          <a:latin typeface="+mn-lt"/>
                          <a:ea typeface="+mn-ea"/>
                          <a:cs typeface="+mn-cs"/>
                        </a:rPr>
                        <a:t>20</a:t>
                      </a:r>
                    </a:p>
                  </a:txBody>
                  <a:tcPr marL="68580" marR="68580" marT="0" marB="0" anchor="ctr"/>
                </a:tc>
                <a:tc>
                  <a:txBody>
                    <a:bodyPr/>
                    <a:lstStyle/>
                    <a:p>
                      <a:pPr marL="0" algn="ctr" defTabSz="914400" rtl="0" eaLnBrk="1" fontAlgn="base" latinLnBrk="0" hangingPunct="1">
                        <a:lnSpc>
                          <a:spcPct val="107000"/>
                        </a:lnSpc>
                        <a:spcAft>
                          <a:spcPts val="0"/>
                        </a:spcAft>
                      </a:pPr>
                      <a:r>
                        <a:rPr lang="tr-TR" sz="2400" b="1" kern="1200" dirty="0">
                          <a:solidFill>
                            <a:schemeClr val="dk1"/>
                          </a:solidFill>
                          <a:effectLst/>
                          <a:latin typeface="+mn-lt"/>
                          <a:ea typeface="+mn-ea"/>
                          <a:cs typeface="+mn-cs"/>
                        </a:rPr>
                        <a:t>1.000.000</a:t>
                      </a:r>
                    </a:p>
                  </a:txBody>
                  <a:tcPr marL="68580" marR="68580" marT="0" marB="0"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887558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b="1" dirty="0" smtClean="0">
                <a:solidFill>
                  <a:schemeClr val="bg1"/>
                </a:solidFill>
                <a:latin typeface="Arial Black" panose="020B0A04020102020204" pitchFamily="34" charset="0"/>
              </a:rPr>
              <a:t>2023 </a:t>
            </a:r>
            <a:r>
              <a:rPr lang="tr-TR" sz="2000" b="1" dirty="0" smtClean="0">
                <a:solidFill>
                  <a:schemeClr val="bg1"/>
                </a:solidFill>
                <a:latin typeface="Arial Black" panose="020B0A04020102020204" pitchFamily="34" charset="0"/>
              </a:rPr>
              <a:t>SOGEP</a:t>
            </a:r>
            <a:endParaRPr lang="tr-TR" sz="1800" b="1" dirty="0">
              <a:solidFill>
                <a:schemeClr val="bg1"/>
              </a:solidFill>
              <a:latin typeface="Arial Black" panose="020B0A04020102020204" pitchFamily="34" charset="0"/>
            </a:endParaRPr>
          </a:p>
        </p:txBody>
      </p:sp>
      <p:sp>
        <p:nvSpPr>
          <p:cNvPr id="9" name="Dikdörtgen 8"/>
          <p:cNvSpPr/>
          <p:nvPr/>
        </p:nvSpPr>
        <p:spPr>
          <a:xfrm>
            <a:off x="-2282" y="908720"/>
            <a:ext cx="9144000" cy="400110"/>
          </a:xfrm>
          <a:prstGeom prst="rect">
            <a:avLst/>
          </a:prstGeom>
        </p:spPr>
        <p:txBody>
          <a:bodyPr wrap="square">
            <a:spAutoFit/>
          </a:bodyPr>
          <a:lstStyle/>
          <a:p>
            <a:r>
              <a:rPr lang="tr-TR" sz="2000" b="1" dirty="0" smtClean="0">
                <a:solidFill>
                  <a:srgbClr val="C00000"/>
                </a:solidFill>
                <a:cs typeface="Arial" panose="020B0604020202020204" pitchFamily="34" charset="0"/>
              </a:rPr>
              <a:t>BAŞLAMADAN ÖNCE SORULMASI GEREKEN SORULAR </a:t>
            </a:r>
            <a:endParaRPr lang="tr-TR" sz="2000" b="1" dirty="0" smtClean="0">
              <a:solidFill>
                <a:srgbClr val="C00000"/>
              </a:solidFill>
              <a:cs typeface="Arial" panose="020B0604020202020204" pitchFamily="34" charset="0"/>
            </a:endParaRPr>
          </a:p>
        </p:txBody>
      </p:sp>
      <p:sp>
        <p:nvSpPr>
          <p:cNvPr id="2" name="Dikdörtgen 1"/>
          <p:cNvSpPr/>
          <p:nvPr/>
        </p:nvSpPr>
        <p:spPr>
          <a:xfrm>
            <a:off x="6796" y="1239431"/>
            <a:ext cx="9137204" cy="5355312"/>
          </a:xfrm>
          <a:prstGeom prst="rect">
            <a:avLst/>
          </a:prstGeom>
        </p:spPr>
        <p:txBody>
          <a:bodyPr wrap="square">
            <a:spAutoFit/>
          </a:bodyPr>
          <a:lstStyle/>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Sosyal sorun tanımlı mı?</a:t>
            </a:r>
            <a:endParaRPr lang="tr-TR" sz="12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Sosyal sorun tespiti nasıl yapıldı? Veri, kaynak, gözlem vb.</a:t>
            </a:r>
            <a:endParaRPr lang="tr-TR" sz="12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Sosyal sorunun bölgedeki önceliği nedir?</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Hedef kitlesi belli mi?</a:t>
            </a:r>
            <a:endParaRPr lang="tr-TR" sz="1200" dirty="0">
              <a:latin typeface="Times New Roman" panose="02020603050405020304" pitchFamily="18" charset="0"/>
              <a:cs typeface="Times New Roman" panose="02020603050405020304" pitchFamily="18" charset="0"/>
            </a:endParaRPr>
          </a:p>
          <a:p>
            <a:pPr marL="742950" lvl="1"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Hedef kitle dezavantajlı mı? </a:t>
            </a:r>
          </a:p>
          <a:p>
            <a:pPr marL="742950" lvl="1"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Hedef kitle spesifik mi? (Örneğin tüm gençler yerine 18-25 arası gençler gibi)</a:t>
            </a:r>
          </a:p>
          <a:p>
            <a:pPr marL="742950" lvl="1"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Hedef kitlenin proje ile ilgisi var mı? Talep analizi yapıldı mı? </a:t>
            </a:r>
          </a:p>
          <a:p>
            <a:pPr marL="742950" lvl="1" indent="-285750">
              <a:buFont typeface="Wingdings" panose="05000000000000000000" pitchFamily="2" charset="2"/>
              <a:buChar char="§"/>
            </a:pPr>
            <a:r>
              <a:rPr lang="tr-TR" dirty="0">
                <a:latin typeface="Times New Roman" panose="02020603050405020304" pitchFamily="18" charset="0"/>
                <a:cs typeface="Times New Roman" panose="02020603050405020304" pitchFamily="18" charset="0"/>
              </a:rPr>
              <a:t>Dezavantajlı hedef kitlenin tespiti için ilgili kurumlarla görüşüldü mü?</a:t>
            </a: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İlgili paydaşlarla görüşmeler yapıldı mı?</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Proje ortağı/iştirakçisinin projedeki rolü tanımlanmış mı? Özel sektör dahil mi?</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Üniversiteler ile iş birliği yapıldı mı? (Araştırma, teknik destek için) </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Bölgede proje konusuna ilişkin diğer yatırım/merkez/kuruluş var mı?</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Projenin fizibilitesi var mı?</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smtClean="0">
                <a:latin typeface="Times New Roman" panose="02020603050405020304" pitchFamily="18" charset="0"/>
                <a:cs typeface="Times New Roman" panose="02020603050405020304" pitchFamily="18" charset="0"/>
              </a:rPr>
              <a:t>Atıl </a:t>
            </a:r>
            <a:r>
              <a:rPr lang="tr-TR" dirty="0">
                <a:latin typeface="Times New Roman" panose="02020603050405020304" pitchFamily="18" charset="0"/>
                <a:cs typeface="Times New Roman" panose="02020603050405020304" pitchFamily="18" charset="0"/>
              </a:rPr>
              <a:t>bina var mı? </a:t>
            </a:r>
            <a:r>
              <a:rPr lang="tr-TR" dirty="0" smtClean="0">
                <a:latin typeface="Times New Roman" panose="02020603050405020304" pitchFamily="18" charset="0"/>
                <a:cs typeface="Times New Roman" panose="02020603050405020304" pitchFamily="18" charset="0"/>
              </a:rPr>
              <a:t>Atıl </a:t>
            </a:r>
            <a:r>
              <a:rPr lang="tr-TR" dirty="0">
                <a:latin typeface="Times New Roman" panose="02020603050405020304" pitchFamily="18" charset="0"/>
                <a:cs typeface="Times New Roman" panose="02020603050405020304" pitchFamily="18" charset="0"/>
              </a:rPr>
              <a:t>binanın yenilenme maliyeti yüksek mi?</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Yer tahsisi ile ilgili işlemler tamamlandı mı?</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Kurumsal ve mali sürdürülebilirlik nasıl sağlanacak?</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Pazarlama için TSO, iştirak şirketi veya alım garantisi verebilecek firmalarla görüşüldü mü?</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a:latin typeface="Times New Roman" panose="02020603050405020304" pitchFamily="18" charset="0"/>
                <a:cs typeface="Times New Roman" panose="02020603050405020304" pitchFamily="18" charset="0"/>
              </a:rPr>
              <a:t>Bütçe ve performans göstergeleri tutarlı mı?</a:t>
            </a:r>
            <a:endParaRPr lang="tr-TR" sz="1200" dirty="0">
              <a:latin typeface="Times New Roman" panose="02020603050405020304" pitchFamily="18" charset="0"/>
              <a:cs typeface="Times New Roman" panose="02020603050405020304" pitchFamily="18" charset="0"/>
            </a:endParaRPr>
          </a:p>
          <a:p>
            <a:pPr marL="285750" lvl="0" indent="-285750">
              <a:buFont typeface="Arial" panose="020B0604020202020204" pitchFamily="34" charset="0"/>
              <a:buChar char="•"/>
            </a:pPr>
            <a:r>
              <a:rPr lang="tr-TR" dirty="0" err="1">
                <a:latin typeface="Times New Roman" panose="02020603050405020304" pitchFamily="18" charset="0"/>
                <a:cs typeface="Times New Roman" panose="02020603050405020304" pitchFamily="18" charset="0"/>
              </a:rPr>
              <a:t>Lokasyon</a:t>
            </a:r>
            <a:r>
              <a:rPr lang="tr-TR" dirty="0">
                <a:latin typeface="Times New Roman" panose="02020603050405020304" pitchFamily="18" charset="0"/>
                <a:cs typeface="Times New Roman" panose="02020603050405020304" pitchFamily="18" charset="0"/>
              </a:rPr>
              <a:t>-proje amacı-hedef kitle uyumlu mu?</a:t>
            </a:r>
            <a:endParaRPr lang="tr-TR"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05643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 </a:t>
            </a:r>
            <a:r>
              <a:rPr lang="tr-TR" sz="2000" u="sng" dirty="0" smtClean="0">
                <a:solidFill>
                  <a:schemeClr val="bg1"/>
                </a:solidFill>
                <a:latin typeface="Arial Black" panose="020B0A04020102020204" pitchFamily="34" charset="0"/>
              </a:rPr>
              <a:t>DİKKKAT EDİLMESİ GEREKENLER</a:t>
            </a:r>
            <a:endParaRPr lang="tr-TR" sz="2000" u="sng" dirty="0">
              <a:solidFill>
                <a:schemeClr val="bg1"/>
              </a:solidFill>
            </a:endParaRPr>
          </a:p>
        </p:txBody>
      </p:sp>
      <p:sp>
        <p:nvSpPr>
          <p:cNvPr id="3" name="Dikdörtgen 2"/>
          <p:cNvSpPr/>
          <p:nvPr/>
        </p:nvSpPr>
        <p:spPr>
          <a:xfrm>
            <a:off x="7243" y="937486"/>
            <a:ext cx="9145302" cy="5062924"/>
          </a:xfrm>
          <a:prstGeom prst="rect">
            <a:avLst/>
          </a:prstGeom>
        </p:spPr>
        <p:txBody>
          <a:bodyPr wrap="square">
            <a:spAutoFit/>
          </a:bodyPr>
          <a:lstStyle/>
          <a:p>
            <a:pPr>
              <a:lnSpc>
                <a:spcPct val="115000"/>
              </a:lnSpc>
              <a:spcBef>
                <a:spcPts val="500"/>
              </a:spcBef>
              <a:tabLst>
                <a:tab pos="302895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1. Mesleki Eğitim Projeleri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İlde, ilçede buna yönelik ihtiyaç var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İşgücü talep analizi yapıldı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Hangi mesleki eğitimlerin verileceği belirlendi mi?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Eğitimleri kimin vereceği belirli mi? (Halk Eğitim Merkezi gibi), proje sonrası devamlılığı sağlanabilecek mi?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Eğitimler sonrası istihdama yönelik firmalarla görüşmeler yapıldı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İstihdam garantisi var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500"/>
              </a:spcBef>
              <a:tabLst>
                <a:tab pos="302895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2. Seracılık Projeleri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Sera yapılacak arazi belirli mi? Arazi ve büyüklüğü ürün için uygun mu? </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Seranın mülkiyet durumu nedir? </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Ürün türü, üretici, ürünün pazarlanma şekli belirli mi?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Ne kadar istihdam sağlanacak?</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Yönetim modeli nasıl olacak?</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Ekonomik ve kurumsal sürdürülebilirlik nasıl sağlanacak?</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20472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 </a:t>
            </a:r>
            <a:r>
              <a:rPr lang="tr-TR" sz="2000" u="sng" dirty="0" smtClean="0">
                <a:solidFill>
                  <a:schemeClr val="bg1"/>
                </a:solidFill>
                <a:latin typeface="Arial Black" panose="020B0A04020102020204" pitchFamily="34" charset="0"/>
              </a:rPr>
              <a:t>DİKKKAT EDİLMESİ GEREKENLER</a:t>
            </a:r>
            <a:endParaRPr lang="tr-TR" sz="2000" u="sng" dirty="0">
              <a:solidFill>
                <a:schemeClr val="bg1"/>
              </a:solidFill>
            </a:endParaRPr>
          </a:p>
        </p:txBody>
      </p:sp>
      <p:sp>
        <p:nvSpPr>
          <p:cNvPr id="3" name="Dikdörtgen 2"/>
          <p:cNvSpPr/>
          <p:nvPr/>
        </p:nvSpPr>
        <p:spPr>
          <a:xfrm>
            <a:off x="7243" y="937486"/>
            <a:ext cx="9145302" cy="5762603"/>
          </a:xfrm>
          <a:prstGeom prst="rect">
            <a:avLst/>
          </a:prstGeom>
        </p:spPr>
        <p:txBody>
          <a:bodyPr wrap="square">
            <a:spAutoFit/>
          </a:bodyPr>
          <a:lstStyle/>
          <a:p>
            <a:r>
              <a:rPr lang="tr-TR" sz="2000" b="1" dirty="0">
                <a:latin typeface="Times New Roman" panose="02020603050405020304" pitchFamily="18" charset="0"/>
                <a:cs typeface="Times New Roman" panose="02020603050405020304" pitchFamily="18" charset="0"/>
              </a:rPr>
              <a:t>3. Yerel Ürün Projeleri</a:t>
            </a:r>
            <a:endParaRPr lang="tr-TR" sz="2000" dirty="0">
              <a:latin typeface="Times New Roman" panose="02020603050405020304" pitchFamily="18" charset="0"/>
              <a:cs typeface="Times New Roman" panose="02020603050405020304" pitchFamily="18" charset="0"/>
            </a:endParaRPr>
          </a:p>
          <a:p>
            <a:pPr marL="342900" lvl="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Hangi ürünler üretilecek?</a:t>
            </a:r>
          </a:p>
          <a:p>
            <a:pPr marL="342900" lvl="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Ürünlerin bilinirliği var mı? Coğrafi işaretli ürün mü?</a:t>
            </a:r>
          </a:p>
          <a:p>
            <a:pPr marL="342900" lvl="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Ürünlere ilişkin talep analizi yapıldı mı?</a:t>
            </a:r>
          </a:p>
          <a:p>
            <a:pPr marL="342900" lvl="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Üretilecek ürünler nasıl pazarlanacak, alıcılar belli mi?</a:t>
            </a:r>
          </a:p>
          <a:p>
            <a:pPr marL="342900" lvl="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İstihdam garantisi var mı? </a:t>
            </a:r>
            <a:r>
              <a:rPr lang="tr-TR" dirty="0">
                <a:latin typeface="Times New Roman" panose="02020603050405020304" pitchFamily="18" charset="0"/>
                <a:ea typeface="Times New Roman" panose="02020603050405020304" pitchFamily="18" charset="0"/>
                <a:cs typeface="Times New Roman" panose="02020603050405020304" pitchFamily="18" charset="0"/>
              </a:rPr>
              <a:t>Proje kişi/hane gelirini artıracak mı</a:t>
            </a:r>
            <a:r>
              <a:rPr lang="tr-TR" dirty="0" smtClean="0">
                <a:latin typeface="Times New Roman" panose="02020603050405020304" pitchFamily="18" charset="0"/>
                <a:ea typeface="Times New Roman" panose="02020603050405020304" pitchFamily="18" charset="0"/>
                <a:cs typeface="Times New Roman" panose="02020603050405020304" pitchFamily="18" charset="0"/>
              </a:rPr>
              <a:t>?</a:t>
            </a:r>
          </a:p>
          <a:p>
            <a:pPr lvl="0">
              <a:lnSpc>
                <a:spcPct val="115000"/>
              </a:lnSpc>
              <a:tabLst>
                <a:tab pos="3028950" algn="l"/>
              </a:tabLst>
            </a:pPr>
            <a:endParaRPr lang="tr-TR" dirty="0">
              <a:latin typeface="Times New Roman" panose="02020603050405020304" pitchFamily="18" charset="0"/>
              <a:ea typeface="Times New Roman" panose="02020603050405020304" pitchFamily="18" charset="0"/>
              <a:cs typeface="Times New Roman" panose="02020603050405020304" pitchFamily="18" charset="0"/>
            </a:endParaRPr>
          </a:p>
          <a:p>
            <a:r>
              <a:rPr lang="tr-TR" sz="2000" b="1" dirty="0">
                <a:latin typeface="Times New Roman" panose="02020603050405020304" pitchFamily="18" charset="0"/>
                <a:cs typeface="Times New Roman" panose="02020603050405020304" pitchFamily="18" charset="0"/>
              </a:rPr>
              <a:t>4. Engellilere Dönük Projeler</a:t>
            </a:r>
            <a:endParaRPr lang="tr-TR" sz="2000" dirty="0">
              <a:latin typeface="Times New Roman" panose="02020603050405020304" pitchFamily="18" charset="0"/>
              <a:cs typeface="Times New Roman" panose="02020603050405020304" pitchFamily="18" charset="0"/>
            </a:endParaRP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Bölgede engellilere dönük başka bir merkez var mı?</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Bölgedeki engelli birey verileri biliniyor mu? </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İlgili kurumlardan görüş alındı mı?</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Engellilerin engellilik durumu nedir, proje engellilik durumuna uygun mu?</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Tek bir engelli grubuna mı yönelik olacak yoksa birden fazla engelli grubunu mu hedefleyecek?</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Erişilebilirlik sağlanabilecek mi?</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Engellilerin üretim yapması düşünülüyorsa engel durumlarına uygun ürünler seçildi mi?</a:t>
            </a:r>
          </a:p>
          <a:p>
            <a:pPr marL="342900" indent="-342900">
              <a:lnSpc>
                <a:spcPct val="115000"/>
              </a:lnSpc>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Engellilerin ailelerine yönelik faaliyetler düşünüldü mü?</a:t>
            </a:r>
          </a:p>
          <a:p>
            <a:pPr>
              <a:lnSpc>
                <a:spcPct val="115000"/>
              </a:lnSpc>
              <a:spcBef>
                <a:spcPts val="500"/>
              </a:spcBef>
              <a:tabLst>
                <a:tab pos="3028950" algn="l"/>
              </a:tabLst>
            </a:pP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063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2 Alt Başlık"/>
          <p:cNvSpPr txBox="1">
            <a:spLocks/>
          </p:cNvSpPr>
          <p:nvPr/>
        </p:nvSpPr>
        <p:spPr>
          <a:xfrm>
            <a:off x="0" y="6525344"/>
            <a:ext cx="9144000" cy="332656"/>
          </a:xfrm>
          <a:prstGeom prst="rect">
            <a:avLst/>
          </a:prstGeom>
          <a:solidFill>
            <a:srgbClr val="002060"/>
          </a:solidFill>
        </p:spPr>
        <p:txBody>
          <a:bodyPr vert="horz" lIns="91440" tIns="45720" rIns="91440" bIns="45720" rtlCol="0">
            <a:normAutofit/>
          </a:bodyPr>
          <a:lstStyle/>
          <a:p>
            <a:pPr algn="ctr">
              <a:spcBef>
                <a:spcPct val="20000"/>
              </a:spcBef>
              <a:defRPr/>
            </a:pPr>
            <a:r>
              <a:rPr lang="tr-TR" sz="1400" dirty="0" smtClean="0">
                <a:solidFill>
                  <a:schemeClr val="bg1"/>
                </a:solidFill>
              </a:rPr>
              <a:t>SOGEP    </a:t>
            </a:r>
            <a:r>
              <a:rPr lang="en-US" sz="1400" dirty="0" smtClean="0">
                <a:solidFill>
                  <a:schemeClr val="bg1"/>
                </a:solidFill>
              </a:rPr>
              <a:t>|</a:t>
            </a:r>
            <a:r>
              <a:rPr lang="en-US" sz="1400" i="1" dirty="0" smtClean="0">
                <a:solidFill>
                  <a:schemeClr val="bg1"/>
                </a:solidFill>
              </a:rPr>
              <a:t> </a:t>
            </a:r>
            <a:r>
              <a:rPr lang="tr-TR" sz="1400" i="1" dirty="0" smtClean="0">
                <a:solidFill>
                  <a:schemeClr val="bg1"/>
                </a:solidFill>
              </a:rPr>
              <a:t>  </a:t>
            </a:r>
            <a:r>
              <a:rPr lang="tr-TR" sz="1400" dirty="0">
                <a:solidFill>
                  <a:schemeClr val="bg1"/>
                </a:solidFill>
                <a:latin typeface="Candara" panose="020E0502030303020204" pitchFamily="34" charset="0"/>
              </a:rPr>
              <a:t>mevka.org.tr  </a:t>
            </a:r>
          </a:p>
        </p:txBody>
      </p:sp>
      <p:sp>
        <p:nvSpPr>
          <p:cNvPr id="6" name="5 Başlık"/>
          <p:cNvSpPr>
            <a:spLocks noGrp="1"/>
          </p:cNvSpPr>
          <p:nvPr>
            <p:ph type="ctrTitle"/>
          </p:nvPr>
        </p:nvSpPr>
        <p:spPr>
          <a:xfrm>
            <a:off x="0" y="1"/>
            <a:ext cx="9144000" cy="476672"/>
          </a:xfrm>
          <a:solidFill>
            <a:srgbClr val="002060"/>
          </a:solidFill>
        </p:spPr>
        <p:txBody>
          <a:bodyPr>
            <a:noAutofit/>
          </a:bodyPr>
          <a:lstStyle/>
          <a:p>
            <a:pPr algn="l"/>
            <a:r>
              <a:rPr lang="tr-TR" sz="2000" dirty="0" smtClean="0">
                <a:solidFill>
                  <a:schemeClr val="bg1"/>
                </a:solidFill>
                <a:latin typeface="Arial Black" panose="020B0A04020102020204" pitchFamily="34" charset="0"/>
              </a:rPr>
              <a:t>MEVLANA KALKINMA AJANSI</a:t>
            </a:r>
            <a:endParaRPr lang="en-US" sz="2000" dirty="0">
              <a:solidFill>
                <a:schemeClr val="bg1"/>
              </a:solidFill>
              <a:latin typeface="Arial Black" panose="020B0A04020102020204" pitchFamily="34" charset="0"/>
            </a:endParaRPr>
          </a:p>
        </p:txBody>
      </p:sp>
      <p:sp>
        <p:nvSpPr>
          <p:cNvPr id="5" name="5 Başlık"/>
          <p:cNvSpPr txBox="1">
            <a:spLocks/>
          </p:cNvSpPr>
          <p:nvPr/>
        </p:nvSpPr>
        <p:spPr>
          <a:xfrm>
            <a:off x="-1302" y="460814"/>
            <a:ext cx="9144000" cy="432047"/>
          </a:xfrm>
          <a:prstGeom prst="rect">
            <a:avLst/>
          </a:prstGeom>
          <a:solidFill>
            <a:schemeClr val="accent5">
              <a:lumMod val="50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tr-TR" sz="2000" dirty="0" smtClean="0">
                <a:solidFill>
                  <a:schemeClr val="bg1"/>
                </a:solidFill>
                <a:latin typeface="Arial Black" panose="020B0A04020102020204" pitchFamily="34" charset="0"/>
              </a:rPr>
              <a:t>2023 </a:t>
            </a:r>
            <a:r>
              <a:rPr lang="tr-TR" sz="2000" dirty="0" smtClean="0">
                <a:solidFill>
                  <a:schemeClr val="bg1"/>
                </a:solidFill>
                <a:latin typeface="Arial Black" panose="020B0A04020102020204" pitchFamily="34" charset="0"/>
              </a:rPr>
              <a:t>– SOGEP – </a:t>
            </a:r>
            <a:r>
              <a:rPr lang="tr-TR" sz="2000" u="sng" dirty="0" smtClean="0">
                <a:solidFill>
                  <a:schemeClr val="bg1"/>
                </a:solidFill>
                <a:latin typeface="Arial Black" panose="020B0A04020102020204" pitchFamily="34" charset="0"/>
              </a:rPr>
              <a:t>DİKKKAT EDİLMESİ GEREKENLER</a:t>
            </a:r>
            <a:endParaRPr lang="tr-TR" sz="2000" u="sng" dirty="0">
              <a:solidFill>
                <a:schemeClr val="bg1"/>
              </a:solidFill>
            </a:endParaRPr>
          </a:p>
        </p:txBody>
      </p:sp>
      <p:sp>
        <p:nvSpPr>
          <p:cNvPr id="2" name="Dikdörtgen 1"/>
          <p:cNvSpPr/>
          <p:nvPr/>
        </p:nvSpPr>
        <p:spPr>
          <a:xfrm>
            <a:off x="35496" y="897538"/>
            <a:ext cx="9107202" cy="4425827"/>
          </a:xfrm>
          <a:prstGeom prst="rect">
            <a:avLst/>
          </a:prstGeom>
        </p:spPr>
        <p:txBody>
          <a:bodyPr wrap="square">
            <a:spAutoFit/>
          </a:bodyPr>
          <a:lstStyle/>
          <a:p>
            <a:pPr>
              <a:lnSpc>
                <a:spcPct val="115000"/>
              </a:lnSpc>
              <a:spcBef>
                <a:spcPts val="500"/>
              </a:spcBef>
              <a:tabLst>
                <a:tab pos="302895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5. Bağımlılıkla İlgili Projeler </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Bölgede öne çıkan bir sosyal sorun mu?</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İlgili kurumlar ile görüşüldü mü? </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Hedef kitle belirli mi?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Hedef kitle-faaliyetler uyumlu mu?</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Yararlanıcı uygun mu?</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Meslek edindirme faaliyetleri ile destekleniyor mu?</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a:lnSpc>
                <a:spcPct val="115000"/>
              </a:lnSpc>
              <a:spcBef>
                <a:spcPts val="500"/>
              </a:spcBef>
              <a:tabLst>
                <a:tab pos="302895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6. Üretime Dönük Projeler</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Ne üretilecek, ihtiyaç/talep analizi yapıldı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Nasıl pazarlanacak, alıcı belli mi?</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Satın alma taahhüdü var mı?</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Atölyenin sürekliliği nasıl sağlanacak?</a:t>
            </a:r>
            <a:endParaRPr lang="tr-TR" sz="1200" dirty="0">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Symbol" panose="05050102010706020507" pitchFamily="18" charset="2"/>
              <a:buChar char=""/>
              <a:tabLst>
                <a:tab pos="3028950" algn="l"/>
              </a:tabLst>
            </a:pPr>
            <a:r>
              <a:rPr lang="tr-TR" dirty="0">
                <a:latin typeface="Times New Roman" panose="02020603050405020304" pitchFamily="18" charset="0"/>
                <a:ea typeface="Times New Roman" panose="02020603050405020304" pitchFamily="18" charset="0"/>
                <a:cs typeface="Times New Roman" panose="02020603050405020304" pitchFamily="18" charset="0"/>
              </a:rPr>
              <a:t>Kaç kişi istihdam edilecek?</a:t>
            </a:r>
            <a:endParaRPr lang="tr-TR" sz="1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621190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vka_sablon - Kopy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mevka_sablon - Kopya</Template>
  <TotalTime>2341</TotalTime>
  <Words>2589</Words>
  <Application>Microsoft Office PowerPoint</Application>
  <PresentationFormat>Ekran Gösterisi (4:3)</PresentationFormat>
  <Paragraphs>515</Paragraphs>
  <Slides>26</Slides>
  <Notes>1</Notes>
  <HiddenSlides>0</HiddenSlides>
  <MMClips>0</MMClips>
  <ScaleCrop>false</ScaleCrop>
  <HeadingPairs>
    <vt:vector size="6" baseType="variant">
      <vt:variant>
        <vt:lpstr>Kullanılan Yazı Tipleri</vt:lpstr>
      </vt:variant>
      <vt:variant>
        <vt:i4>11</vt:i4>
      </vt:variant>
      <vt:variant>
        <vt:lpstr>Tema</vt:lpstr>
      </vt:variant>
      <vt:variant>
        <vt:i4>1</vt:i4>
      </vt:variant>
      <vt:variant>
        <vt:lpstr>Slayt Başlıkları</vt:lpstr>
      </vt:variant>
      <vt:variant>
        <vt:i4>26</vt:i4>
      </vt:variant>
    </vt:vector>
  </HeadingPairs>
  <TitlesOfParts>
    <vt:vector size="38" baseType="lpstr">
      <vt:lpstr>Agency FB</vt:lpstr>
      <vt:lpstr>Arial</vt:lpstr>
      <vt:lpstr>Arial Black</vt:lpstr>
      <vt:lpstr>Calibri</vt:lpstr>
      <vt:lpstr>Calibri Light</vt:lpstr>
      <vt:lpstr>Candara</vt:lpstr>
      <vt:lpstr>Symbol</vt:lpstr>
      <vt:lpstr>Tahoma</vt:lpstr>
      <vt:lpstr>Times New Roman</vt:lpstr>
      <vt:lpstr>TimesNewRomanPSMT</vt:lpstr>
      <vt:lpstr>Wingdings</vt:lpstr>
      <vt:lpstr>mevka_sablon - Kopya</vt:lpstr>
      <vt:lpstr> MEVKA</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lpstr>MEVLANA KALKINMA AJANSI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MEVKA</dc:title>
  <dc:creator>Asus</dc:creator>
  <cp:lastModifiedBy>Çakan TANIDIK</cp:lastModifiedBy>
  <cp:revision>267</cp:revision>
  <cp:lastPrinted>2021-01-05T15:20:52Z</cp:lastPrinted>
  <dcterms:created xsi:type="dcterms:W3CDTF">2018-10-02T16:00:18Z</dcterms:created>
  <dcterms:modified xsi:type="dcterms:W3CDTF">2023-01-17T13:01:47Z</dcterms:modified>
</cp:coreProperties>
</file>