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374" r:id="rId3"/>
    <p:sldId id="370" r:id="rId4"/>
    <p:sldId id="346" r:id="rId5"/>
    <p:sldId id="367" r:id="rId6"/>
    <p:sldId id="368" r:id="rId7"/>
    <p:sldId id="372" r:id="rId8"/>
    <p:sldId id="349" r:id="rId9"/>
    <p:sldId id="373" r:id="rId10"/>
    <p:sldId id="351" r:id="rId11"/>
    <p:sldId id="347" r:id="rId12"/>
    <p:sldId id="375" r:id="rId13"/>
    <p:sldId id="364" r:id="rId14"/>
    <p:sldId id="376" r:id="rId15"/>
    <p:sldId id="378" r:id="rId16"/>
    <p:sldId id="379" r:id="rId17"/>
    <p:sldId id="381" r:id="rId18"/>
    <p:sldId id="382" r:id="rId19"/>
    <p:sldId id="317" r:id="rId20"/>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Orta Stil 1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660B408-B3CF-4A94-85FC-2B1E0A45F4A2}" styleName="Koyu Stil 2 - Vurgu 1/Vurgu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095" autoAdjust="0"/>
  </p:normalViewPr>
  <p:slideViewPr>
    <p:cSldViewPr>
      <p:cViewPr varScale="1">
        <p:scale>
          <a:sx n="67" d="100"/>
          <a:sy n="67" d="100"/>
        </p:scale>
        <p:origin x="1188"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_rels/data3.xml.rels><?xml version="1.0" encoding="UTF-8" standalone="yes"?>
<Relationships xmlns="http://schemas.openxmlformats.org/package/2006/relationships"><Relationship Id="rId2" Type="http://schemas.openxmlformats.org/officeDocument/2006/relationships/hyperlink" Target="SOGEP%2022020%2011%2018%20%202021Y&#305;l&#305;%20SOGEP%20UsulveEsaslar&#305;Tasla&#287;&#305;.docx" TargetMode="External"/><Relationship Id="rId1" Type="http://schemas.openxmlformats.org/officeDocument/2006/relationships/hyperlink" Target="1%20B&#304;LG&#304;%20FORMU.docx" TargetMode="External"/></Relationships>
</file>

<file path=ppt/diagrams/_rels/drawing3.xml.rels><?xml version="1.0" encoding="UTF-8" standalone="yes"?>
<Relationships xmlns="http://schemas.openxmlformats.org/package/2006/relationships"><Relationship Id="rId2" Type="http://schemas.openxmlformats.org/officeDocument/2006/relationships/hyperlink" Target="SOGEP%2022020%2011%2018%20%202021Y&#305;l&#305;%20SOGEP%20UsulveEsaslar&#305;Tasla&#287;&#305;.docx" TargetMode="External"/><Relationship Id="rId1" Type="http://schemas.openxmlformats.org/officeDocument/2006/relationships/hyperlink" Target="1%20B&#304;LG&#304;%20FORMU.docx" TargetMode="Externa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9ACF25-6106-4B43-9E2A-F3F393107392}" type="doc">
      <dgm:prSet loTypeId="urn:microsoft.com/office/officeart/2008/layout/HorizontalMultiLevelHierarchy" loCatId="hierarchy" qsTypeId="urn:microsoft.com/office/officeart/2005/8/quickstyle/simple5" qsCatId="simple" csTypeId="urn:microsoft.com/office/officeart/2005/8/colors/accent0_3" csCatId="mainScheme" phldr="1"/>
      <dgm:spPr/>
      <dgm:t>
        <a:bodyPr/>
        <a:lstStyle/>
        <a:p>
          <a:endParaRPr lang="tr-TR"/>
        </a:p>
      </dgm:t>
    </dgm:pt>
    <dgm:pt modelId="{A1352E01-C58E-49B5-805D-36053F844905}">
      <dgm:prSet phldrT="[Metin]"/>
      <dgm:spPr/>
      <dgm:t>
        <a:bodyPr/>
        <a:lstStyle/>
        <a:p>
          <a:r>
            <a:rPr lang="tr-TR" dirty="0" smtClean="0"/>
            <a:t>ÖNCELİKLİ KONULAR</a:t>
          </a:r>
          <a:endParaRPr lang="tr-TR" dirty="0"/>
        </a:p>
      </dgm:t>
    </dgm:pt>
    <dgm:pt modelId="{4A9CE32E-FA61-43E9-8035-8B0470A357CC}" type="parTrans" cxnId="{6202C997-75C1-452D-BF2D-6F1AA5211ADB}">
      <dgm:prSet/>
      <dgm:spPr/>
      <dgm:t>
        <a:bodyPr/>
        <a:lstStyle/>
        <a:p>
          <a:endParaRPr lang="tr-TR"/>
        </a:p>
      </dgm:t>
    </dgm:pt>
    <dgm:pt modelId="{4A873D80-5713-40E3-9FE9-03DC922325BE}" type="sibTrans" cxnId="{6202C997-75C1-452D-BF2D-6F1AA5211ADB}">
      <dgm:prSet/>
      <dgm:spPr/>
      <dgm:t>
        <a:bodyPr/>
        <a:lstStyle/>
        <a:p>
          <a:endParaRPr lang="tr-TR"/>
        </a:p>
      </dgm:t>
    </dgm:pt>
    <dgm:pt modelId="{EF6400B5-D5F4-454D-B331-2B000AC51D3F}">
      <dgm:prSet phldrT="[Metin]" custT="1"/>
      <dgm:spPr/>
      <dgm:t>
        <a:bodyPr/>
        <a:lstStyle/>
        <a:p>
          <a:pPr algn="l"/>
          <a:r>
            <a:rPr lang="tr-TR" sz="2000" b="1" u="sng" dirty="0" err="1" smtClean="0"/>
            <a:t>Sosyo</a:t>
          </a:r>
          <a:r>
            <a:rPr lang="tr-TR" sz="2000" b="1" u="sng" dirty="0" smtClean="0"/>
            <a:t>-ekonomik gelişmişlik bakımından daha alt düzeyde yer alan il ve ilçeler önceliklidir</a:t>
          </a:r>
          <a:r>
            <a:rPr lang="tr-TR" sz="2000" b="1" dirty="0" smtClean="0"/>
            <a:t>.</a:t>
          </a:r>
          <a:endParaRPr lang="tr-TR" sz="2000" b="1" dirty="0"/>
        </a:p>
      </dgm:t>
    </dgm:pt>
    <dgm:pt modelId="{9844F9D6-5076-4DFE-97DE-A67A6EA114C4}" type="parTrans" cxnId="{579ECB4E-F5DF-46D4-B046-4D9F275CD71D}">
      <dgm:prSet/>
      <dgm:spPr/>
      <dgm:t>
        <a:bodyPr/>
        <a:lstStyle/>
        <a:p>
          <a:endParaRPr lang="tr-TR"/>
        </a:p>
      </dgm:t>
    </dgm:pt>
    <dgm:pt modelId="{011EDD9A-93D5-4298-98BC-CE91521E8812}" type="sibTrans" cxnId="{579ECB4E-F5DF-46D4-B046-4D9F275CD71D}">
      <dgm:prSet/>
      <dgm:spPr/>
      <dgm:t>
        <a:bodyPr/>
        <a:lstStyle/>
        <a:p>
          <a:endParaRPr lang="tr-TR"/>
        </a:p>
      </dgm:t>
    </dgm:pt>
    <dgm:pt modelId="{F8D4A185-262C-439E-A217-26B28A991ACF}">
      <dgm:prSet custT="1"/>
      <dgm:spPr/>
      <dgm:t>
        <a:bodyPr/>
        <a:lstStyle/>
        <a:p>
          <a:pPr algn="l"/>
          <a:r>
            <a:rPr lang="tr-TR" sz="2000" dirty="0" smtClean="0"/>
            <a:t>Yenilikçilik, </a:t>
          </a:r>
          <a:r>
            <a:rPr lang="tr-TR" sz="2000" b="1" dirty="0" smtClean="0"/>
            <a:t>ortaklık ve iş birliği boyutu </a:t>
          </a:r>
          <a:r>
            <a:rPr lang="tr-TR" sz="2000" dirty="0" smtClean="0"/>
            <a:t>güçlü projeler ile </a:t>
          </a:r>
          <a:r>
            <a:rPr lang="tr-TR" sz="2000" b="1" dirty="0" smtClean="0"/>
            <a:t>şehit yakınları, gaziler, gençler, kadınlar, sığınmacılar ve engellilerin </a:t>
          </a:r>
          <a:r>
            <a:rPr lang="tr-TR" sz="2000" u="sng" dirty="0" smtClean="0"/>
            <a:t>istihdamını içeren projeler,</a:t>
          </a:r>
          <a:endParaRPr lang="tr-TR" sz="2000" b="1" dirty="0"/>
        </a:p>
      </dgm:t>
    </dgm:pt>
    <dgm:pt modelId="{BEB86D19-33DC-4C9A-94FB-6A4A85B71C5D}" type="parTrans" cxnId="{1A5DDC45-2A9F-40B1-9113-DF9A21724417}">
      <dgm:prSet/>
      <dgm:spPr/>
      <dgm:t>
        <a:bodyPr/>
        <a:lstStyle/>
        <a:p>
          <a:endParaRPr lang="tr-TR"/>
        </a:p>
      </dgm:t>
    </dgm:pt>
    <dgm:pt modelId="{19CF62B8-97C4-4B31-BCBB-0A9336478610}" type="sibTrans" cxnId="{1A5DDC45-2A9F-40B1-9113-DF9A21724417}">
      <dgm:prSet/>
      <dgm:spPr/>
      <dgm:t>
        <a:bodyPr/>
        <a:lstStyle/>
        <a:p>
          <a:endParaRPr lang="tr-TR"/>
        </a:p>
      </dgm:t>
    </dgm:pt>
    <dgm:pt modelId="{06A8ECEF-F03B-4610-8A87-58E6FD9EE2EA}">
      <dgm:prSet custT="1"/>
      <dgm:spPr/>
      <dgm:t>
        <a:bodyPr/>
        <a:lstStyle/>
        <a:p>
          <a:pPr algn="l"/>
          <a:r>
            <a:rPr lang="tr-TR" sz="2000" dirty="0" smtClean="0"/>
            <a:t>Doğrudan sosyal sorumluluk projesi olmasa da </a:t>
          </a:r>
          <a:r>
            <a:rPr lang="tr-TR" sz="2000" b="1" u="none" dirty="0" smtClean="0"/>
            <a:t>özel sektörün de </a:t>
          </a:r>
          <a:r>
            <a:rPr lang="tr-TR" sz="2000" dirty="0" smtClean="0"/>
            <a:t>içinde yer aldığı ve </a:t>
          </a:r>
          <a:r>
            <a:rPr lang="tr-TR" sz="2000" u="sng" dirty="0" smtClean="0"/>
            <a:t>nakdi eş finansman içeren projeler</a:t>
          </a:r>
          <a:r>
            <a:rPr lang="tr-TR" sz="2000" dirty="0" smtClean="0"/>
            <a:t>,</a:t>
          </a:r>
          <a:endParaRPr lang="tr-TR" sz="2000" b="1" dirty="0"/>
        </a:p>
      </dgm:t>
    </dgm:pt>
    <dgm:pt modelId="{35B6A187-321B-41C5-9258-48161BFF3A44}" type="parTrans" cxnId="{50D46CA3-E2A6-4264-AE8F-9DF78E774BA8}">
      <dgm:prSet/>
      <dgm:spPr/>
      <dgm:t>
        <a:bodyPr/>
        <a:lstStyle/>
        <a:p>
          <a:endParaRPr lang="tr-TR"/>
        </a:p>
      </dgm:t>
    </dgm:pt>
    <dgm:pt modelId="{D117A3A5-FE89-47F4-8B07-099962CC0309}" type="sibTrans" cxnId="{50D46CA3-E2A6-4264-AE8F-9DF78E774BA8}">
      <dgm:prSet/>
      <dgm:spPr/>
      <dgm:t>
        <a:bodyPr/>
        <a:lstStyle/>
        <a:p>
          <a:endParaRPr lang="tr-TR"/>
        </a:p>
      </dgm:t>
    </dgm:pt>
    <dgm:pt modelId="{4CD1E8B2-24D7-4839-9BCC-307DAB67D3FB}">
      <dgm:prSet custT="1"/>
      <dgm:spPr/>
      <dgm:t>
        <a:bodyPr/>
        <a:lstStyle/>
        <a:p>
          <a:pPr algn="l"/>
          <a:r>
            <a:rPr lang="tr-TR" sz="2000" dirty="0" err="1" smtClean="0"/>
            <a:t>Covid</a:t>
          </a:r>
          <a:r>
            <a:rPr lang="tr-TR" sz="2000" dirty="0" smtClean="0"/>
            <a:t> 19 küresel salgınından etkilenen toplum kesimlerinin desteklenmesi, </a:t>
          </a:r>
          <a:r>
            <a:rPr lang="tr-TR" sz="2000" b="1" dirty="0" smtClean="0"/>
            <a:t>salgının kent ekonomilerine negatif etkilerinin azaltılması ve </a:t>
          </a:r>
          <a:r>
            <a:rPr lang="tr-TR" sz="2000" b="1" dirty="0" err="1" smtClean="0"/>
            <a:t>sosyo</a:t>
          </a:r>
          <a:r>
            <a:rPr lang="tr-TR" sz="2000" b="1" dirty="0" smtClean="0"/>
            <a:t>-ekonomik iyileştirme çalışmalarının desteklenmesine yönelik </a:t>
          </a:r>
          <a:r>
            <a:rPr lang="tr-TR" sz="2000" b="1" u="none" dirty="0" smtClean="0"/>
            <a:t>projelere </a:t>
          </a:r>
          <a:r>
            <a:rPr lang="tr-TR" sz="2000" u="none" dirty="0" smtClean="0"/>
            <a:t>öncelik verilecektir.</a:t>
          </a:r>
          <a:endParaRPr lang="tr-TR" sz="2000" u="none" dirty="0"/>
        </a:p>
      </dgm:t>
    </dgm:pt>
    <dgm:pt modelId="{7BFAE0F1-8B77-4ABF-B43B-F744E1770EAD}" type="parTrans" cxnId="{E28C2459-8631-495B-865B-3681A21DC1CA}">
      <dgm:prSet/>
      <dgm:spPr/>
      <dgm:t>
        <a:bodyPr/>
        <a:lstStyle/>
        <a:p>
          <a:endParaRPr lang="tr-TR"/>
        </a:p>
      </dgm:t>
    </dgm:pt>
    <dgm:pt modelId="{3FDA804D-34A6-4B03-AFC2-BE16DC49E831}" type="sibTrans" cxnId="{E28C2459-8631-495B-865B-3681A21DC1CA}">
      <dgm:prSet/>
      <dgm:spPr/>
      <dgm:t>
        <a:bodyPr/>
        <a:lstStyle/>
        <a:p>
          <a:endParaRPr lang="tr-TR"/>
        </a:p>
      </dgm:t>
    </dgm:pt>
    <dgm:pt modelId="{9FFA4678-58D2-4279-A56F-45FC5C4E4BAF}">
      <dgm:prSet/>
      <dgm:spPr/>
      <dgm:t>
        <a:bodyPr/>
        <a:lstStyle/>
        <a:p>
          <a:pPr algn="l"/>
          <a:r>
            <a:rPr lang="tr-TR" dirty="0" smtClean="0"/>
            <a:t>Proje kapsamında kullanılması öngörülen fiziksel mekânın </a:t>
          </a:r>
          <a:r>
            <a:rPr lang="tr-TR" b="0" dirty="0" smtClean="0"/>
            <a:t>sıfırdan bir inşaat yerine </a:t>
          </a:r>
          <a:r>
            <a:rPr lang="tr-TR" b="1" u="sng" dirty="0" smtClean="0"/>
            <a:t>atıl kamu binalarının</a:t>
          </a:r>
          <a:r>
            <a:rPr lang="tr-TR" b="1" u="none" dirty="0" smtClean="0"/>
            <a:t> değerlendirildiği </a:t>
          </a:r>
          <a:r>
            <a:rPr lang="tr-TR" dirty="0" smtClean="0"/>
            <a:t>projeler,</a:t>
          </a:r>
          <a:endParaRPr lang="tr-TR" dirty="0"/>
        </a:p>
      </dgm:t>
    </dgm:pt>
    <dgm:pt modelId="{97A90CE3-23F4-4159-9DF8-B95770131263}" type="parTrans" cxnId="{83A0A983-B79E-42F6-B14E-2967D0FBB232}">
      <dgm:prSet/>
      <dgm:spPr/>
      <dgm:t>
        <a:bodyPr/>
        <a:lstStyle/>
        <a:p>
          <a:endParaRPr lang="tr-TR"/>
        </a:p>
      </dgm:t>
    </dgm:pt>
    <dgm:pt modelId="{C62D56D2-570A-490A-97AC-23539BC63622}" type="sibTrans" cxnId="{83A0A983-B79E-42F6-B14E-2967D0FBB232}">
      <dgm:prSet/>
      <dgm:spPr/>
      <dgm:t>
        <a:bodyPr/>
        <a:lstStyle/>
        <a:p>
          <a:endParaRPr lang="tr-TR"/>
        </a:p>
      </dgm:t>
    </dgm:pt>
    <dgm:pt modelId="{36EC12B4-CC3C-4C8E-B95A-4BD99AF6376B}" type="pres">
      <dgm:prSet presAssocID="{7A9ACF25-6106-4B43-9E2A-F3F393107392}" presName="Name0" presStyleCnt="0">
        <dgm:presLayoutVars>
          <dgm:chPref val="1"/>
          <dgm:dir/>
          <dgm:animOne val="branch"/>
          <dgm:animLvl val="lvl"/>
          <dgm:resizeHandles val="exact"/>
        </dgm:presLayoutVars>
      </dgm:prSet>
      <dgm:spPr/>
      <dgm:t>
        <a:bodyPr/>
        <a:lstStyle/>
        <a:p>
          <a:endParaRPr lang="tr-TR"/>
        </a:p>
      </dgm:t>
    </dgm:pt>
    <dgm:pt modelId="{058A833C-CEB5-4004-B662-FBD853A8EBED}" type="pres">
      <dgm:prSet presAssocID="{A1352E01-C58E-49B5-805D-36053F844905}" presName="root1" presStyleCnt="0"/>
      <dgm:spPr/>
      <dgm:t>
        <a:bodyPr/>
        <a:lstStyle/>
        <a:p>
          <a:endParaRPr lang="tr-TR"/>
        </a:p>
      </dgm:t>
    </dgm:pt>
    <dgm:pt modelId="{FB672DDE-FB00-4911-8F5C-058F219F3197}" type="pres">
      <dgm:prSet presAssocID="{A1352E01-C58E-49B5-805D-36053F844905}" presName="LevelOneTextNode" presStyleLbl="node0" presStyleIdx="0" presStyleCnt="1" custScaleY="107783">
        <dgm:presLayoutVars>
          <dgm:chPref val="3"/>
        </dgm:presLayoutVars>
      </dgm:prSet>
      <dgm:spPr/>
      <dgm:t>
        <a:bodyPr/>
        <a:lstStyle/>
        <a:p>
          <a:endParaRPr lang="tr-TR"/>
        </a:p>
      </dgm:t>
    </dgm:pt>
    <dgm:pt modelId="{0620670E-A28D-4911-9BF0-2D870918FB17}" type="pres">
      <dgm:prSet presAssocID="{A1352E01-C58E-49B5-805D-36053F844905}" presName="level2hierChild" presStyleCnt="0"/>
      <dgm:spPr/>
      <dgm:t>
        <a:bodyPr/>
        <a:lstStyle/>
        <a:p>
          <a:endParaRPr lang="tr-TR"/>
        </a:p>
      </dgm:t>
    </dgm:pt>
    <dgm:pt modelId="{9BD1F9BF-729E-407B-98A0-CE019762558D}" type="pres">
      <dgm:prSet presAssocID="{9844F9D6-5076-4DFE-97DE-A67A6EA114C4}" presName="conn2-1" presStyleLbl="parChTrans1D2" presStyleIdx="0" presStyleCnt="5"/>
      <dgm:spPr/>
      <dgm:t>
        <a:bodyPr/>
        <a:lstStyle/>
        <a:p>
          <a:endParaRPr lang="tr-TR"/>
        </a:p>
      </dgm:t>
    </dgm:pt>
    <dgm:pt modelId="{C4AE3842-8AFD-4B20-A93E-524BD9967C3D}" type="pres">
      <dgm:prSet presAssocID="{9844F9D6-5076-4DFE-97DE-A67A6EA114C4}" presName="connTx" presStyleLbl="parChTrans1D2" presStyleIdx="0" presStyleCnt="5"/>
      <dgm:spPr/>
      <dgm:t>
        <a:bodyPr/>
        <a:lstStyle/>
        <a:p>
          <a:endParaRPr lang="tr-TR"/>
        </a:p>
      </dgm:t>
    </dgm:pt>
    <dgm:pt modelId="{008B70D5-730F-4FC7-8425-35FDDA5207ED}" type="pres">
      <dgm:prSet presAssocID="{EF6400B5-D5F4-454D-B331-2B000AC51D3F}" presName="root2" presStyleCnt="0"/>
      <dgm:spPr/>
      <dgm:t>
        <a:bodyPr/>
        <a:lstStyle/>
        <a:p>
          <a:endParaRPr lang="tr-TR"/>
        </a:p>
      </dgm:t>
    </dgm:pt>
    <dgm:pt modelId="{3831F082-52E9-4B03-B40D-CC382399E164}" type="pres">
      <dgm:prSet presAssocID="{EF6400B5-D5F4-454D-B331-2B000AC51D3F}" presName="LevelTwoTextNode" presStyleLbl="node2" presStyleIdx="0" presStyleCnt="5" custScaleX="246153" custScaleY="91859" custLinFactNeighborX="136" custLinFactNeighborY="4664">
        <dgm:presLayoutVars>
          <dgm:chPref val="3"/>
        </dgm:presLayoutVars>
      </dgm:prSet>
      <dgm:spPr/>
      <dgm:t>
        <a:bodyPr/>
        <a:lstStyle/>
        <a:p>
          <a:endParaRPr lang="tr-TR"/>
        </a:p>
      </dgm:t>
    </dgm:pt>
    <dgm:pt modelId="{C100D2FD-5D56-4D27-B5FE-9F30C567C84D}" type="pres">
      <dgm:prSet presAssocID="{EF6400B5-D5F4-454D-B331-2B000AC51D3F}" presName="level3hierChild" presStyleCnt="0"/>
      <dgm:spPr/>
      <dgm:t>
        <a:bodyPr/>
        <a:lstStyle/>
        <a:p>
          <a:endParaRPr lang="tr-TR"/>
        </a:p>
      </dgm:t>
    </dgm:pt>
    <dgm:pt modelId="{1886F1C8-77D8-45D4-8ECD-0DE8B99A5BE1}" type="pres">
      <dgm:prSet presAssocID="{BEB86D19-33DC-4C9A-94FB-6A4A85B71C5D}" presName="conn2-1" presStyleLbl="parChTrans1D2" presStyleIdx="1" presStyleCnt="5"/>
      <dgm:spPr/>
      <dgm:t>
        <a:bodyPr/>
        <a:lstStyle/>
        <a:p>
          <a:endParaRPr lang="tr-TR"/>
        </a:p>
      </dgm:t>
    </dgm:pt>
    <dgm:pt modelId="{0107E81C-420B-4B8A-ABF5-55EE75051EE3}" type="pres">
      <dgm:prSet presAssocID="{BEB86D19-33DC-4C9A-94FB-6A4A85B71C5D}" presName="connTx" presStyleLbl="parChTrans1D2" presStyleIdx="1" presStyleCnt="5"/>
      <dgm:spPr/>
      <dgm:t>
        <a:bodyPr/>
        <a:lstStyle/>
        <a:p>
          <a:endParaRPr lang="tr-TR"/>
        </a:p>
      </dgm:t>
    </dgm:pt>
    <dgm:pt modelId="{DF099116-8E1A-48AD-9B88-CF0844683607}" type="pres">
      <dgm:prSet presAssocID="{F8D4A185-262C-439E-A217-26B28A991ACF}" presName="root2" presStyleCnt="0"/>
      <dgm:spPr/>
      <dgm:t>
        <a:bodyPr/>
        <a:lstStyle/>
        <a:p>
          <a:endParaRPr lang="tr-TR"/>
        </a:p>
      </dgm:t>
    </dgm:pt>
    <dgm:pt modelId="{31236608-6E1B-4BD0-A97E-85210F132EB1}" type="pres">
      <dgm:prSet presAssocID="{F8D4A185-262C-439E-A217-26B28A991ACF}" presName="LevelTwoTextNode" presStyleLbl="node2" presStyleIdx="1" presStyleCnt="5" custScaleX="244676" custScaleY="92631" custLinFactNeighborX="136" custLinFactNeighborY="-3836">
        <dgm:presLayoutVars>
          <dgm:chPref val="3"/>
        </dgm:presLayoutVars>
      </dgm:prSet>
      <dgm:spPr/>
      <dgm:t>
        <a:bodyPr/>
        <a:lstStyle/>
        <a:p>
          <a:endParaRPr lang="tr-TR"/>
        </a:p>
      </dgm:t>
    </dgm:pt>
    <dgm:pt modelId="{C55D5B3F-9656-4849-8D4C-C7045D97C2A6}" type="pres">
      <dgm:prSet presAssocID="{F8D4A185-262C-439E-A217-26B28A991ACF}" presName="level3hierChild" presStyleCnt="0"/>
      <dgm:spPr/>
      <dgm:t>
        <a:bodyPr/>
        <a:lstStyle/>
        <a:p>
          <a:endParaRPr lang="tr-TR"/>
        </a:p>
      </dgm:t>
    </dgm:pt>
    <dgm:pt modelId="{F2EE40B4-EAA8-436B-A096-92A0ECD048D0}" type="pres">
      <dgm:prSet presAssocID="{35B6A187-321B-41C5-9258-48161BFF3A44}" presName="conn2-1" presStyleLbl="parChTrans1D2" presStyleIdx="2" presStyleCnt="5"/>
      <dgm:spPr/>
      <dgm:t>
        <a:bodyPr/>
        <a:lstStyle/>
        <a:p>
          <a:endParaRPr lang="tr-TR"/>
        </a:p>
      </dgm:t>
    </dgm:pt>
    <dgm:pt modelId="{C89FD54F-0D84-4471-94BD-4043E4460E46}" type="pres">
      <dgm:prSet presAssocID="{35B6A187-321B-41C5-9258-48161BFF3A44}" presName="connTx" presStyleLbl="parChTrans1D2" presStyleIdx="2" presStyleCnt="5"/>
      <dgm:spPr/>
      <dgm:t>
        <a:bodyPr/>
        <a:lstStyle/>
        <a:p>
          <a:endParaRPr lang="tr-TR"/>
        </a:p>
      </dgm:t>
    </dgm:pt>
    <dgm:pt modelId="{E96E16FD-9BF3-478F-8A45-4DBCC7A18654}" type="pres">
      <dgm:prSet presAssocID="{06A8ECEF-F03B-4610-8A87-58E6FD9EE2EA}" presName="root2" presStyleCnt="0"/>
      <dgm:spPr/>
      <dgm:t>
        <a:bodyPr/>
        <a:lstStyle/>
        <a:p>
          <a:endParaRPr lang="tr-TR"/>
        </a:p>
      </dgm:t>
    </dgm:pt>
    <dgm:pt modelId="{E71580ED-4891-4276-AA07-3DB755732923}" type="pres">
      <dgm:prSet presAssocID="{06A8ECEF-F03B-4610-8A87-58E6FD9EE2EA}" presName="LevelTwoTextNode" presStyleLbl="node2" presStyleIdx="2" presStyleCnt="5" custScaleX="246289" custScaleY="105450" custLinFactNeighborX="136" custLinFactNeighborY="-9713">
        <dgm:presLayoutVars>
          <dgm:chPref val="3"/>
        </dgm:presLayoutVars>
      </dgm:prSet>
      <dgm:spPr/>
      <dgm:t>
        <a:bodyPr/>
        <a:lstStyle/>
        <a:p>
          <a:endParaRPr lang="tr-TR"/>
        </a:p>
      </dgm:t>
    </dgm:pt>
    <dgm:pt modelId="{73A26313-FF73-40D3-8564-58BE8D335BC7}" type="pres">
      <dgm:prSet presAssocID="{06A8ECEF-F03B-4610-8A87-58E6FD9EE2EA}" presName="level3hierChild" presStyleCnt="0"/>
      <dgm:spPr/>
      <dgm:t>
        <a:bodyPr/>
        <a:lstStyle/>
        <a:p>
          <a:endParaRPr lang="tr-TR"/>
        </a:p>
      </dgm:t>
    </dgm:pt>
    <dgm:pt modelId="{68AE0E28-9584-4A07-AE93-92B1E706E852}" type="pres">
      <dgm:prSet presAssocID="{7BFAE0F1-8B77-4ABF-B43B-F744E1770EAD}" presName="conn2-1" presStyleLbl="parChTrans1D2" presStyleIdx="3" presStyleCnt="5"/>
      <dgm:spPr/>
      <dgm:t>
        <a:bodyPr/>
        <a:lstStyle/>
        <a:p>
          <a:endParaRPr lang="tr-TR"/>
        </a:p>
      </dgm:t>
    </dgm:pt>
    <dgm:pt modelId="{9E102848-A555-4180-AD7A-17CEC16CEF70}" type="pres">
      <dgm:prSet presAssocID="{7BFAE0F1-8B77-4ABF-B43B-F744E1770EAD}" presName="connTx" presStyleLbl="parChTrans1D2" presStyleIdx="3" presStyleCnt="5"/>
      <dgm:spPr/>
      <dgm:t>
        <a:bodyPr/>
        <a:lstStyle/>
        <a:p>
          <a:endParaRPr lang="tr-TR"/>
        </a:p>
      </dgm:t>
    </dgm:pt>
    <dgm:pt modelId="{F4F8CDFB-B8D2-4C9A-9524-E3F9CC61A6B9}" type="pres">
      <dgm:prSet presAssocID="{4CD1E8B2-24D7-4839-9BCC-307DAB67D3FB}" presName="root2" presStyleCnt="0"/>
      <dgm:spPr/>
    </dgm:pt>
    <dgm:pt modelId="{8028EB81-6A10-41F2-AD30-915012C25CCC}" type="pres">
      <dgm:prSet presAssocID="{4CD1E8B2-24D7-4839-9BCC-307DAB67D3FB}" presName="LevelTwoTextNode" presStyleLbl="node2" presStyleIdx="3" presStyleCnt="5" custScaleX="244676" custScaleY="133471" custLinFactNeighborX="136" custLinFactNeighborY="99312">
        <dgm:presLayoutVars>
          <dgm:chPref val="3"/>
        </dgm:presLayoutVars>
      </dgm:prSet>
      <dgm:spPr/>
      <dgm:t>
        <a:bodyPr/>
        <a:lstStyle/>
        <a:p>
          <a:endParaRPr lang="tr-TR"/>
        </a:p>
      </dgm:t>
    </dgm:pt>
    <dgm:pt modelId="{8687C949-83A5-4968-964C-476D2E439FC6}" type="pres">
      <dgm:prSet presAssocID="{4CD1E8B2-24D7-4839-9BCC-307DAB67D3FB}" presName="level3hierChild" presStyleCnt="0"/>
      <dgm:spPr/>
    </dgm:pt>
    <dgm:pt modelId="{0B39ADED-153A-4081-9A70-5FC3E20A88E2}" type="pres">
      <dgm:prSet presAssocID="{97A90CE3-23F4-4159-9DF8-B95770131263}" presName="conn2-1" presStyleLbl="parChTrans1D2" presStyleIdx="4" presStyleCnt="5"/>
      <dgm:spPr/>
      <dgm:t>
        <a:bodyPr/>
        <a:lstStyle/>
        <a:p>
          <a:endParaRPr lang="tr-TR"/>
        </a:p>
      </dgm:t>
    </dgm:pt>
    <dgm:pt modelId="{D1ED63F8-DE36-4783-A7B9-ADD0E6028AD5}" type="pres">
      <dgm:prSet presAssocID="{97A90CE3-23F4-4159-9DF8-B95770131263}" presName="connTx" presStyleLbl="parChTrans1D2" presStyleIdx="4" presStyleCnt="5"/>
      <dgm:spPr/>
      <dgm:t>
        <a:bodyPr/>
        <a:lstStyle/>
        <a:p>
          <a:endParaRPr lang="tr-TR"/>
        </a:p>
      </dgm:t>
    </dgm:pt>
    <dgm:pt modelId="{A6CDBE8C-74E0-49A2-8328-56FB0A8BBE01}" type="pres">
      <dgm:prSet presAssocID="{9FFA4678-58D2-4279-A56F-45FC5C4E4BAF}" presName="root2" presStyleCnt="0"/>
      <dgm:spPr/>
    </dgm:pt>
    <dgm:pt modelId="{BBAD4190-9AA0-4D46-A18B-5F121BDCF0A9}" type="pres">
      <dgm:prSet presAssocID="{9FFA4678-58D2-4279-A56F-45FC5C4E4BAF}" presName="LevelTwoTextNode" presStyleLbl="node2" presStyleIdx="4" presStyleCnt="5" custScaleX="244489" custLinFactY="-78896" custLinFactNeighborX="136" custLinFactNeighborY="-100000">
        <dgm:presLayoutVars>
          <dgm:chPref val="3"/>
        </dgm:presLayoutVars>
      </dgm:prSet>
      <dgm:spPr/>
      <dgm:t>
        <a:bodyPr/>
        <a:lstStyle/>
        <a:p>
          <a:endParaRPr lang="tr-TR"/>
        </a:p>
      </dgm:t>
    </dgm:pt>
    <dgm:pt modelId="{4B75A639-D216-4E25-99FD-77CD8B4294DA}" type="pres">
      <dgm:prSet presAssocID="{9FFA4678-58D2-4279-A56F-45FC5C4E4BAF}" presName="level3hierChild" presStyleCnt="0"/>
      <dgm:spPr/>
    </dgm:pt>
  </dgm:ptLst>
  <dgm:cxnLst>
    <dgm:cxn modelId="{6202C997-75C1-452D-BF2D-6F1AA5211ADB}" srcId="{7A9ACF25-6106-4B43-9E2A-F3F393107392}" destId="{A1352E01-C58E-49B5-805D-36053F844905}" srcOrd="0" destOrd="0" parTransId="{4A9CE32E-FA61-43E9-8035-8B0470A357CC}" sibTransId="{4A873D80-5713-40E3-9FE9-03DC922325BE}"/>
    <dgm:cxn modelId="{D977618B-A806-4EF8-8827-1B0BCE69E164}" type="presOf" srcId="{06A8ECEF-F03B-4610-8A87-58E6FD9EE2EA}" destId="{E71580ED-4891-4276-AA07-3DB755732923}" srcOrd="0" destOrd="0" presId="urn:microsoft.com/office/officeart/2008/layout/HorizontalMultiLevelHierarchy"/>
    <dgm:cxn modelId="{2A5AFD77-6BBD-4426-AA89-BBC2FD6E545C}" type="presOf" srcId="{9FFA4678-58D2-4279-A56F-45FC5C4E4BAF}" destId="{BBAD4190-9AA0-4D46-A18B-5F121BDCF0A9}" srcOrd="0" destOrd="0" presId="urn:microsoft.com/office/officeart/2008/layout/HorizontalMultiLevelHierarchy"/>
    <dgm:cxn modelId="{50D46CA3-E2A6-4264-AE8F-9DF78E774BA8}" srcId="{A1352E01-C58E-49B5-805D-36053F844905}" destId="{06A8ECEF-F03B-4610-8A87-58E6FD9EE2EA}" srcOrd="2" destOrd="0" parTransId="{35B6A187-321B-41C5-9258-48161BFF3A44}" sibTransId="{D117A3A5-FE89-47F4-8B07-099962CC0309}"/>
    <dgm:cxn modelId="{7E61FE0F-EC1C-405E-B0E0-8B1E34DEAA9D}" type="presOf" srcId="{9844F9D6-5076-4DFE-97DE-A67A6EA114C4}" destId="{9BD1F9BF-729E-407B-98A0-CE019762558D}" srcOrd="0" destOrd="0" presId="urn:microsoft.com/office/officeart/2008/layout/HorizontalMultiLevelHierarchy"/>
    <dgm:cxn modelId="{89E46C96-E728-400F-97CF-21D4C2EF4875}" type="presOf" srcId="{BEB86D19-33DC-4C9A-94FB-6A4A85B71C5D}" destId="{0107E81C-420B-4B8A-ABF5-55EE75051EE3}" srcOrd="1" destOrd="0" presId="urn:microsoft.com/office/officeart/2008/layout/HorizontalMultiLevelHierarchy"/>
    <dgm:cxn modelId="{18BA5F97-8207-4700-8391-3D4D6DF7FFEE}" type="presOf" srcId="{97A90CE3-23F4-4159-9DF8-B95770131263}" destId="{0B39ADED-153A-4081-9A70-5FC3E20A88E2}" srcOrd="0" destOrd="0" presId="urn:microsoft.com/office/officeart/2008/layout/HorizontalMultiLevelHierarchy"/>
    <dgm:cxn modelId="{71429158-D427-414A-9FEF-4F660AA0EBF1}" type="presOf" srcId="{9844F9D6-5076-4DFE-97DE-A67A6EA114C4}" destId="{C4AE3842-8AFD-4B20-A93E-524BD9967C3D}" srcOrd="1" destOrd="0" presId="urn:microsoft.com/office/officeart/2008/layout/HorizontalMultiLevelHierarchy"/>
    <dgm:cxn modelId="{F56D9939-701D-4FD2-AA81-99C40220850B}" type="presOf" srcId="{7BFAE0F1-8B77-4ABF-B43B-F744E1770EAD}" destId="{9E102848-A555-4180-AD7A-17CEC16CEF70}" srcOrd="1" destOrd="0" presId="urn:microsoft.com/office/officeart/2008/layout/HorizontalMultiLevelHierarchy"/>
    <dgm:cxn modelId="{3EA5A693-8CCC-44F7-8402-C75DD4F0F6EB}" type="presOf" srcId="{4CD1E8B2-24D7-4839-9BCC-307DAB67D3FB}" destId="{8028EB81-6A10-41F2-AD30-915012C25CCC}" srcOrd="0" destOrd="0" presId="urn:microsoft.com/office/officeart/2008/layout/HorizontalMultiLevelHierarchy"/>
    <dgm:cxn modelId="{1A5DDC45-2A9F-40B1-9113-DF9A21724417}" srcId="{A1352E01-C58E-49B5-805D-36053F844905}" destId="{F8D4A185-262C-439E-A217-26B28A991ACF}" srcOrd="1" destOrd="0" parTransId="{BEB86D19-33DC-4C9A-94FB-6A4A85B71C5D}" sibTransId="{19CF62B8-97C4-4B31-BCBB-0A9336478610}"/>
    <dgm:cxn modelId="{56372492-663F-40CA-B431-769CB8CC9DE6}" type="presOf" srcId="{EF6400B5-D5F4-454D-B331-2B000AC51D3F}" destId="{3831F082-52E9-4B03-B40D-CC382399E164}" srcOrd="0" destOrd="0" presId="urn:microsoft.com/office/officeart/2008/layout/HorizontalMultiLevelHierarchy"/>
    <dgm:cxn modelId="{E28C2459-8631-495B-865B-3681A21DC1CA}" srcId="{A1352E01-C58E-49B5-805D-36053F844905}" destId="{4CD1E8B2-24D7-4839-9BCC-307DAB67D3FB}" srcOrd="3" destOrd="0" parTransId="{7BFAE0F1-8B77-4ABF-B43B-F744E1770EAD}" sibTransId="{3FDA804D-34A6-4B03-AFC2-BE16DC49E831}"/>
    <dgm:cxn modelId="{CEA049F0-76DB-4E0E-ABB9-D7DE846FF172}" type="presOf" srcId="{F8D4A185-262C-439E-A217-26B28A991ACF}" destId="{31236608-6E1B-4BD0-A97E-85210F132EB1}" srcOrd="0" destOrd="0" presId="urn:microsoft.com/office/officeart/2008/layout/HorizontalMultiLevelHierarchy"/>
    <dgm:cxn modelId="{E147FCE6-9993-499C-8CFD-12E28E69A52B}" type="presOf" srcId="{7BFAE0F1-8B77-4ABF-B43B-F744E1770EAD}" destId="{68AE0E28-9584-4A07-AE93-92B1E706E852}" srcOrd="0" destOrd="0" presId="urn:microsoft.com/office/officeart/2008/layout/HorizontalMultiLevelHierarchy"/>
    <dgm:cxn modelId="{41D9393E-C6C5-459E-9127-43B9B68E90DC}" type="presOf" srcId="{7A9ACF25-6106-4B43-9E2A-F3F393107392}" destId="{36EC12B4-CC3C-4C8E-B95A-4BD99AF6376B}" srcOrd="0" destOrd="0" presId="urn:microsoft.com/office/officeart/2008/layout/HorizontalMultiLevelHierarchy"/>
    <dgm:cxn modelId="{7732CA4A-7D30-4DB7-9414-B01B8AE756DF}" type="presOf" srcId="{BEB86D19-33DC-4C9A-94FB-6A4A85B71C5D}" destId="{1886F1C8-77D8-45D4-8ECD-0DE8B99A5BE1}" srcOrd="0" destOrd="0" presId="urn:microsoft.com/office/officeart/2008/layout/HorizontalMultiLevelHierarchy"/>
    <dgm:cxn modelId="{8895CFD1-3B3D-49B9-BEA8-E0CEA7DE9B65}" type="presOf" srcId="{97A90CE3-23F4-4159-9DF8-B95770131263}" destId="{D1ED63F8-DE36-4783-A7B9-ADD0E6028AD5}" srcOrd="1" destOrd="0" presId="urn:microsoft.com/office/officeart/2008/layout/HorizontalMultiLevelHierarchy"/>
    <dgm:cxn modelId="{12E10141-FE70-4C52-97F3-80BBB8C9BB4D}" type="presOf" srcId="{35B6A187-321B-41C5-9258-48161BFF3A44}" destId="{C89FD54F-0D84-4471-94BD-4043E4460E46}" srcOrd="1" destOrd="0" presId="urn:microsoft.com/office/officeart/2008/layout/HorizontalMultiLevelHierarchy"/>
    <dgm:cxn modelId="{579ECB4E-F5DF-46D4-B046-4D9F275CD71D}" srcId="{A1352E01-C58E-49B5-805D-36053F844905}" destId="{EF6400B5-D5F4-454D-B331-2B000AC51D3F}" srcOrd="0" destOrd="0" parTransId="{9844F9D6-5076-4DFE-97DE-A67A6EA114C4}" sibTransId="{011EDD9A-93D5-4298-98BC-CE91521E8812}"/>
    <dgm:cxn modelId="{0DC9FB79-9865-4785-BC12-5B6F03E1D488}" type="presOf" srcId="{35B6A187-321B-41C5-9258-48161BFF3A44}" destId="{F2EE40B4-EAA8-436B-A096-92A0ECD048D0}" srcOrd="0" destOrd="0" presId="urn:microsoft.com/office/officeart/2008/layout/HorizontalMultiLevelHierarchy"/>
    <dgm:cxn modelId="{BCA0B42A-A08B-42F1-B07A-982DC5B06E69}" type="presOf" srcId="{A1352E01-C58E-49B5-805D-36053F844905}" destId="{FB672DDE-FB00-4911-8F5C-058F219F3197}" srcOrd="0" destOrd="0" presId="urn:microsoft.com/office/officeart/2008/layout/HorizontalMultiLevelHierarchy"/>
    <dgm:cxn modelId="{83A0A983-B79E-42F6-B14E-2967D0FBB232}" srcId="{A1352E01-C58E-49B5-805D-36053F844905}" destId="{9FFA4678-58D2-4279-A56F-45FC5C4E4BAF}" srcOrd="4" destOrd="0" parTransId="{97A90CE3-23F4-4159-9DF8-B95770131263}" sibTransId="{C62D56D2-570A-490A-97AC-23539BC63622}"/>
    <dgm:cxn modelId="{2FD3B43B-EF12-4DF3-BBD9-10F7B555B270}" type="presParOf" srcId="{36EC12B4-CC3C-4C8E-B95A-4BD99AF6376B}" destId="{058A833C-CEB5-4004-B662-FBD853A8EBED}" srcOrd="0" destOrd="0" presId="urn:microsoft.com/office/officeart/2008/layout/HorizontalMultiLevelHierarchy"/>
    <dgm:cxn modelId="{F9F26373-7F70-44E0-ADEB-FA75ACF17044}" type="presParOf" srcId="{058A833C-CEB5-4004-B662-FBD853A8EBED}" destId="{FB672DDE-FB00-4911-8F5C-058F219F3197}" srcOrd="0" destOrd="0" presId="urn:microsoft.com/office/officeart/2008/layout/HorizontalMultiLevelHierarchy"/>
    <dgm:cxn modelId="{F9D768F7-A755-44CC-9B61-241FCF18EF57}" type="presParOf" srcId="{058A833C-CEB5-4004-B662-FBD853A8EBED}" destId="{0620670E-A28D-4911-9BF0-2D870918FB17}" srcOrd="1" destOrd="0" presId="urn:microsoft.com/office/officeart/2008/layout/HorizontalMultiLevelHierarchy"/>
    <dgm:cxn modelId="{A38A277C-9584-4023-A7A0-1F1DE712B55F}" type="presParOf" srcId="{0620670E-A28D-4911-9BF0-2D870918FB17}" destId="{9BD1F9BF-729E-407B-98A0-CE019762558D}" srcOrd="0" destOrd="0" presId="urn:microsoft.com/office/officeart/2008/layout/HorizontalMultiLevelHierarchy"/>
    <dgm:cxn modelId="{F402F67C-9944-4FAE-8A29-C6C234C1E3B1}" type="presParOf" srcId="{9BD1F9BF-729E-407B-98A0-CE019762558D}" destId="{C4AE3842-8AFD-4B20-A93E-524BD9967C3D}" srcOrd="0" destOrd="0" presId="urn:microsoft.com/office/officeart/2008/layout/HorizontalMultiLevelHierarchy"/>
    <dgm:cxn modelId="{211CBBC8-5A2E-4A55-8279-5D0315C77D0A}" type="presParOf" srcId="{0620670E-A28D-4911-9BF0-2D870918FB17}" destId="{008B70D5-730F-4FC7-8425-35FDDA5207ED}" srcOrd="1" destOrd="0" presId="urn:microsoft.com/office/officeart/2008/layout/HorizontalMultiLevelHierarchy"/>
    <dgm:cxn modelId="{AC217100-2F21-4C15-9DAA-F64A84280FB8}" type="presParOf" srcId="{008B70D5-730F-4FC7-8425-35FDDA5207ED}" destId="{3831F082-52E9-4B03-B40D-CC382399E164}" srcOrd="0" destOrd="0" presId="urn:microsoft.com/office/officeart/2008/layout/HorizontalMultiLevelHierarchy"/>
    <dgm:cxn modelId="{D90DED7F-CA8E-4D3D-9070-1C914C0CE2A4}" type="presParOf" srcId="{008B70D5-730F-4FC7-8425-35FDDA5207ED}" destId="{C100D2FD-5D56-4D27-B5FE-9F30C567C84D}" srcOrd="1" destOrd="0" presId="urn:microsoft.com/office/officeart/2008/layout/HorizontalMultiLevelHierarchy"/>
    <dgm:cxn modelId="{E1B9208D-D2C7-4F4A-BE6E-C5C237306F66}" type="presParOf" srcId="{0620670E-A28D-4911-9BF0-2D870918FB17}" destId="{1886F1C8-77D8-45D4-8ECD-0DE8B99A5BE1}" srcOrd="2" destOrd="0" presId="urn:microsoft.com/office/officeart/2008/layout/HorizontalMultiLevelHierarchy"/>
    <dgm:cxn modelId="{370EB2D7-87D1-4C24-B5CB-4912F497F89A}" type="presParOf" srcId="{1886F1C8-77D8-45D4-8ECD-0DE8B99A5BE1}" destId="{0107E81C-420B-4B8A-ABF5-55EE75051EE3}" srcOrd="0" destOrd="0" presId="urn:microsoft.com/office/officeart/2008/layout/HorizontalMultiLevelHierarchy"/>
    <dgm:cxn modelId="{CA9DB375-CDE7-46D0-97DE-8E4B4F256890}" type="presParOf" srcId="{0620670E-A28D-4911-9BF0-2D870918FB17}" destId="{DF099116-8E1A-48AD-9B88-CF0844683607}" srcOrd="3" destOrd="0" presId="urn:microsoft.com/office/officeart/2008/layout/HorizontalMultiLevelHierarchy"/>
    <dgm:cxn modelId="{D95A7AE2-E32E-44FF-99EA-2B5CA73C5AF9}" type="presParOf" srcId="{DF099116-8E1A-48AD-9B88-CF0844683607}" destId="{31236608-6E1B-4BD0-A97E-85210F132EB1}" srcOrd="0" destOrd="0" presId="urn:microsoft.com/office/officeart/2008/layout/HorizontalMultiLevelHierarchy"/>
    <dgm:cxn modelId="{AC4AA024-BC18-4D3F-A673-4723AE2F9B8F}" type="presParOf" srcId="{DF099116-8E1A-48AD-9B88-CF0844683607}" destId="{C55D5B3F-9656-4849-8D4C-C7045D97C2A6}" srcOrd="1" destOrd="0" presId="urn:microsoft.com/office/officeart/2008/layout/HorizontalMultiLevelHierarchy"/>
    <dgm:cxn modelId="{93269FBD-7609-4C68-8CB9-440A116104D0}" type="presParOf" srcId="{0620670E-A28D-4911-9BF0-2D870918FB17}" destId="{F2EE40B4-EAA8-436B-A096-92A0ECD048D0}" srcOrd="4" destOrd="0" presId="urn:microsoft.com/office/officeart/2008/layout/HorizontalMultiLevelHierarchy"/>
    <dgm:cxn modelId="{2775947D-9ACC-4C97-9A21-0D28D29148D8}" type="presParOf" srcId="{F2EE40B4-EAA8-436B-A096-92A0ECD048D0}" destId="{C89FD54F-0D84-4471-94BD-4043E4460E46}" srcOrd="0" destOrd="0" presId="urn:microsoft.com/office/officeart/2008/layout/HorizontalMultiLevelHierarchy"/>
    <dgm:cxn modelId="{DA70180D-8D49-4208-ADDA-B85B59CE5511}" type="presParOf" srcId="{0620670E-A28D-4911-9BF0-2D870918FB17}" destId="{E96E16FD-9BF3-478F-8A45-4DBCC7A18654}" srcOrd="5" destOrd="0" presId="urn:microsoft.com/office/officeart/2008/layout/HorizontalMultiLevelHierarchy"/>
    <dgm:cxn modelId="{17B466F5-9F6D-4193-9C44-B7A1035C7555}" type="presParOf" srcId="{E96E16FD-9BF3-478F-8A45-4DBCC7A18654}" destId="{E71580ED-4891-4276-AA07-3DB755732923}" srcOrd="0" destOrd="0" presId="urn:microsoft.com/office/officeart/2008/layout/HorizontalMultiLevelHierarchy"/>
    <dgm:cxn modelId="{F05C8717-8FF1-4CFB-89A2-66AB500D4449}" type="presParOf" srcId="{E96E16FD-9BF3-478F-8A45-4DBCC7A18654}" destId="{73A26313-FF73-40D3-8564-58BE8D335BC7}" srcOrd="1" destOrd="0" presId="urn:microsoft.com/office/officeart/2008/layout/HorizontalMultiLevelHierarchy"/>
    <dgm:cxn modelId="{8B46F168-4DB6-454F-8C38-378D8A6A1E52}" type="presParOf" srcId="{0620670E-A28D-4911-9BF0-2D870918FB17}" destId="{68AE0E28-9584-4A07-AE93-92B1E706E852}" srcOrd="6" destOrd="0" presId="urn:microsoft.com/office/officeart/2008/layout/HorizontalMultiLevelHierarchy"/>
    <dgm:cxn modelId="{A7EFE0AB-278A-4578-97B4-383918A2CBE2}" type="presParOf" srcId="{68AE0E28-9584-4A07-AE93-92B1E706E852}" destId="{9E102848-A555-4180-AD7A-17CEC16CEF70}" srcOrd="0" destOrd="0" presId="urn:microsoft.com/office/officeart/2008/layout/HorizontalMultiLevelHierarchy"/>
    <dgm:cxn modelId="{C1981F3D-08B4-48FB-800A-81370E7F2650}" type="presParOf" srcId="{0620670E-A28D-4911-9BF0-2D870918FB17}" destId="{F4F8CDFB-B8D2-4C9A-9524-E3F9CC61A6B9}" srcOrd="7" destOrd="0" presId="urn:microsoft.com/office/officeart/2008/layout/HorizontalMultiLevelHierarchy"/>
    <dgm:cxn modelId="{05C3EEF8-0A81-442C-9EA6-A0A4EEC67BDA}" type="presParOf" srcId="{F4F8CDFB-B8D2-4C9A-9524-E3F9CC61A6B9}" destId="{8028EB81-6A10-41F2-AD30-915012C25CCC}" srcOrd="0" destOrd="0" presId="urn:microsoft.com/office/officeart/2008/layout/HorizontalMultiLevelHierarchy"/>
    <dgm:cxn modelId="{4AE46727-208E-47FC-914D-BBEE039335C8}" type="presParOf" srcId="{F4F8CDFB-B8D2-4C9A-9524-E3F9CC61A6B9}" destId="{8687C949-83A5-4968-964C-476D2E439FC6}" srcOrd="1" destOrd="0" presId="urn:microsoft.com/office/officeart/2008/layout/HorizontalMultiLevelHierarchy"/>
    <dgm:cxn modelId="{1D1E38D9-2CC4-4131-A0A7-49C1D6E7D82A}" type="presParOf" srcId="{0620670E-A28D-4911-9BF0-2D870918FB17}" destId="{0B39ADED-153A-4081-9A70-5FC3E20A88E2}" srcOrd="8" destOrd="0" presId="urn:microsoft.com/office/officeart/2008/layout/HorizontalMultiLevelHierarchy"/>
    <dgm:cxn modelId="{9121D16E-BCB9-4869-9E38-9716E17CD94A}" type="presParOf" srcId="{0B39ADED-153A-4081-9A70-5FC3E20A88E2}" destId="{D1ED63F8-DE36-4783-A7B9-ADD0E6028AD5}" srcOrd="0" destOrd="0" presId="urn:microsoft.com/office/officeart/2008/layout/HorizontalMultiLevelHierarchy"/>
    <dgm:cxn modelId="{61DE8CF1-2B45-4276-8C01-8013C8A46927}" type="presParOf" srcId="{0620670E-A28D-4911-9BF0-2D870918FB17}" destId="{A6CDBE8C-74E0-49A2-8328-56FB0A8BBE01}" srcOrd="9" destOrd="0" presId="urn:microsoft.com/office/officeart/2008/layout/HorizontalMultiLevelHierarchy"/>
    <dgm:cxn modelId="{420EAE1C-9C2D-4CAE-BCFA-B0C60ED207F0}" type="presParOf" srcId="{A6CDBE8C-74E0-49A2-8328-56FB0A8BBE01}" destId="{BBAD4190-9AA0-4D46-A18B-5F121BDCF0A9}" srcOrd="0" destOrd="0" presId="urn:microsoft.com/office/officeart/2008/layout/HorizontalMultiLevelHierarchy"/>
    <dgm:cxn modelId="{6B599D30-C3AE-4CFC-A563-999A5B114AF8}" type="presParOf" srcId="{A6CDBE8C-74E0-49A2-8328-56FB0A8BBE01}" destId="{4B75A639-D216-4E25-99FD-77CD8B4294DA}"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9ACF25-6106-4B43-9E2A-F3F393107392}" type="doc">
      <dgm:prSet loTypeId="urn:microsoft.com/office/officeart/2008/layout/HorizontalMultiLevelHierarchy" loCatId="hierarchy" qsTypeId="urn:microsoft.com/office/officeart/2005/8/quickstyle/simple5" qsCatId="simple" csTypeId="urn:microsoft.com/office/officeart/2005/8/colors/accent0_3" csCatId="mainScheme" phldr="1"/>
      <dgm:spPr/>
      <dgm:t>
        <a:bodyPr/>
        <a:lstStyle/>
        <a:p>
          <a:endParaRPr lang="tr-TR"/>
        </a:p>
      </dgm:t>
    </dgm:pt>
    <dgm:pt modelId="{A1352E01-C58E-49B5-805D-36053F844905}">
      <dgm:prSet phldrT="[Metin]"/>
      <dgm:spPr/>
      <dgm:t>
        <a:bodyPr/>
        <a:lstStyle/>
        <a:p>
          <a:r>
            <a:rPr lang="tr-TR" dirty="0" smtClean="0"/>
            <a:t>BAŞVURU</a:t>
          </a:r>
          <a:endParaRPr lang="tr-TR" dirty="0"/>
        </a:p>
      </dgm:t>
    </dgm:pt>
    <dgm:pt modelId="{4A9CE32E-FA61-43E9-8035-8B0470A357CC}" type="parTrans" cxnId="{6202C997-75C1-452D-BF2D-6F1AA5211ADB}">
      <dgm:prSet/>
      <dgm:spPr/>
      <dgm:t>
        <a:bodyPr/>
        <a:lstStyle/>
        <a:p>
          <a:endParaRPr lang="tr-TR"/>
        </a:p>
      </dgm:t>
    </dgm:pt>
    <dgm:pt modelId="{4A873D80-5713-40E3-9FE9-03DC922325BE}" type="sibTrans" cxnId="{6202C997-75C1-452D-BF2D-6F1AA5211ADB}">
      <dgm:prSet/>
      <dgm:spPr/>
      <dgm:t>
        <a:bodyPr/>
        <a:lstStyle/>
        <a:p>
          <a:endParaRPr lang="tr-TR"/>
        </a:p>
      </dgm:t>
    </dgm:pt>
    <dgm:pt modelId="{83BBF5AC-C041-481D-9C83-D54B8CA41F4A}">
      <dgm:prSet custT="1"/>
      <dgm:spPr/>
      <dgm:t>
        <a:bodyPr/>
        <a:lstStyle/>
        <a:p>
          <a:pPr algn="just"/>
          <a:r>
            <a:rPr lang="tr-TR" sz="2800" b="0" i="0" dirty="0" smtClean="0"/>
            <a:t>SOGEP Usul ve Esaslarının 8. maddesinde </a:t>
          </a:r>
          <a:r>
            <a:rPr lang="tr-TR" sz="2800" b="1" dirty="0" smtClean="0"/>
            <a:t>Proje hazırlık ve program başvuru süreci </a:t>
          </a:r>
          <a:r>
            <a:rPr lang="tr-TR" sz="2800" b="0" dirty="0" smtClean="0"/>
            <a:t>açıklanmıştır.</a:t>
          </a:r>
          <a:r>
            <a:rPr lang="tr-TR" sz="2800" b="1" dirty="0" smtClean="0"/>
            <a:t>  </a:t>
          </a:r>
          <a:endParaRPr lang="tr-TR" sz="2800" dirty="0" smtClean="0"/>
        </a:p>
        <a:p>
          <a:pPr algn="just"/>
          <a:r>
            <a:rPr lang="tr-TR" sz="2800" dirty="0" smtClean="0"/>
            <a:t>(2) Ajans, proje fikri geliştirme sürecinde Programla ilgili duyuru yaparak proje tekliflerini alabilir. Ajansa sunulan proje fikirlerinin değerlendirmesi Ajans bünyesinde kurulacak komisyon tarafından gerçekleştirilir. </a:t>
          </a:r>
          <a:r>
            <a:rPr lang="tr-TR" sz="2800" b="1" dirty="0" smtClean="0"/>
            <a:t>Komisyon kararı ile seçilen projeler Genel Sekreter tarafından Bakanlığa iletilir.</a:t>
          </a:r>
        </a:p>
        <a:p>
          <a:pPr algn="just"/>
          <a:r>
            <a:rPr lang="tr-TR" sz="2800" b="0" i="0" dirty="0" smtClean="0"/>
            <a:t>Son Başvuru Tarihi 1 Şubat 2021 olup Şubat ayı içerisinde projeler değerlendirilerek bakanlığa gönderilmesi uygun bulunanların </a:t>
          </a:r>
          <a:r>
            <a:rPr lang="tr-TR" sz="2800" b="1" i="0" dirty="0" smtClean="0"/>
            <a:t>güncelleme ve geliştirme faaliyetleri yürütülecektir</a:t>
          </a:r>
          <a:r>
            <a:rPr lang="tr-TR" sz="2200" b="0" i="0" dirty="0" smtClean="0"/>
            <a:t>. </a:t>
          </a:r>
          <a:endParaRPr lang="tr-TR" sz="2200" b="0" i="0" dirty="0"/>
        </a:p>
      </dgm:t>
    </dgm:pt>
    <dgm:pt modelId="{47EA995C-1273-4959-9EA7-13DC86258AE6}" type="parTrans" cxnId="{21249CD5-4036-4AA0-9EDD-5AF47C345F1C}">
      <dgm:prSet/>
      <dgm:spPr/>
      <dgm:t>
        <a:bodyPr/>
        <a:lstStyle/>
        <a:p>
          <a:endParaRPr lang="tr-TR"/>
        </a:p>
      </dgm:t>
    </dgm:pt>
    <dgm:pt modelId="{14BE0A4A-D929-4DF1-8794-B9B7506D265F}" type="sibTrans" cxnId="{21249CD5-4036-4AA0-9EDD-5AF47C345F1C}">
      <dgm:prSet/>
      <dgm:spPr/>
      <dgm:t>
        <a:bodyPr/>
        <a:lstStyle/>
        <a:p>
          <a:endParaRPr lang="tr-TR"/>
        </a:p>
      </dgm:t>
    </dgm:pt>
    <dgm:pt modelId="{36EC12B4-CC3C-4C8E-B95A-4BD99AF6376B}" type="pres">
      <dgm:prSet presAssocID="{7A9ACF25-6106-4B43-9E2A-F3F393107392}" presName="Name0" presStyleCnt="0">
        <dgm:presLayoutVars>
          <dgm:chPref val="1"/>
          <dgm:dir/>
          <dgm:animOne val="branch"/>
          <dgm:animLvl val="lvl"/>
          <dgm:resizeHandles val="exact"/>
        </dgm:presLayoutVars>
      </dgm:prSet>
      <dgm:spPr/>
      <dgm:t>
        <a:bodyPr/>
        <a:lstStyle/>
        <a:p>
          <a:endParaRPr lang="tr-TR"/>
        </a:p>
      </dgm:t>
    </dgm:pt>
    <dgm:pt modelId="{058A833C-CEB5-4004-B662-FBD853A8EBED}" type="pres">
      <dgm:prSet presAssocID="{A1352E01-C58E-49B5-805D-36053F844905}" presName="root1" presStyleCnt="0"/>
      <dgm:spPr/>
      <dgm:t>
        <a:bodyPr/>
        <a:lstStyle/>
        <a:p>
          <a:endParaRPr lang="tr-TR"/>
        </a:p>
      </dgm:t>
    </dgm:pt>
    <dgm:pt modelId="{FB672DDE-FB00-4911-8F5C-058F219F3197}" type="pres">
      <dgm:prSet presAssocID="{A1352E01-C58E-49B5-805D-36053F844905}" presName="LevelOneTextNode" presStyleLbl="node0" presStyleIdx="0" presStyleCnt="1" custScaleY="107783">
        <dgm:presLayoutVars>
          <dgm:chPref val="3"/>
        </dgm:presLayoutVars>
      </dgm:prSet>
      <dgm:spPr/>
      <dgm:t>
        <a:bodyPr/>
        <a:lstStyle/>
        <a:p>
          <a:endParaRPr lang="tr-TR"/>
        </a:p>
      </dgm:t>
    </dgm:pt>
    <dgm:pt modelId="{0620670E-A28D-4911-9BF0-2D870918FB17}" type="pres">
      <dgm:prSet presAssocID="{A1352E01-C58E-49B5-805D-36053F844905}" presName="level2hierChild" presStyleCnt="0"/>
      <dgm:spPr/>
      <dgm:t>
        <a:bodyPr/>
        <a:lstStyle/>
        <a:p>
          <a:endParaRPr lang="tr-TR"/>
        </a:p>
      </dgm:t>
    </dgm:pt>
    <dgm:pt modelId="{EB37281F-5B8B-4681-B2F8-30A9B5FB9DE3}" type="pres">
      <dgm:prSet presAssocID="{47EA995C-1273-4959-9EA7-13DC86258AE6}" presName="conn2-1" presStyleLbl="parChTrans1D2" presStyleIdx="0" presStyleCnt="1"/>
      <dgm:spPr/>
      <dgm:t>
        <a:bodyPr/>
        <a:lstStyle/>
        <a:p>
          <a:endParaRPr lang="tr-TR"/>
        </a:p>
      </dgm:t>
    </dgm:pt>
    <dgm:pt modelId="{1C582B35-99F1-4B6D-94F2-9D0523FD6D0F}" type="pres">
      <dgm:prSet presAssocID="{47EA995C-1273-4959-9EA7-13DC86258AE6}" presName="connTx" presStyleLbl="parChTrans1D2" presStyleIdx="0" presStyleCnt="1"/>
      <dgm:spPr/>
      <dgm:t>
        <a:bodyPr/>
        <a:lstStyle/>
        <a:p>
          <a:endParaRPr lang="tr-TR"/>
        </a:p>
      </dgm:t>
    </dgm:pt>
    <dgm:pt modelId="{52AB729A-A123-47FD-AEBC-7310443389D5}" type="pres">
      <dgm:prSet presAssocID="{83BBF5AC-C041-481D-9C83-D54B8CA41F4A}" presName="root2" presStyleCnt="0"/>
      <dgm:spPr/>
      <dgm:t>
        <a:bodyPr/>
        <a:lstStyle/>
        <a:p>
          <a:endParaRPr lang="tr-TR"/>
        </a:p>
      </dgm:t>
    </dgm:pt>
    <dgm:pt modelId="{28771BD0-2367-471D-AEBB-F7E63C1FB2BA}" type="pres">
      <dgm:prSet presAssocID="{83BBF5AC-C041-481D-9C83-D54B8CA41F4A}" presName="LevelTwoTextNode" presStyleLbl="node2" presStyleIdx="0" presStyleCnt="1" custScaleX="480080" custScaleY="1100589" custLinFactNeighborX="-200" custLinFactNeighborY="7980">
        <dgm:presLayoutVars>
          <dgm:chPref val="3"/>
        </dgm:presLayoutVars>
      </dgm:prSet>
      <dgm:spPr/>
      <dgm:t>
        <a:bodyPr/>
        <a:lstStyle/>
        <a:p>
          <a:endParaRPr lang="tr-TR"/>
        </a:p>
      </dgm:t>
    </dgm:pt>
    <dgm:pt modelId="{BC3FC1AE-EF49-444F-83B2-B227CD48DD93}" type="pres">
      <dgm:prSet presAssocID="{83BBF5AC-C041-481D-9C83-D54B8CA41F4A}" presName="level3hierChild" presStyleCnt="0"/>
      <dgm:spPr/>
      <dgm:t>
        <a:bodyPr/>
        <a:lstStyle/>
        <a:p>
          <a:endParaRPr lang="tr-TR"/>
        </a:p>
      </dgm:t>
    </dgm:pt>
  </dgm:ptLst>
  <dgm:cxnLst>
    <dgm:cxn modelId="{1ACFB077-EB72-4E8A-908B-D74F433D632B}" type="presOf" srcId="{47EA995C-1273-4959-9EA7-13DC86258AE6}" destId="{1C582B35-99F1-4B6D-94F2-9D0523FD6D0F}" srcOrd="1" destOrd="0" presId="urn:microsoft.com/office/officeart/2008/layout/HorizontalMultiLevelHierarchy"/>
    <dgm:cxn modelId="{21249CD5-4036-4AA0-9EDD-5AF47C345F1C}" srcId="{A1352E01-C58E-49B5-805D-36053F844905}" destId="{83BBF5AC-C041-481D-9C83-D54B8CA41F4A}" srcOrd="0" destOrd="0" parTransId="{47EA995C-1273-4959-9EA7-13DC86258AE6}" sibTransId="{14BE0A4A-D929-4DF1-8794-B9B7506D265F}"/>
    <dgm:cxn modelId="{005FBABD-8E20-423B-A126-A752E99671B0}" type="presOf" srcId="{7A9ACF25-6106-4B43-9E2A-F3F393107392}" destId="{36EC12B4-CC3C-4C8E-B95A-4BD99AF6376B}" srcOrd="0" destOrd="0" presId="urn:microsoft.com/office/officeart/2008/layout/HorizontalMultiLevelHierarchy"/>
    <dgm:cxn modelId="{85384476-B8CA-405E-98C6-AC9D6D947763}" type="presOf" srcId="{47EA995C-1273-4959-9EA7-13DC86258AE6}" destId="{EB37281F-5B8B-4681-B2F8-30A9B5FB9DE3}" srcOrd="0" destOrd="0" presId="urn:microsoft.com/office/officeart/2008/layout/HorizontalMultiLevelHierarchy"/>
    <dgm:cxn modelId="{07CC3A73-5B70-4844-B23B-E24087564D30}" type="presOf" srcId="{A1352E01-C58E-49B5-805D-36053F844905}" destId="{FB672DDE-FB00-4911-8F5C-058F219F3197}" srcOrd="0" destOrd="0" presId="urn:microsoft.com/office/officeart/2008/layout/HorizontalMultiLevelHierarchy"/>
    <dgm:cxn modelId="{4741F607-60D3-4A8E-918E-47806D52466D}" type="presOf" srcId="{83BBF5AC-C041-481D-9C83-D54B8CA41F4A}" destId="{28771BD0-2367-471D-AEBB-F7E63C1FB2BA}" srcOrd="0" destOrd="0" presId="urn:microsoft.com/office/officeart/2008/layout/HorizontalMultiLevelHierarchy"/>
    <dgm:cxn modelId="{6202C997-75C1-452D-BF2D-6F1AA5211ADB}" srcId="{7A9ACF25-6106-4B43-9E2A-F3F393107392}" destId="{A1352E01-C58E-49B5-805D-36053F844905}" srcOrd="0" destOrd="0" parTransId="{4A9CE32E-FA61-43E9-8035-8B0470A357CC}" sibTransId="{4A873D80-5713-40E3-9FE9-03DC922325BE}"/>
    <dgm:cxn modelId="{B8173579-E3EF-48F3-B51E-C16B7515EC2B}" type="presParOf" srcId="{36EC12B4-CC3C-4C8E-B95A-4BD99AF6376B}" destId="{058A833C-CEB5-4004-B662-FBD853A8EBED}" srcOrd="0" destOrd="0" presId="urn:microsoft.com/office/officeart/2008/layout/HorizontalMultiLevelHierarchy"/>
    <dgm:cxn modelId="{CA9C5A71-302E-4D52-8F7E-AEA98F15D6AF}" type="presParOf" srcId="{058A833C-CEB5-4004-B662-FBD853A8EBED}" destId="{FB672DDE-FB00-4911-8F5C-058F219F3197}" srcOrd="0" destOrd="0" presId="urn:microsoft.com/office/officeart/2008/layout/HorizontalMultiLevelHierarchy"/>
    <dgm:cxn modelId="{18C324AE-0AFF-49CD-92F0-B4D4D02148B6}" type="presParOf" srcId="{058A833C-CEB5-4004-B662-FBD853A8EBED}" destId="{0620670E-A28D-4911-9BF0-2D870918FB17}" srcOrd="1" destOrd="0" presId="urn:microsoft.com/office/officeart/2008/layout/HorizontalMultiLevelHierarchy"/>
    <dgm:cxn modelId="{4EDFF09B-9676-4684-A50A-354937EFDEE0}" type="presParOf" srcId="{0620670E-A28D-4911-9BF0-2D870918FB17}" destId="{EB37281F-5B8B-4681-B2F8-30A9B5FB9DE3}" srcOrd="0" destOrd="0" presId="urn:microsoft.com/office/officeart/2008/layout/HorizontalMultiLevelHierarchy"/>
    <dgm:cxn modelId="{D57B9347-347B-40C0-80BD-9B2AB780650C}" type="presParOf" srcId="{EB37281F-5B8B-4681-B2F8-30A9B5FB9DE3}" destId="{1C582B35-99F1-4B6D-94F2-9D0523FD6D0F}" srcOrd="0" destOrd="0" presId="urn:microsoft.com/office/officeart/2008/layout/HorizontalMultiLevelHierarchy"/>
    <dgm:cxn modelId="{18BF2961-BC7B-4E53-894C-407728051567}" type="presParOf" srcId="{0620670E-A28D-4911-9BF0-2D870918FB17}" destId="{52AB729A-A123-47FD-AEBC-7310443389D5}" srcOrd="1" destOrd="0" presId="urn:microsoft.com/office/officeart/2008/layout/HorizontalMultiLevelHierarchy"/>
    <dgm:cxn modelId="{0ED2144F-0AA0-4460-9BE6-11C6BE4DC247}" type="presParOf" srcId="{52AB729A-A123-47FD-AEBC-7310443389D5}" destId="{28771BD0-2367-471D-AEBB-F7E63C1FB2BA}" srcOrd="0" destOrd="0" presId="urn:microsoft.com/office/officeart/2008/layout/HorizontalMultiLevelHierarchy"/>
    <dgm:cxn modelId="{2DF8AC7C-1A56-48DC-B1F6-BFE463E1A62D}" type="presParOf" srcId="{52AB729A-A123-47FD-AEBC-7310443389D5}" destId="{BC3FC1AE-EF49-444F-83B2-B227CD48DD93}"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7A9ACF25-6106-4B43-9E2A-F3F393107392}" type="doc">
      <dgm:prSet loTypeId="urn:microsoft.com/office/officeart/2008/layout/HorizontalMultiLevelHierarchy" loCatId="hierarchy" qsTypeId="urn:microsoft.com/office/officeart/2005/8/quickstyle/simple5" qsCatId="simple" csTypeId="urn:microsoft.com/office/officeart/2005/8/colors/accent0_3" csCatId="mainScheme" phldr="1"/>
      <dgm:spPr/>
      <dgm:t>
        <a:bodyPr/>
        <a:lstStyle/>
        <a:p>
          <a:endParaRPr lang="tr-TR"/>
        </a:p>
      </dgm:t>
    </dgm:pt>
    <dgm:pt modelId="{A1352E01-C58E-49B5-805D-36053F844905}">
      <dgm:prSet phldrT="[Metin]"/>
      <dgm:spPr/>
      <dgm:t>
        <a:bodyPr/>
        <a:lstStyle/>
        <a:p>
          <a:r>
            <a:rPr lang="tr-TR" dirty="0" smtClean="0"/>
            <a:t>BAŞVURU</a:t>
          </a:r>
          <a:endParaRPr lang="tr-TR" dirty="0"/>
        </a:p>
      </dgm:t>
    </dgm:pt>
    <dgm:pt modelId="{4A9CE32E-FA61-43E9-8035-8B0470A357CC}" type="parTrans" cxnId="{6202C997-75C1-452D-BF2D-6F1AA5211ADB}">
      <dgm:prSet/>
      <dgm:spPr/>
      <dgm:t>
        <a:bodyPr/>
        <a:lstStyle/>
        <a:p>
          <a:endParaRPr lang="tr-TR"/>
        </a:p>
      </dgm:t>
    </dgm:pt>
    <dgm:pt modelId="{4A873D80-5713-40E3-9FE9-03DC922325BE}" type="sibTrans" cxnId="{6202C997-75C1-452D-BF2D-6F1AA5211ADB}">
      <dgm:prSet/>
      <dgm:spPr/>
      <dgm:t>
        <a:bodyPr/>
        <a:lstStyle/>
        <a:p>
          <a:endParaRPr lang="tr-TR"/>
        </a:p>
      </dgm:t>
    </dgm:pt>
    <dgm:pt modelId="{83BBF5AC-C041-481D-9C83-D54B8CA41F4A}">
      <dgm:prSet custT="1"/>
      <dgm:spPr/>
      <dgm:t>
        <a:bodyPr/>
        <a:lstStyle/>
        <a:p>
          <a:pPr marL="231775" indent="0" algn="l"/>
          <a:r>
            <a:rPr lang="tr-TR" sz="2400" b="1" dirty="0" smtClean="0"/>
            <a:t>1 BİLGİ </a:t>
          </a:r>
          <a:r>
            <a:rPr lang="tr-TR" sz="2400" b="1" dirty="0" smtClean="0">
              <a:hlinkClick xmlns:r="http://schemas.openxmlformats.org/officeDocument/2006/relationships" r:id="rId1" action="ppaction://hlinkfile"/>
            </a:rPr>
            <a:t>FORMU</a:t>
          </a:r>
          <a:r>
            <a:rPr lang="tr-TR" sz="2400" b="1" dirty="0" smtClean="0"/>
            <a:t>,</a:t>
          </a:r>
        </a:p>
        <a:p>
          <a:pPr marL="231775" indent="0" algn="l"/>
          <a:r>
            <a:rPr lang="tr-TR" sz="2400" b="1" dirty="0" smtClean="0"/>
            <a:t>2 PROJE UYGULAMA YOL HARİTASI (HARCAMA TAKVİMİ),</a:t>
          </a:r>
        </a:p>
        <a:p>
          <a:pPr marL="231775" indent="0" algn="l"/>
          <a:r>
            <a:rPr lang="tr-TR" sz="2400" b="1" dirty="0" smtClean="0"/>
            <a:t>3 SOGEP 2021 BUTCE,</a:t>
          </a:r>
        </a:p>
        <a:p>
          <a:pPr marL="231775" indent="0" algn="l"/>
          <a:r>
            <a:rPr lang="tr-TR" sz="2400" dirty="0" smtClean="0"/>
            <a:t>4 SOGEP 2021 PROJE ÖZETİ,</a:t>
          </a:r>
        </a:p>
        <a:p>
          <a:pPr marL="231775" indent="0" algn="l"/>
          <a:r>
            <a:rPr lang="tr-TR" sz="2400" b="1" dirty="0" smtClean="0"/>
            <a:t>5 SOGEP 2021 </a:t>
          </a:r>
          <a:r>
            <a:rPr lang="tr-TR" sz="2400" b="1" dirty="0" smtClean="0">
              <a:hlinkClick xmlns:r="http://schemas.openxmlformats.org/officeDocument/2006/relationships" r:id="rId2" action="ppaction://hlinkfile"/>
            </a:rPr>
            <a:t>RAPORLAR</a:t>
          </a:r>
          <a:r>
            <a:rPr lang="tr-TR" sz="2400" b="1" dirty="0" smtClean="0"/>
            <a:t>,</a:t>
          </a:r>
        </a:p>
        <a:p>
          <a:pPr marL="231775" indent="0" algn="l"/>
          <a:r>
            <a:rPr lang="tr-TR" sz="2400" b="1" dirty="0" smtClean="0"/>
            <a:t>6 SOGEP 2021 NİYET MEKTUPLARI,</a:t>
          </a:r>
        </a:p>
        <a:p>
          <a:pPr marL="231775" indent="0" algn="l"/>
          <a:r>
            <a:rPr lang="tr-TR" sz="2400" dirty="0" smtClean="0"/>
            <a:t>7 SOGEP 2021 YETKİLİ ORGAN KARARI,</a:t>
          </a:r>
        </a:p>
        <a:p>
          <a:pPr marL="231775" indent="0" algn="l"/>
          <a:r>
            <a:rPr lang="tr-TR" sz="2400" dirty="0" smtClean="0"/>
            <a:t>8 SOGEP 2021 TEKNİK ŞARTNAMELER,</a:t>
          </a:r>
        </a:p>
        <a:p>
          <a:pPr marL="231775" indent="0" algn="l"/>
          <a:r>
            <a:rPr lang="tr-TR" sz="2400" dirty="0" smtClean="0"/>
            <a:t>9 SOGEP 2021 PROFORMA FATURALAR,</a:t>
          </a:r>
        </a:p>
        <a:p>
          <a:pPr marL="231775" indent="0" algn="l"/>
          <a:r>
            <a:rPr lang="tr-TR" sz="2400" dirty="0" smtClean="0"/>
            <a:t>10 SOGEP 2021 UYGULAMA ALANINA AİT BELGE,</a:t>
          </a:r>
        </a:p>
        <a:p>
          <a:pPr marL="231775" indent="0" algn="l"/>
          <a:r>
            <a:rPr lang="tr-TR" sz="2400" dirty="0" smtClean="0"/>
            <a:t>11 SOGEP 2021 ÇEVRESEL ETKİ DEĞERLENDİRMESİ 			(ÇED) BELGESİ.</a:t>
          </a:r>
          <a:endParaRPr lang="tr-TR" sz="2400" b="0" dirty="0"/>
        </a:p>
      </dgm:t>
    </dgm:pt>
    <dgm:pt modelId="{47EA995C-1273-4959-9EA7-13DC86258AE6}" type="parTrans" cxnId="{21249CD5-4036-4AA0-9EDD-5AF47C345F1C}">
      <dgm:prSet/>
      <dgm:spPr/>
      <dgm:t>
        <a:bodyPr/>
        <a:lstStyle/>
        <a:p>
          <a:endParaRPr lang="tr-TR"/>
        </a:p>
      </dgm:t>
    </dgm:pt>
    <dgm:pt modelId="{14BE0A4A-D929-4DF1-8794-B9B7506D265F}" type="sibTrans" cxnId="{21249CD5-4036-4AA0-9EDD-5AF47C345F1C}">
      <dgm:prSet/>
      <dgm:spPr/>
      <dgm:t>
        <a:bodyPr/>
        <a:lstStyle/>
        <a:p>
          <a:endParaRPr lang="tr-TR"/>
        </a:p>
      </dgm:t>
    </dgm:pt>
    <dgm:pt modelId="{36EC12B4-CC3C-4C8E-B95A-4BD99AF6376B}" type="pres">
      <dgm:prSet presAssocID="{7A9ACF25-6106-4B43-9E2A-F3F393107392}" presName="Name0" presStyleCnt="0">
        <dgm:presLayoutVars>
          <dgm:chPref val="1"/>
          <dgm:dir/>
          <dgm:animOne val="branch"/>
          <dgm:animLvl val="lvl"/>
          <dgm:resizeHandles val="exact"/>
        </dgm:presLayoutVars>
      </dgm:prSet>
      <dgm:spPr/>
      <dgm:t>
        <a:bodyPr/>
        <a:lstStyle/>
        <a:p>
          <a:endParaRPr lang="tr-TR"/>
        </a:p>
      </dgm:t>
    </dgm:pt>
    <dgm:pt modelId="{058A833C-CEB5-4004-B662-FBD853A8EBED}" type="pres">
      <dgm:prSet presAssocID="{A1352E01-C58E-49B5-805D-36053F844905}" presName="root1" presStyleCnt="0"/>
      <dgm:spPr/>
      <dgm:t>
        <a:bodyPr/>
        <a:lstStyle/>
        <a:p>
          <a:endParaRPr lang="tr-TR"/>
        </a:p>
      </dgm:t>
    </dgm:pt>
    <dgm:pt modelId="{FB672DDE-FB00-4911-8F5C-058F219F3197}" type="pres">
      <dgm:prSet presAssocID="{A1352E01-C58E-49B5-805D-36053F844905}" presName="LevelOneTextNode" presStyleLbl="node0" presStyleIdx="0" presStyleCnt="1" custScaleY="107783">
        <dgm:presLayoutVars>
          <dgm:chPref val="3"/>
        </dgm:presLayoutVars>
      </dgm:prSet>
      <dgm:spPr/>
      <dgm:t>
        <a:bodyPr/>
        <a:lstStyle/>
        <a:p>
          <a:endParaRPr lang="tr-TR"/>
        </a:p>
      </dgm:t>
    </dgm:pt>
    <dgm:pt modelId="{0620670E-A28D-4911-9BF0-2D870918FB17}" type="pres">
      <dgm:prSet presAssocID="{A1352E01-C58E-49B5-805D-36053F844905}" presName="level2hierChild" presStyleCnt="0"/>
      <dgm:spPr/>
      <dgm:t>
        <a:bodyPr/>
        <a:lstStyle/>
        <a:p>
          <a:endParaRPr lang="tr-TR"/>
        </a:p>
      </dgm:t>
    </dgm:pt>
    <dgm:pt modelId="{EB37281F-5B8B-4681-B2F8-30A9B5FB9DE3}" type="pres">
      <dgm:prSet presAssocID="{47EA995C-1273-4959-9EA7-13DC86258AE6}" presName="conn2-1" presStyleLbl="parChTrans1D2" presStyleIdx="0" presStyleCnt="1"/>
      <dgm:spPr/>
      <dgm:t>
        <a:bodyPr/>
        <a:lstStyle/>
        <a:p>
          <a:endParaRPr lang="tr-TR"/>
        </a:p>
      </dgm:t>
    </dgm:pt>
    <dgm:pt modelId="{1C582B35-99F1-4B6D-94F2-9D0523FD6D0F}" type="pres">
      <dgm:prSet presAssocID="{47EA995C-1273-4959-9EA7-13DC86258AE6}" presName="connTx" presStyleLbl="parChTrans1D2" presStyleIdx="0" presStyleCnt="1"/>
      <dgm:spPr/>
      <dgm:t>
        <a:bodyPr/>
        <a:lstStyle/>
        <a:p>
          <a:endParaRPr lang="tr-TR"/>
        </a:p>
      </dgm:t>
    </dgm:pt>
    <dgm:pt modelId="{52AB729A-A123-47FD-AEBC-7310443389D5}" type="pres">
      <dgm:prSet presAssocID="{83BBF5AC-C041-481D-9C83-D54B8CA41F4A}" presName="root2" presStyleCnt="0"/>
      <dgm:spPr/>
      <dgm:t>
        <a:bodyPr/>
        <a:lstStyle/>
        <a:p>
          <a:endParaRPr lang="tr-TR"/>
        </a:p>
      </dgm:t>
    </dgm:pt>
    <dgm:pt modelId="{28771BD0-2367-471D-AEBB-F7E63C1FB2BA}" type="pres">
      <dgm:prSet presAssocID="{83BBF5AC-C041-481D-9C83-D54B8CA41F4A}" presName="LevelTwoTextNode" presStyleLbl="node2" presStyleIdx="0" presStyleCnt="1" custScaleX="301963" custScaleY="731987" custLinFactNeighborX="-457" custLinFactNeighborY="497">
        <dgm:presLayoutVars>
          <dgm:chPref val="3"/>
        </dgm:presLayoutVars>
      </dgm:prSet>
      <dgm:spPr/>
      <dgm:t>
        <a:bodyPr/>
        <a:lstStyle/>
        <a:p>
          <a:endParaRPr lang="tr-TR"/>
        </a:p>
      </dgm:t>
    </dgm:pt>
    <dgm:pt modelId="{BC3FC1AE-EF49-444F-83B2-B227CD48DD93}" type="pres">
      <dgm:prSet presAssocID="{83BBF5AC-C041-481D-9C83-D54B8CA41F4A}" presName="level3hierChild" presStyleCnt="0"/>
      <dgm:spPr/>
      <dgm:t>
        <a:bodyPr/>
        <a:lstStyle/>
        <a:p>
          <a:endParaRPr lang="tr-TR"/>
        </a:p>
      </dgm:t>
    </dgm:pt>
  </dgm:ptLst>
  <dgm:cxnLst>
    <dgm:cxn modelId="{1A9D4BC6-7B2D-401C-AE6C-2C8AC859196C}" type="presOf" srcId="{7A9ACF25-6106-4B43-9E2A-F3F393107392}" destId="{36EC12B4-CC3C-4C8E-B95A-4BD99AF6376B}" srcOrd="0" destOrd="0" presId="urn:microsoft.com/office/officeart/2008/layout/HorizontalMultiLevelHierarchy"/>
    <dgm:cxn modelId="{21249CD5-4036-4AA0-9EDD-5AF47C345F1C}" srcId="{A1352E01-C58E-49B5-805D-36053F844905}" destId="{83BBF5AC-C041-481D-9C83-D54B8CA41F4A}" srcOrd="0" destOrd="0" parTransId="{47EA995C-1273-4959-9EA7-13DC86258AE6}" sibTransId="{14BE0A4A-D929-4DF1-8794-B9B7506D265F}"/>
    <dgm:cxn modelId="{A2AF5FB1-5715-49FE-8E0D-A1B9560B894F}" type="presOf" srcId="{47EA995C-1273-4959-9EA7-13DC86258AE6}" destId="{EB37281F-5B8B-4681-B2F8-30A9B5FB9DE3}" srcOrd="0" destOrd="0" presId="urn:microsoft.com/office/officeart/2008/layout/HorizontalMultiLevelHierarchy"/>
    <dgm:cxn modelId="{FBFD4B25-026A-4C05-B7A1-4324C6C54F4C}" type="presOf" srcId="{47EA995C-1273-4959-9EA7-13DC86258AE6}" destId="{1C582B35-99F1-4B6D-94F2-9D0523FD6D0F}" srcOrd="1" destOrd="0" presId="urn:microsoft.com/office/officeart/2008/layout/HorizontalMultiLevelHierarchy"/>
    <dgm:cxn modelId="{91BFC6AF-B2A4-4B42-87B0-F072981FEA3C}" type="presOf" srcId="{83BBF5AC-C041-481D-9C83-D54B8CA41F4A}" destId="{28771BD0-2367-471D-AEBB-F7E63C1FB2BA}" srcOrd="0" destOrd="0" presId="urn:microsoft.com/office/officeart/2008/layout/HorizontalMultiLevelHierarchy"/>
    <dgm:cxn modelId="{F156EAFD-D616-44A2-9D04-22917EC64F47}" type="presOf" srcId="{A1352E01-C58E-49B5-805D-36053F844905}" destId="{FB672DDE-FB00-4911-8F5C-058F219F3197}" srcOrd="0" destOrd="0" presId="urn:microsoft.com/office/officeart/2008/layout/HorizontalMultiLevelHierarchy"/>
    <dgm:cxn modelId="{6202C997-75C1-452D-BF2D-6F1AA5211ADB}" srcId="{7A9ACF25-6106-4B43-9E2A-F3F393107392}" destId="{A1352E01-C58E-49B5-805D-36053F844905}" srcOrd="0" destOrd="0" parTransId="{4A9CE32E-FA61-43E9-8035-8B0470A357CC}" sibTransId="{4A873D80-5713-40E3-9FE9-03DC922325BE}"/>
    <dgm:cxn modelId="{AD78C71F-22C1-40BA-B9E0-9373B654C157}" type="presParOf" srcId="{36EC12B4-CC3C-4C8E-B95A-4BD99AF6376B}" destId="{058A833C-CEB5-4004-B662-FBD853A8EBED}" srcOrd="0" destOrd="0" presId="urn:microsoft.com/office/officeart/2008/layout/HorizontalMultiLevelHierarchy"/>
    <dgm:cxn modelId="{048DA4AB-CF6E-4F86-87D5-CE95FA7370B4}" type="presParOf" srcId="{058A833C-CEB5-4004-B662-FBD853A8EBED}" destId="{FB672DDE-FB00-4911-8F5C-058F219F3197}" srcOrd="0" destOrd="0" presId="urn:microsoft.com/office/officeart/2008/layout/HorizontalMultiLevelHierarchy"/>
    <dgm:cxn modelId="{370E90E2-67BA-4643-8B48-129C39B6803E}" type="presParOf" srcId="{058A833C-CEB5-4004-B662-FBD853A8EBED}" destId="{0620670E-A28D-4911-9BF0-2D870918FB17}" srcOrd="1" destOrd="0" presId="urn:microsoft.com/office/officeart/2008/layout/HorizontalMultiLevelHierarchy"/>
    <dgm:cxn modelId="{B2D84300-37C4-4BB9-AAAD-BB8FAA2ACBB1}" type="presParOf" srcId="{0620670E-A28D-4911-9BF0-2D870918FB17}" destId="{EB37281F-5B8B-4681-B2F8-30A9B5FB9DE3}" srcOrd="0" destOrd="0" presId="urn:microsoft.com/office/officeart/2008/layout/HorizontalMultiLevelHierarchy"/>
    <dgm:cxn modelId="{C268EB3E-BC2F-4F76-982B-3B0CE550DD5D}" type="presParOf" srcId="{EB37281F-5B8B-4681-B2F8-30A9B5FB9DE3}" destId="{1C582B35-99F1-4B6D-94F2-9D0523FD6D0F}" srcOrd="0" destOrd="0" presId="urn:microsoft.com/office/officeart/2008/layout/HorizontalMultiLevelHierarchy"/>
    <dgm:cxn modelId="{12931897-2628-464A-84FE-1EB48DB8522D}" type="presParOf" srcId="{0620670E-A28D-4911-9BF0-2D870918FB17}" destId="{52AB729A-A123-47FD-AEBC-7310443389D5}" srcOrd="1" destOrd="0" presId="urn:microsoft.com/office/officeart/2008/layout/HorizontalMultiLevelHierarchy"/>
    <dgm:cxn modelId="{8B51059E-A33D-4B04-BEEC-CCDC661AE095}" type="presParOf" srcId="{52AB729A-A123-47FD-AEBC-7310443389D5}" destId="{28771BD0-2367-471D-AEBB-F7E63C1FB2BA}" srcOrd="0" destOrd="0" presId="urn:microsoft.com/office/officeart/2008/layout/HorizontalMultiLevelHierarchy"/>
    <dgm:cxn modelId="{4E7DD91B-7A53-494A-9FF5-6EB5C021DA79}" type="presParOf" srcId="{52AB729A-A123-47FD-AEBC-7310443389D5}" destId="{BC3FC1AE-EF49-444F-83B2-B227CD48DD93}"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7A9ACF25-6106-4B43-9E2A-F3F393107392}" type="doc">
      <dgm:prSet loTypeId="urn:microsoft.com/office/officeart/2008/layout/HorizontalMultiLevelHierarchy" loCatId="hierarchy" qsTypeId="urn:microsoft.com/office/officeart/2005/8/quickstyle/simple5" qsCatId="simple" csTypeId="urn:microsoft.com/office/officeart/2005/8/colors/accent2_2" csCatId="accent2" phldr="1"/>
      <dgm:spPr/>
      <dgm:t>
        <a:bodyPr/>
        <a:lstStyle/>
        <a:p>
          <a:endParaRPr lang="tr-TR"/>
        </a:p>
      </dgm:t>
    </dgm:pt>
    <dgm:pt modelId="{A1352E01-C58E-49B5-805D-36053F844905}">
      <dgm:prSet phldrT="[Metin]"/>
      <dgm:spPr>
        <a:solidFill>
          <a:schemeClr val="bg2">
            <a:lumMod val="25000"/>
          </a:schemeClr>
        </a:solidFill>
      </dgm:spPr>
      <dgm:t>
        <a:bodyPr/>
        <a:lstStyle/>
        <a:p>
          <a:r>
            <a:rPr lang="tr-TR" dirty="0" smtClean="0"/>
            <a:t>DESTEKLENEMEZ</a:t>
          </a:r>
          <a:endParaRPr lang="tr-TR" dirty="0"/>
        </a:p>
      </dgm:t>
    </dgm:pt>
    <dgm:pt modelId="{4A9CE32E-FA61-43E9-8035-8B0470A357CC}" type="parTrans" cxnId="{6202C997-75C1-452D-BF2D-6F1AA5211ADB}">
      <dgm:prSet/>
      <dgm:spPr/>
      <dgm:t>
        <a:bodyPr/>
        <a:lstStyle/>
        <a:p>
          <a:endParaRPr lang="tr-TR"/>
        </a:p>
      </dgm:t>
    </dgm:pt>
    <dgm:pt modelId="{4A873D80-5713-40E3-9FE9-03DC922325BE}" type="sibTrans" cxnId="{6202C997-75C1-452D-BF2D-6F1AA5211ADB}">
      <dgm:prSet/>
      <dgm:spPr/>
      <dgm:t>
        <a:bodyPr/>
        <a:lstStyle/>
        <a:p>
          <a:endParaRPr lang="tr-TR"/>
        </a:p>
      </dgm:t>
    </dgm:pt>
    <dgm:pt modelId="{83BBF5AC-C041-481D-9C83-D54B8CA41F4A}">
      <dgm:prSet custT="1"/>
      <dgm:spPr>
        <a:solidFill>
          <a:schemeClr val="bg2">
            <a:lumMod val="25000"/>
          </a:schemeClr>
        </a:solidFill>
      </dgm:spPr>
      <dgm:t>
        <a:bodyPr/>
        <a:lstStyle/>
        <a:p>
          <a:pPr algn="l"/>
          <a:r>
            <a:rPr lang="tr-TR" sz="2400" dirty="0" smtClean="0"/>
            <a:t>USUL ESASLARA GÖRE:</a:t>
          </a:r>
        </a:p>
        <a:p>
          <a:pPr algn="l"/>
          <a:r>
            <a:rPr lang="tr-TR" sz="2600" dirty="0" smtClean="0"/>
            <a:t>*Temel sosyal altyapı/hizmet sunumuna yönelik projeler,</a:t>
          </a:r>
        </a:p>
        <a:p>
          <a:pPr algn="l"/>
          <a:r>
            <a:rPr lang="en-US" sz="2600" dirty="0" smtClean="0"/>
            <a:t>*</a:t>
          </a:r>
          <a:r>
            <a:rPr lang="tr-TR" sz="2600" dirty="0" smtClean="0"/>
            <a:t>Rutin olarak sunulan hizmetleri içeren projeler,</a:t>
          </a:r>
        </a:p>
        <a:p>
          <a:pPr algn="l"/>
          <a:r>
            <a:rPr lang="tr-TR" sz="2600" dirty="0" smtClean="0"/>
            <a:t>*Yurtdışı ziyaret ile yurtdışı seminer, konferans, eğitim vb. faaliyetleri içeren proje kalemleri,</a:t>
          </a:r>
        </a:p>
        <a:p>
          <a:pPr algn="l"/>
          <a:r>
            <a:rPr lang="tr-TR" sz="2600" dirty="0" smtClean="0"/>
            <a:t>*</a:t>
          </a:r>
          <a:r>
            <a:rPr lang="en-US" sz="2600" dirty="0" err="1" smtClean="0"/>
            <a:t>Ayni</a:t>
          </a:r>
          <a:r>
            <a:rPr lang="en-US" sz="2600" dirty="0" smtClean="0"/>
            <a:t> </a:t>
          </a:r>
          <a:r>
            <a:rPr lang="tr-TR" sz="2600" dirty="0" smtClean="0"/>
            <a:t>ve</a:t>
          </a:r>
          <a:r>
            <a:rPr lang="en-US" sz="2600" dirty="0" smtClean="0"/>
            <a:t>/</a:t>
          </a:r>
          <a:r>
            <a:rPr lang="en-US" sz="2600" dirty="0" err="1" smtClean="0"/>
            <a:t>veya</a:t>
          </a:r>
          <a:r>
            <a:rPr lang="tr-TR" sz="2600" dirty="0" smtClean="0"/>
            <a:t> nakdi sosyal </a:t>
          </a:r>
          <a:r>
            <a:rPr lang="en-US" sz="2600" dirty="0" smtClean="0"/>
            <a:t>yard</a:t>
          </a:r>
          <a:r>
            <a:rPr lang="tr-TR" sz="2600" dirty="0" smtClean="0"/>
            <a:t>ı</a:t>
          </a:r>
          <a:r>
            <a:rPr lang="en-US" sz="2600" dirty="0" smtClean="0"/>
            <a:t>m</a:t>
          </a:r>
          <a:r>
            <a:rPr lang="tr-TR" sz="2600" dirty="0" smtClean="0"/>
            <a:t> içeren projeler,</a:t>
          </a:r>
        </a:p>
        <a:p>
          <a:pPr algn="l"/>
          <a:r>
            <a:rPr lang="tr-TR" sz="2600" dirty="0" smtClean="0"/>
            <a:t>*Okul derslerini takviye amaçlı etüt faaliyetleri ve sınavlara hazırlık amacı taşıyan kurs projeleri,</a:t>
          </a:r>
        </a:p>
        <a:p>
          <a:pPr algn="l"/>
          <a:r>
            <a:rPr lang="tr-TR" sz="2600" dirty="0" smtClean="0"/>
            <a:t>*Proje amaçları ile ilişkilendirilmemiş ve </a:t>
          </a:r>
          <a:r>
            <a:rPr lang="tr-TR" sz="2600" u="sng" dirty="0" smtClean="0"/>
            <a:t>sürdürülebilirliği</a:t>
          </a:r>
          <a:r>
            <a:rPr lang="tr-TR" sz="2600" dirty="0" smtClean="0"/>
            <a:t> zayıf projeler,</a:t>
          </a:r>
        </a:p>
        <a:p>
          <a:pPr algn="l"/>
          <a:r>
            <a:rPr lang="tr-TR" sz="2600" dirty="0" smtClean="0"/>
            <a:t>*Hedef kitle ile faaliyetleri arasında ilişki kurulamayan projeler.</a:t>
          </a:r>
        </a:p>
      </dgm:t>
    </dgm:pt>
    <dgm:pt modelId="{47EA995C-1273-4959-9EA7-13DC86258AE6}" type="parTrans" cxnId="{21249CD5-4036-4AA0-9EDD-5AF47C345F1C}">
      <dgm:prSet/>
      <dgm:spPr/>
      <dgm:t>
        <a:bodyPr/>
        <a:lstStyle/>
        <a:p>
          <a:endParaRPr lang="tr-TR"/>
        </a:p>
      </dgm:t>
    </dgm:pt>
    <dgm:pt modelId="{14BE0A4A-D929-4DF1-8794-B9B7506D265F}" type="sibTrans" cxnId="{21249CD5-4036-4AA0-9EDD-5AF47C345F1C}">
      <dgm:prSet/>
      <dgm:spPr/>
      <dgm:t>
        <a:bodyPr/>
        <a:lstStyle/>
        <a:p>
          <a:endParaRPr lang="tr-TR"/>
        </a:p>
      </dgm:t>
    </dgm:pt>
    <dgm:pt modelId="{36EC12B4-CC3C-4C8E-B95A-4BD99AF6376B}" type="pres">
      <dgm:prSet presAssocID="{7A9ACF25-6106-4B43-9E2A-F3F393107392}" presName="Name0" presStyleCnt="0">
        <dgm:presLayoutVars>
          <dgm:chPref val="1"/>
          <dgm:dir/>
          <dgm:animOne val="branch"/>
          <dgm:animLvl val="lvl"/>
          <dgm:resizeHandles val="exact"/>
        </dgm:presLayoutVars>
      </dgm:prSet>
      <dgm:spPr/>
      <dgm:t>
        <a:bodyPr/>
        <a:lstStyle/>
        <a:p>
          <a:endParaRPr lang="tr-TR"/>
        </a:p>
      </dgm:t>
    </dgm:pt>
    <dgm:pt modelId="{058A833C-CEB5-4004-B662-FBD853A8EBED}" type="pres">
      <dgm:prSet presAssocID="{A1352E01-C58E-49B5-805D-36053F844905}" presName="root1" presStyleCnt="0"/>
      <dgm:spPr/>
    </dgm:pt>
    <dgm:pt modelId="{FB672DDE-FB00-4911-8F5C-058F219F3197}" type="pres">
      <dgm:prSet presAssocID="{A1352E01-C58E-49B5-805D-36053F844905}" presName="LevelOneTextNode" presStyleLbl="node0" presStyleIdx="0" presStyleCnt="1" custScaleY="107783">
        <dgm:presLayoutVars>
          <dgm:chPref val="3"/>
        </dgm:presLayoutVars>
      </dgm:prSet>
      <dgm:spPr/>
      <dgm:t>
        <a:bodyPr/>
        <a:lstStyle/>
        <a:p>
          <a:endParaRPr lang="tr-TR"/>
        </a:p>
      </dgm:t>
    </dgm:pt>
    <dgm:pt modelId="{0620670E-A28D-4911-9BF0-2D870918FB17}" type="pres">
      <dgm:prSet presAssocID="{A1352E01-C58E-49B5-805D-36053F844905}" presName="level2hierChild" presStyleCnt="0"/>
      <dgm:spPr/>
    </dgm:pt>
    <dgm:pt modelId="{EB37281F-5B8B-4681-B2F8-30A9B5FB9DE3}" type="pres">
      <dgm:prSet presAssocID="{47EA995C-1273-4959-9EA7-13DC86258AE6}" presName="conn2-1" presStyleLbl="parChTrans1D2" presStyleIdx="0" presStyleCnt="1"/>
      <dgm:spPr/>
      <dgm:t>
        <a:bodyPr/>
        <a:lstStyle/>
        <a:p>
          <a:endParaRPr lang="tr-TR"/>
        </a:p>
      </dgm:t>
    </dgm:pt>
    <dgm:pt modelId="{1C582B35-99F1-4B6D-94F2-9D0523FD6D0F}" type="pres">
      <dgm:prSet presAssocID="{47EA995C-1273-4959-9EA7-13DC86258AE6}" presName="connTx" presStyleLbl="parChTrans1D2" presStyleIdx="0" presStyleCnt="1"/>
      <dgm:spPr/>
      <dgm:t>
        <a:bodyPr/>
        <a:lstStyle/>
        <a:p>
          <a:endParaRPr lang="tr-TR"/>
        </a:p>
      </dgm:t>
    </dgm:pt>
    <dgm:pt modelId="{52AB729A-A123-47FD-AEBC-7310443389D5}" type="pres">
      <dgm:prSet presAssocID="{83BBF5AC-C041-481D-9C83-D54B8CA41F4A}" presName="root2" presStyleCnt="0"/>
      <dgm:spPr/>
    </dgm:pt>
    <dgm:pt modelId="{28771BD0-2367-471D-AEBB-F7E63C1FB2BA}" type="pres">
      <dgm:prSet presAssocID="{83BBF5AC-C041-481D-9C83-D54B8CA41F4A}" presName="LevelTwoTextNode" presStyleLbl="node2" presStyleIdx="0" presStyleCnt="1" custScaleX="340995" custScaleY="784232" custLinFactNeighborX="-1179" custLinFactNeighborY="0">
        <dgm:presLayoutVars>
          <dgm:chPref val="3"/>
        </dgm:presLayoutVars>
      </dgm:prSet>
      <dgm:spPr/>
      <dgm:t>
        <a:bodyPr/>
        <a:lstStyle/>
        <a:p>
          <a:endParaRPr lang="tr-TR"/>
        </a:p>
      </dgm:t>
    </dgm:pt>
    <dgm:pt modelId="{BC3FC1AE-EF49-444F-83B2-B227CD48DD93}" type="pres">
      <dgm:prSet presAssocID="{83BBF5AC-C041-481D-9C83-D54B8CA41F4A}" presName="level3hierChild" presStyleCnt="0"/>
      <dgm:spPr/>
    </dgm:pt>
  </dgm:ptLst>
  <dgm:cxnLst>
    <dgm:cxn modelId="{6B7899D4-2187-4C01-9DCC-8A8261DB1A70}" type="presOf" srcId="{A1352E01-C58E-49B5-805D-36053F844905}" destId="{FB672DDE-FB00-4911-8F5C-058F219F3197}" srcOrd="0" destOrd="0" presId="urn:microsoft.com/office/officeart/2008/layout/HorizontalMultiLevelHierarchy"/>
    <dgm:cxn modelId="{9C48A621-2B31-4D44-A4D5-0967AFC3C055}" type="presOf" srcId="{47EA995C-1273-4959-9EA7-13DC86258AE6}" destId="{EB37281F-5B8B-4681-B2F8-30A9B5FB9DE3}" srcOrd="0" destOrd="0" presId="urn:microsoft.com/office/officeart/2008/layout/HorizontalMultiLevelHierarchy"/>
    <dgm:cxn modelId="{21249CD5-4036-4AA0-9EDD-5AF47C345F1C}" srcId="{A1352E01-C58E-49B5-805D-36053F844905}" destId="{83BBF5AC-C041-481D-9C83-D54B8CA41F4A}" srcOrd="0" destOrd="0" parTransId="{47EA995C-1273-4959-9EA7-13DC86258AE6}" sibTransId="{14BE0A4A-D929-4DF1-8794-B9B7506D265F}"/>
    <dgm:cxn modelId="{8D9A81E1-6B2F-48F2-ABAB-E649E2797D88}" type="presOf" srcId="{7A9ACF25-6106-4B43-9E2A-F3F393107392}" destId="{36EC12B4-CC3C-4C8E-B95A-4BD99AF6376B}" srcOrd="0" destOrd="0" presId="urn:microsoft.com/office/officeart/2008/layout/HorizontalMultiLevelHierarchy"/>
    <dgm:cxn modelId="{AB524E66-02DA-4DE4-B5E1-E7E62C2C415C}" type="presOf" srcId="{83BBF5AC-C041-481D-9C83-D54B8CA41F4A}" destId="{28771BD0-2367-471D-AEBB-F7E63C1FB2BA}" srcOrd="0" destOrd="0" presId="urn:microsoft.com/office/officeart/2008/layout/HorizontalMultiLevelHierarchy"/>
    <dgm:cxn modelId="{F1F947B1-0369-4B25-9001-68DCAB0C2127}" type="presOf" srcId="{47EA995C-1273-4959-9EA7-13DC86258AE6}" destId="{1C582B35-99F1-4B6D-94F2-9D0523FD6D0F}" srcOrd="1" destOrd="0" presId="urn:microsoft.com/office/officeart/2008/layout/HorizontalMultiLevelHierarchy"/>
    <dgm:cxn modelId="{6202C997-75C1-452D-BF2D-6F1AA5211ADB}" srcId="{7A9ACF25-6106-4B43-9E2A-F3F393107392}" destId="{A1352E01-C58E-49B5-805D-36053F844905}" srcOrd="0" destOrd="0" parTransId="{4A9CE32E-FA61-43E9-8035-8B0470A357CC}" sibTransId="{4A873D80-5713-40E3-9FE9-03DC922325BE}"/>
    <dgm:cxn modelId="{69278DFB-DF2F-400E-B5BB-0FC9BE1FA907}" type="presParOf" srcId="{36EC12B4-CC3C-4C8E-B95A-4BD99AF6376B}" destId="{058A833C-CEB5-4004-B662-FBD853A8EBED}" srcOrd="0" destOrd="0" presId="urn:microsoft.com/office/officeart/2008/layout/HorizontalMultiLevelHierarchy"/>
    <dgm:cxn modelId="{4E9A0F2A-F0CB-4CCE-9AAE-72D0C055B65A}" type="presParOf" srcId="{058A833C-CEB5-4004-B662-FBD853A8EBED}" destId="{FB672DDE-FB00-4911-8F5C-058F219F3197}" srcOrd="0" destOrd="0" presId="urn:microsoft.com/office/officeart/2008/layout/HorizontalMultiLevelHierarchy"/>
    <dgm:cxn modelId="{98495F11-CC32-494A-8FC5-F11521AA2ED8}" type="presParOf" srcId="{058A833C-CEB5-4004-B662-FBD853A8EBED}" destId="{0620670E-A28D-4911-9BF0-2D870918FB17}" srcOrd="1" destOrd="0" presId="urn:microsoft.com/office/officeart/2008/layout/HorizontalMultiLevelHierarchy"/>
    <dgm:cxn modelId="{FF7CF0A4-2C70-4508-9135-7ABC73AC754A}" type="presParOf" srcId="{0620670E-A28D-4911-9BF0-2D870918FB17}" destId="{EB37281F-5B8B-4681-B2F8-30A9B5FB9DE3}" srcOrd="0" destOrd="0" presId="urn:microsoft.com/office/officeart/2008/layout/HorizontalMultiLevelHierarchy"/>
    <dgm:cxn modelId="{2AB4F798-CDD2-4191-B450-DBB82E302877}" type="presParOf" srcId="{EB37281F-5B8B-4681-B2F8-30A9B5FB9DE3}" destId="{1C582B35-99F1-4B6D-94F2-9D0523FD6D0F}" srcOrd="0" destOrd="0" presId="urn:microsoft.com/office/officeart/2008/layout/HorizontalMultiLevelHierarchy"/>
    <dgm:cxn modelId="{C012AF62-5590-4386-9BE6-4B551198FF3C}" type="presParOf" srcId="{0620670E-A28D-4911-9BF0-2D870918FB17}" destId="{52AB729A-A123-47FD-AEBC-7310443389D5}" srcOrd="1" destOrd="0" presId="urn:microsoft.com/office/officeart/2008/layout/HorizontalMultiLevelHierarchy"/>
    <dgm:cxn modelId="{F418120D-BC6D-4B7E-8C89-D79A14B6E4C6}" type="presParOf" srcId="{52AB729A-A123-47FD-AEBC-7310443389D5}" destId="{28771BD0-2367-471D-AEBB-F7E63C1FB2BA}" srcOrd="0" destOrd="0" presId="urn:microsoft.com/office/officeart/2008/layout/HorizontalMultiLevelHierarchy"/>
    <dgm:cxn modelId="{07B68390-4001-46D5-9FC5-ADE207CE94F8}" type="presParOf" srcId="{52AB729A-A123-47FD-AEBC-7310443389D5}" destId="{BC3FC1AE-EF49-444F-83B2-B227CD48DD93}"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39ADED-153A-4081-9A70-5FC3E20A88E2}">
      <dsp:nvSpPr>
        <dsp:cNvPr id="0" name=""/>
        <dsp:cNvSpPr/>
      </dsp:nvSpPr>
      <dsp:spPr>
        <a:xfrm>
          <a:off x="963703" y="2816241"/>
          <a:ext cx="595785" cy="747004"/>
        </a:xfrm>
        <a:custGeom>
          <a:avLst/>
          <a:gdLst/>
          <a:ahLst/>
          <a:cxnLst/>
          <a:rect l="0" t="0" r="0" b="0"/>
          <a:pathLst>
            <a:path>
              <a:moveTo>
                <a:pt x="0" y="0"/>
              </a:moveTo>
              <a:lnTo>
                <a:pt x="297892" y="0"/>
              </a:lnTo>
              <a:lnTo>
                <a:pt x="297892" y="747004"/>
              </a:lnTo>
              <a:lnTo>
                <a:pt x="595785" y="747004"/>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1237708" y="3165856"/>
        <a:ext cx="47774" cy="47774"/>
      </dsp:txXfrm>
    </dsp:sp>
    <dsp:sp modelId="{68AE0E28-9584-4A07-AE93-92B1E706E852}">
      <dsp:nvSpPr>
        <dsp:cNvPr id="0" name=""/>
        <dsp:cNvSpPr/>
      </dsp:nvSpPr>
      <dsp:spPr>
        <a:xfrm>
          <a:off x="963703" y="2816241"/>
          <a:ext cx="595785" cy="1978089"/>
        </a:xfrm>
        <a:custGeom>
          <a:avLst/>
          <a:gdLst/>
          <a:ahLst/>
          <a:cxnLst/>
          <a:rect l="0" t="0" r="0" b="0"/>
          <a:pathLst>
            <a:path>
              <a:moveTo>
                <a:pt x="0" y="0"/>
              </a:moveTo>
              <a:lnTo>
                <a:pt x="297892" y="0"/>
              </a:lnTo>
              <a:lnTo>
                <a:pt x="297892" y="1978089"/>
              </a:lnTo>
              <a:lnTo>
                <a:pt x="595785" y="1978089"/>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kern="1200"/>
        </a:p>
      </dsp:txBody>
      <dsp:txXfrm>
        <a:off x="1209949" y="3753639"/>
        <a:ext cx="103293" cy="103293"/>
      </dsp:txXfrm>
    </dsp:sp>
    <dsp:sp modelId="{F2EE40B4-EAA8-436B-A096-92A0ECD048D0}">
      <dsp:nvSpPr>
        <dsp:cNvPr id="0" name=""/>
        <dsp:cNvSpPr/>
      </dsp:nvSpPr>
      <dsp:spPr>
        <a:xfrm>
          <a:off x="963703" y="2507700"/>
          <a:ext cx="595785" cy="308541"/>
        </a:xfrm>
        <a:custGeom>
          <a:avLst/>
          <a:gdLst/>
          <a:ahLst/>
          <a:cxnLst/>
          <a:rect l="0" t="0" r="0" b="0"/>
          <a:pathLst>
            <a:path>
              <a:moveTo>
                <a:pt x="0" y="308541"/>
              </a:moveTo>
              <a:lnTo>
                <a:pt x="297892" y="308541"/>
              </a:lnTo>
              <a:lnTo>
                <a:pt x="297892" y="0"/>
              </a:lnTo>
              <a:lnTo>
                <a:pt x="595785" y="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1244822" y="2645197"/>
        <a:ext cx="33546" cy="33546"/>
      </dsp:txXfrm>
    </dsp:sp>
    <dsp:sp modelId="{1886F1C8-77D8-45D4-8ECD-0DE8B99A5BE1}">
      <dsp:nvSpPr>
        <dsp:cNvPr id="0" name=""/>
        <dsp:cNvSpPr/>
      </dsp:nvSpPr>
      <dsp:spPr>
        <a:xfrm>
          <a:off x="963703" y="1441775"/>
          <a:ext cx="595785" cy="1374465"/>
        </a:xfrm>
        <a:custGeom>
          <a:avLst/>
          <a:gdLst/>
          <a:ahLst/>
          <a:cxnLst/>
          <a:rect l="0" t="0" r="0" b="0"/>
          <a:pathLst>
            <a:path>
              <a:moveTo>
                <a:pt x="0" y="1374465"/>
              </a:moveTo>
              <a:lnTo>
                <a:pt x="297892" y="1374465"/>
              </a:lnTo>
              <a:lnTo>
                <a:pt x="297892" y="0"/>
              </a:lnTo>
              <a:lnTo>
                <a:pt x="595785" y="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1224145" y="2091557"/>
        <a:ext cx="74901" cy="74901"/>
      </dsp:txXfrm>
    </dsp:sp>
    <dsp:sp modelId="{9BD1F9BF-729E-407B-98A0-CE019762558D}">
      <dsp:nvSpPr>
        <dsp:cNvPr id="0" name=""/>
        <dsp:cNvSpPr/>
      </dsp:nvSpPr>
      <dsp:spPr>
        <a:xfrm>
          <a:off x="963703" y="460813"/>
          <a:ext cx="595785" cy="2355427"/>
        </a:xfrm>
        <a:custGeom>
          <a:avLst/>
          <a:gdLst/>
          <a:ahLst/>
          <a:cxnLst/>
          <a:rect l="0" t="0" r="0" b="0"/>
          <a:pathLst>
            <a:path>
              <a:moveTo>
                <a:pt x="0" y="2355427"/>
              </a:moveTo>
              <a:lnTo>
                <a:pt x="297892" y="2355427"/>
              </a:lnTo>
              <a:lnTo>
                <a:pt x="297892" y="0"/>
              </a:lnTo>
              <a:lnTo>
                <a:pt x="595785" y="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tr-TR" sz="800" kern="1200"/>
        </a:p>
      </dsp:txBody>
      <dsp:txXfrm>
        <a:off x="1200856" y="1577787"/>
        <a:ext cx="121480" cy="121480"/>
      </dsp:txXfrm>
    </dsp:sp>
    <dsp:sp modelId="{FB672DDE-FB00-4911-8F5C-058F219F3197}">
      <dsp:nvSpPr>
        <dsp:cNvPr id="0" name=""/>
        <dsp:cNvSpPr/>
      </dsp:nvSpPr>
      <dsp:spPr>
        <a:xfrm rot="16200000">
          <a:off x="-2045976" y="2365203"/>
          <a:ext cx="5117285" cy="902075"/>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9210" tIns="29210" rIns="29210" bIns="29210" numCol="1" spcCol="1270" anchor="ctr" anchorCtr="0">
          <a:noAutofit/>
        </a:bodyPr>
        <a:lstStyle/>
        <a:p>
          <a:pPr lvl="0" algn="ctr" defTabSz="2044700">
            <a:lnSpc>
              <a:spcPct val="90000"/>
            </a:lnSpc>
            <a:spcBef>
              <a:spcPct val="0"/>
            </a:spcBef>
            <a:spcAft>
              <a:spcPct val="35000"/>
            </a:spcAft>
          </a:pPr>
          <a:r>
            <a:rPr lang="tr-TR" sz="4600" kern="1200" dirty="0" smtClean="0"/>
            <a:t>ÖNCELİKLİ KONULAR</a:t>
          </a:r>
          <a:endParaRPr lang="tr-TR" sz="4600" kern="1200" dirty="0"/>
        </a:p>
      </dsp:txBody>
      <dsp:txXfrm>
        <a:off x="-2045976" y="2365203"/>
        <a:ext cx="5117285" cy="902075"/>
      </dsp:txXfrm>
    </dsp:sp>
    <dsp:sp modelId="{3831F082-52E9-4B03-B40D-CC382399E164}">
      <dsp:nvSpPr>
        <dsp:cNvPr id="0" name=""/>
        <dsp:cNvSpPr/>
      </dsp:nvSpPr>
      <dsp:spPr>
        <a:xfrm>
          <a:off x="1559489" y="46494"/>
          <a:ext cx="7283194" cy="828637"/>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lang="tr-TR" sz="2000" b="1" u="sng" kern="1200" dirty="0" err="1" smtClean="0"/>
            <a:t>Sosyo</a:t>
          </a:r>
          <a:r>
            <a:rPr lang="tr-TR" sz="2000" b="1" u="sng" kern="1200" dirty="0" smtClean="0"/>
            <a:t>-ekonomik gelişmişlik bakımından daha alt düzeyde yer alan il ve ilçeler önceliklidir</a:t>
          </a:r>
          <a:r>
            <a:rPr lang="tr-TR" sz="2000" b="1" kern="1200" dirty="0" smtClean="0"/>
            <a:t>.</a:t>
          </a:r>
          <a:endParaRPr lang="tr-TR" sz="2000" b="1" kern="1200" dirty="0"/>
        </a:p>
      </dsp:txBody>
      <dsp:txXfrm>
        <a:off x="1559489" y="46494"/>
        <a:ext cx="7283194" cy="828637"/>
      </dsp:txXfrm>
    </dsp:sp>
    <dsp:sp modelId="{31236608-6E1B-4BD0-A97E-85210F132EB1}">
      <dsp:nvSpPr>
        <dsp:cNvPr id="0" name=""/>
        <dsp:cNvSpPr/>
      </dsp:nvSpPr>
      <dsp:spPr>
        <a:xfrm>
          <a:off x="1559489" y="1023975"/>
          <a:ext cx="7239493" cy="835601"/>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lang="tr-TR" sz="2000" kern="1200" dirty="0" smtClean="0"/>
            <a:t>Yenilikçilik, </a:t>
          </a:r>
          <a:r>
            <a:rPr lang="tr-TR" sz="2000" b="1" kern="1200" dirty="0" smtClean="0"/>
            <a:t>ortaklık ve iş birliği boyutu </a:t>
          </a:r>
          <a:r>
            <a:rPr lang="tr-TR" sz="2000" kern="1200" dirty="0" smtClean="0"/>
            <a:t>güçlü projeler ile </a:t>
          </a:r>
          <a:r>
            <a:rPr lang="tr-TR" sz="2000" b="1" kern="1200" dirty="0" smtClean="0"/>
            <a:t>şehit yakınları, gaziler, gençler, kadınlar, sığınmacılar ve engellilerin </a:t>
          </a:r>
          <a:r>
            <a:rPr lang="tr-TR" sz="2000" u="sng" kern="1200" dirty="0" smtClean="0"/>
            <a:t>istihdamını içeren projeler,</a:t>
          </a:r>
          <a:endParaRPr lang="tr-TR" sz="2000" b="1" kern="1200" dirty="0"/>
        </a:p>
      </dsp:txBody>
      <dsp:txXfrm>
        <a:off x="1559489" y="1023975"/>
        <a:ext cx="7239493" cy="835601"/>
      </dsp:txXfrm>
    </dsp:sp>
    <dsp:sp modelId="{E71580ED-4891-4276-AA07-3DB755732923}">
      <dsp:nvSpPr>
        <dsp:cNvPr id="0" name=""/>
        <dsp:cNvSpPr/>
      </dsp:nvSpPr>
      <dsp:spPr>
        <a:xfrm>
          <a:off x="1559489" y="2032080"/>
          <a:ext cx="7287218" cy="951238"/>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lang="tr-TR" sz="2000" kern="1200" dirty="0" smtClean="0"/>
            <a:t>Doğrudan sosyal sorumluluk projesi olmasa da </a:t>
          </a:r>
          <a:r>
            <a:rPr lang="tr-TR" sz="2000" b="1" u="none" kern="1200" dirty="0" smtClean="0"/>
            <a:t>özel sektörün de </a:t>
          </a:r>
          <a:r>
            <a:rPr lang="tr-TR" sz="2000" kern="1200" dirty="0" smtClean="0"/>
            <a:t>içinde yer aldığı ve </a:t>
          </a:r>
          <a:r>
            <a:rPr lang="tr-TR" sz="2000" u="sng" kern="1200" dirty="0" smtClean="0"/>
            <a:t>nakdi eş finansman içeren projeler</a:t>
          </a:r>
          <a:r>
            <a:rPr lang="tr-TR" sz="2000" kern="1200" dirty="0" smtClean="0"/>
            <a:t>,</a:t>
          </a:r>
          <a:endParaRPr lang="tr-TR" sz="2000" b="1" kern="1200" dirty="0"/>
        </a:p>
      </dsp:txBody>
      <dsp:txXfrm>
        <a:off x="1559489" y="2032080"/>
        <a:ext cx="7287218" cy="951238"/>
      </dsp:txXfrm>
    </dsp:sp>
    <dsp:sp modelId="{8028EB81-6A10-41F2-AD30-915012C25CCC}">
      <dsp:nvSpPr>
        <dsp:cNvPr id="0" name=""/>
        <dsp:cNvSpPr/>
      </dsp:nvSpPr>
      <dsp:spPr>
        <a:xfrm>
          <a:off x="1559489" y="4192326"/>
          <a:ext cx="7239493" cy="1204009"/>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lang="tr-TR" sz="2000" kern="1200" dirty="0" err="1" smtClean="0"/>
            <a:t>Covid</a:t>
          </a:r>
          <a:r>
            <a:rPr lang="tr-TR" sz="2000" kern="1200" dirty="0" smtClean="0"/>
            <a:t> 19 küresel salgınından etkilenen toplum kesimlerinin desteklenmesi, </a:t>
          </a:r>
          <a:r>
            <a:rPr lang="tr-TR" sz="2000" b="1" kern="1200" dirty="0" smtClean="0"/>
            <a:t>salgının kent ekonomilerine negatif etkilerinin azaltılması ve </a:t>
          </a:r>
          <a:r>
            <a:rPr lang="tr-TR" sz="2000" b="1" kern="1200" dirty="0" err="1" smtClean="0"/>
            <a:t>sosyo</a:t>
          </a:r>
          <a:r>
            <a:rPr lang="tr-TR" sz="2000" b="1" kern="1200" dirty="0" smtClean="0"/>
            <a:t>-ekonomik iyileştirme çalışmalarının desteklenmesine yönelik </a:t>
          </a:r>
          <a:r>
            <a:rPr lang="tr-TR" sz="2000" b="1" u="none" kern="1200" dirty="0" smtClean="0"/>
            <a:t>projelere </a:t>
          </a:r>
          <a:r>
            <a:rPr lang="tr-TR" sz="2000" u="none" kern="1200" dirty="0" smtClean="0"/>
            <a:t>öncelik verilecektir.</a:t>
          </a:r>
          <a:endParaRPr lang="tr-TR" sz="2000" u="none" kern="1200" dirty="0"/>
        </a:p>
      </dsp:txBody>
      <dsp:txXfrm>
        <a:off x="1559489" y="4192326"/>
        <a:ext cx="7239493" cy="1204009"/>
      </dsp:txXfrm>
    </dsp:sp>
    <dsp:sp modelId="{BBAD4190-9AA0-4D46-A18B-5F121BDCF0A9}">
      <dsp:nvSpPr>
        <dsp:cNvPr id="0" name=""/>
        <dsp:cNvSpPr/>
      </dsp:nvSpPr>
      <dsp:spPr>
        <a:xfrm>
          <a:off x="1559489" y="3112208"/>
          <a:ext cx="7233960" cy="902075"/>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lang="tr-TR" sz="2000" kern="1200" dirty="0" smtClean="0"/>
            <a:t>Proje kapsamında kullanılması öngörülen fiziksel mekânın </a:t>
          </a:r>
          <a:r>
            <a:rPr lang="tr-TR" sz="2000" b="0" kern="1200" dirty="0" smtClean="0"/>
            <a:t>sıfırdan bir inşaat yerine </a:t>
          </a:r>
          <a:r>
            <a:rPr lang="tr-TR" sz="2000" b="1" u="sng" kern="1200" dirty="0" smtClean="0"/>
            <a:t>atıl kamu binalarının</a:t>
          </a:r>
          <a:r>
            <a:rPr lang="tr-TR" sz="2000" b="1" u="none" kern="1200" dirty="0" smtClean="0"/>
            <a:t> değerlendirildiği </a:t>
          </a:r>
          <a:r>
            <a:rPr lang="tr-TR" sz="2000" kern="1200" dirty="0" smtClean="0"/>
            <a:t>projeler,</a:t>
          </a:r>
          <a:endParaRPr lang="tr-TR" sz="2000" kern="1200" dirty="0"/>
        </a:p>
      </dsp:txBody>
      <dsp:txXfrm>
        <a:off x="1559489" y="3112208"/>
        <a:ext cx="7233960" cy="9020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37281F-5B8B-4681-B2F8-30A9B5FB9DE3}">
      <dsp:nvSpPr>
        <dsp:cNvPr id="0" name=""/>
        <dsp:cNvSpPr/>
      </dsp:nvSpPr>
      <dsp:spPr>
        <a:xfrm>
          <a:off x="516232" y="2770521"/>
          <a:ext cx="331910" cy="91440"/>
        </a:xfrm>
        <a:custGeom>
          <a:avLst/>
          <a:gdLst/>
          <a:ahLst/>
          <a:cxnLst/>
          <a:rect l="0" t="0" r="0" b="0"/>
          <a:pathLst>
            <a:path>
              <a:moveTo>
                <a:pt x="0" y="45720"/>
              </a:moveTo>
              <a:lnTo>
                <a:pt x="165955" y="45720"/>
              </a:lnTo>
              <a:lnTo>
                <a:pt x="165955" y="49561"/>
              </a:lnTo>
              <a:lnTo>
                <a:pt x="331910" y="4956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673889" y="2807943"/>
        <a:ext cx="16596" cy="16596"/>
      </dsp:txXfrm>
    </dsp:sp>
    <dsp:sp modelId="{FB672DDE-FB00-4911-8F5C-058F219F3197}">
      <dsp:nvSpPr>
        <dsp:cNvPr id="0" name=""/>
        <dsp:cNvSpPr/>
      </dsp:nvSpPr>
      <dsp:spPr>
        <a:xfrm rot="16200000">
          <a:off x="-1188904" y="2560705"/>
          <a:ext cx="2899202" cy="511071"/>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tr-TR" sz="3300" kern="1200" dirty="0" smtClean="0"/>
            <a:t>BAŞVURU</a:t>
          </a:r>
          <a:endParaRPr lang="tr-TR" sz="3300" kern="1200" dirty="0"/>
        </a:p>
      </dsp:txBody>
      <dsp:txXfrm>
        <a:off x="-1188904" y="2560705"/>
        <a:ext cx="2899202" cy="511071"/>
      </dsp:txXfrm>
    </dsp:sp>
    <dsp:sp modelId="{28771BD0-2367-471D-AEBB-F7E63C1FB2BA}">
      <dsp:nvSpPr>
        <dsp:cNvPr id="0" name=""/>
        <dsp:cNvSpPr/>
      </dsp:nvSpPr>
      <dsp:spPr>
        <a:xfrm>
          <a:off x="848143" y="7683"/>
          <a:ext cx="8047655" cy="5624799"/>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just" defTabSz="1244600">
            <a:lnSpc>
              <a:spcPct val="90000"/>
            </a:lnSpc>
            <a:spcBef>
              <a:spcPct val="0"/>
            </a:spcBef>
            <a:spcAft>
              <a:spcPct val="35000"/>
            </a:spcAft>
          </a:pPr>
          <a:r>
            <a:rPr lang="tr-TR" sz="2800" b="0" i="0" kern="1200" dirty="0" smtClean="0"/>
            <a:t>SOGEP Usul ve Esaslarının 8. maddesinde </a:t>
          </a:r>
          <a:r>
            <a:rPr lang="tr-TR" sz="2800" b="1" kern="1200" dirty="0" smtClean="0"/>
            <a:t>Proje hazırlık ve program başvuru süreci </a:t>
          </a:r>
          <a:r>
            <a:rPr lang="tr-TR" sz="2800" b="0" kern="1200" dirty="0" smtClean="0"/>
            <a:t>açıklanmıştır.</a:t>
          </a:r>
          <a:r>
            <a:rPr lang="tr-TR" sz="2800" b="1" kern="1200" dirty="0" smtClean="0"/>
            <a:t>  </a:t>
          </a:r>
          <a:endParaRPr lang="tr-TR" sz="2800" kern="1200" dirty="0" smtClean="0"/>
        </a:p>
        <a:p>
          <a:pPr lvl="0" algn="just" defTabSz="1244600">
            <a:lnSpc>
              <a:spcPct val="90000"/>
            </a:lnSpc>
            <a:spcBef>
              <a:spcPct val="0"/>
            </a:spcBef>
            <a:spcAft>
              <a:spcPct val="35000"/>
            </a:spcAft>
          </a:pPr>
          <a:r>
            <a:rPr lang="tr-TR" sz="2800" kern="1200" dirty="0" smtClean="0"/>
            <a:t>(2) Ajans, proje fikri geliştirme sürecinde Programla ilgili duyuru yaparak proje tekliflerini alabilir. Ajansa sunulan proje fikirlerinin değerlendirmesi Ajans bünyesinde kurulacak komisyon tarafından gerçekleştirilir. </a:t>
          </a:r>
          <a:r>
            <a:rPr lang="tr-TR" sz="2800" b="1" kern="1200" dirty="0" smtClean="0"/>
            <a:t>Komisyon kararı ile seçilen projeler Genel Sekreter tarafından Bakanlığa iletilir.</a:t>
          </a:r>
        </a:p>
        <a:p>
          <a:pPr lvl="0" algn="just" defTabSz="1244600">
            <a:lnSpc>
              <a:spcPct val="90000"/>
            </a:lnSpc>
            <a:spcBef>
              <a:spcPct val="0"/>
            </a:spcBef>
            <a:spcAft>
              <a:spcPct val="35000"/>
            </a:spcAft>
          </a:pPr>
          <a:r>
            <a:rPr lang="tr-TR" sz="2800" b="0" i="0" kern="1200" dirty="0" smtClean="0"/>
            <a:t>Son Başvuru Tarihi 1 Şubat 2021 olup Şubat ayı içerisinde projeler değerlendirilerek bakanlığa gönderilmesi uygun bulunanların </a:t>
          </a:r>
          <a:r>
            <a:rPr lang="tr-TR" sz="2800" b="1" i="0" kern="1200" dirty="0" smtClean="0"/>
            <a:t>güncelleme ve geliştirme faaliyetleri yürütülecektir</a:t>
          </a:r>
          <a:r>
            <a:rPr lang="tr-TR" sz="2200" b="0" i="0" kern="1200" dirty="0" smtClean="0"/>
            <a:t>. </a:t>
          </a:r>
          <a:endParaRPr lang="tr-TR" sz="2200" b="0" i="0" kern="1200" dirty="0"/>
        </a:p>
      </dsp:txBody>
      <dsp:txXfrm>
        <a:off x="848143" y="7683"/>
        <a:ext cx="8047655" cy="56247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37281F-5B8B-4681-B2F8-30A9B5FB9DE3}">
      <dsp:nvSpPr>
        <dsp:cNvPr id="0" name=""/>
        <dsp:cNvSpPr/>
      </dsp:nvSpPr>
      <dsp:spPr>
        <a:xfrm>
          <a:off x="778889" y="2770521"/>
          <a:ext cx="492574" cy="91440"/>
        </a:xfrm>
        <a:custGeom>
          <a:avLst/>
          <a:gdLst/>
          <a:ahLst/>
          <a:cxnLst/>
          <a:rect l="0" t="0" r="0" b="0"/>
          <a:pathLst>
            <a:path>
              <a:moveTo>
                <a:pt x="0" y="45720"/>
              </a:moveTo>
              <a:lnTo>
                <a:pt x="246287" y="45720"/>
              </a:lnTo>
              <a:lnTo>
                <a:pt x="246287" y="49539"/>
              </a:lnTo>
              <a:lnTo>
                <a:pt x="492574" y="49539"/>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1012861" y="2803926"/>
        <a:ext cx="24629" cy="24629"/>
      </dsp:txXfrm>
    </dsp:sp>
    <dsp:sp modelId="{FB672DDE-FB00-4911-8F5C-058F219F3197}">
      <dsp:nvSpPr>
        <dsp:cNvPr id="0" name=""/>
        <dsp:cNvSpPr/>
      </dsp:nvSpPr>
      <dsp:spPr>
        <a:xfrm rot="16200000">
          <a:off x="-1784912" y="2432024"/>
          <a:ext cx="4359168" cy="76843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1750" tIns="31750" rIns="31750" bIns="31750" numCol="1" spcCol="1270" anchor="ctr" anchorCtr="0">
          <a:noAutofit/>
        </a:bodyPr>
        <a:lstStyle/>
        <a:p>
          <a:pPr lvl="0" algn="ctr" defTabSz="2222500">
            <a:lnSpc>
              <a:spcPct val="90000"/>
            </a:lnSpc>
            <a:spcBef>
              <a:spcPct val="0"/>
            </a:spcBef>
            <a:spcAft>
              <a:spcPct val="35000"/>
            </a:spcAft>
          </a:pPr>
          <a:r>
            <a:rPr lang="tr-TR" sz="5000" kern="1200" dirty="0" smtClean="0"/>
            <a:t>BAŞVURU</a:t>
          </a:r>
          <a:endParaRPr lang="tr-TR" sz="5000" kern="1200" dirty="0"/>
        </a:p>
      </dsp:txBody>
      <dsp:txXfrm>
        <a:off x="-1784912" y="2432024"/>
        <a:ext cx="4359168" cy="768434"/>
      </dsp:txXfrm>
    </dsp:sp>
    <dsp:sp modelId="{28771BD0-2367-471D-AEBB-F7E63C1FB2BA}">
      <dsp:nvSpPr>
        <dsp:cNvPr id="0" name=""/>
        <dsp:cNvSpPr/>
      </dsp:nvSpPr>
      <dsp:spPr>
        <a:xfrm>
          <a:off x="1271463" y="7639"/>
          <a:ext cx="7610875" cy="5624842"/>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marL="231775" lvl="0" indent="0" algn="l" defTabSz="1066800">
            <a:lnSpc>
              <a:spcPct val="90000"/>
            </a:lnSpc>
            <a:spcBef>
              <a:spcPct val="0"/>
            </a:spcBef>
            <a:spcAft>
              <a:spcPct val="35000"/>
            </a:spcAft>
          </a:pPr>
          <a:r>
            <a:rPr lang="tr-TR" sz="2400" b="1" kern="1200" dirty="0" smtClean="0"/>
            <a:t>1 BİLGİ </a:t>
          </a:r>
          <a:r>
            <a:rPr lang="tr-TR" sz="2400" b="1" kern="1200" dirty="0" smtClean="0">
              <a:hlinkClick xmlns:r="http://schemas.openxmlformats.org/officeDocument/2006/relationships" r:id="rId1" action="ppaction://hlinkfile"/>
            </a:rPr>
            <a:t>FORMU</a:t>
          </a:r>
          <a:r>
            <a:rPr lang="tr-TR" sz="2400" b="1" kern="1200" dirty="0" smtClean="0"/>
            <a:t>,</a:t>
          </a:r>
        </a:p>
        <a:p>
          <a:pPr marL="231775" lvl="0" indent="0" algn="l" defTabSz="1066800">
            <a:lnSpc>
              <a:spcPct val="90000"/>
            </a:lnSpc>
            <a:spcBef>
              <a:spcPct val="0"/>
            </a:spcBef>
            <a:spcAft>
              <a:spcPct val="35000"/>
            </a:spcAft>
          </a:pPr>
          <a:r>
            <a:rPr lang="tr-TR" sz="2400" b="1" kern="1200" dirty="0" smtClean="0"/>
            <a:t>2 PROJE UYGULAMA YOL HARİTASI (HARCAMA TAKVİMİ),</a:t>
          </a:r>
        </a:p>
        <a:p>
          <a:pPr marL="231775" lvl="0" indent="0" algn="l" defTabSz="1066800">
            <a:lnSpc>
              <a:spcPct val="90000"/>
            </a:lnSpc>
            <a:spcBef>
              <a:spcPct val="0"/>
            </a:spcBef>
            <a:spcAft>
              <a:spcPct val="35000"/>
            </a:spcAft>
          </a:pPr>
          <a:r>
            <a:rPr lang="tr-TR" sz="2400" b="1" kern="1200" dirty="0" smtClean="0"/>
            <a:t>3 SOGEP 2021 BUTCE,</a:t>
          </a:r>
        </a:p>
        <a:p>
          <a:pPr marL="231775" lvl="0" indent="0" algn="l" defTabSz="1066800">
            <a:lnSpc>
              <a:spcPct val="90000"/>
            </a:lnSpc>
            <a:spcBef>
              <a:spcPct val="0"/>
            </a:spcBef>
            <a:spcAft>
              <a:spcPct val="35000"/>
            </a:spcAft>
          </a:pPr>
          <a:r>
            <a:rPr lang="tr-TR" sz="2400" kern="1200" dirty="0" smtClean="0"/>
            <a:t>4 SOGEP 2021 PROJE ÖZETİ,</a:t>
          </a:r>
        </a:p>
        <a:p>
          <a:pPr marL="231775" lvl="0" indent="0" algn="l" defTabSz="1066800">
            <a:lnSpc>
              <a:spcPct val="90000"/>
            </a:lnSpc>
            <a:spcBef>
              <a:spcPct val="0"/>
            </a:spcBef>
            <a:spcAft>
              <a:spcPct val="35000"/>
            </a:spcAft>
          </a:pPr>
          <a:r>
            <a:rPr lang="tr-TR" sz="2400" b="1" kern="1200" dirty="0" smtClean="0"/>
            <a:t>5 SOGEP 2021 </a:t>
          </a:r>
          <a:r>
            <a:rPr lang="tr-TR" sz="2400" b="1" kern="1200" dirty="0" smtClean="0">
              <a:hlinkClick xmlns:r="http://schemas.openxmlformats.org/officeDocument/2006/relationships" r:id="rId2" action="ppaction://hlinkfile"/>
            </a:rPr>
            <a:t>RAPORLAR</a:t>
          </a:r>
          <a:r>
            <a:rPr lang="tr-TR" sz="2400" b="1" kern="1200" dirty="0" smtClean="0"/>
            <a:t>,</a:t>
          </a:r>
        </a:p>
        <a:p>
          <a:pPr marL="231775" lvl="0" indent="0" algn="l" defTabSz="1066800">
            <a:lnSpc>
              <a:spcPct val="90000"/>
            </a:lnSpc>
            <a:spcBef>
              <a:spcPct val="0"/>
            </a:spcBef>
            <a:spcAft>
              <a:spcPct val="35000"/>
            </a:spcAft>
          </a:pPr>
          <a:r>
            <a:rPr lang="tr-TR" sz="2400" b="1" kern="1200" dirty="0" smtClean="0"/>
            <a:t>6 SOGEP 2021 NİYET MEKTUPLARI,</a:t>
          </a:r>
        </a:p>
        <a:p>
          <a:pPr marL="231775" lvl="0" indent="0" algn="l" defTabSz="1066800">
            <a:lnSpc>
              <a:spcPct val="90000"/>
            </a:lnSpc>
            <a:spcBef>
              <a:spcPct val="0"/>
            </a:spcBef>
            <a:spcAft>
              <a:spcPct val="35000"/>
            </a:spcAft>
          </a:pPr>
          <a:r>
            <a:rPr lang="tr-TR" sz="2400" kern="1200" dirty="0" smtClean="0"/>
            <a:t>7 SOGEP 2021 YETKİLİ ORGAN KARARI,</a:t>
          </a:r>
        </a:p>
        <a:p>
          <a:pPr marL="231775" lvl="0" indent="0" algn="l" defTabSz="1066800">
            <a:lnSpc>
              <a:spcPct val="90000"/>
            </a:lnSpc>
            <a:spcBef>
              <a:spcPct val="0"/>
            </a:spcBef>
            <a:spcAft>
              <a:spcPct val="35000"/>
            </a:spcAft>
          </a:pPr>
          <a:r>
            <a:rPr lang="tr-TR" sz="2400" kern="1200" dirty="0" smtClean="0"/>
            <a:t>8 SOGEP 2021 TEKNİK ŞARTNAMELER,</a:t>
          </a:r>
        </a:p>
        <a:p>
          <a:pPr marL="231775" lvl="0" indent="0" algn="l" defTabSz="1066800">
            <a:lnSpc>
              <a:spcPct val="90000"/>
            </a:lnSpc>
            <a:spcBef>
              <a:spcPct val="0"/>
            </a:spcBef>
            <a:spcAft>
              <a:spcPct val="35000"/>
            </a:spcAft>
          </a:pPr>
          <a:r>
            <a:rPr lang="tr-TR" sz="2400" kern="1200" dirty="0" smtClean="0"/>
            <a:t>9 SOGEP 2021 PROFORMA FATURALAR,</a:t>
          </a:r>
        </a:p>
        <a:p>
          <a:pPr marL="231775" lvl="0" indent="0" algn="l" defTabSz="1066800">
            <a:lnSpc>
              <a:spcPct val="90000"/>
            </a:lnSpc>
            <a:spcBef>
              <a:spcPct val="0"/>
            </a:spcBef>
            <a:spcAft>
              <a:spcPct val="35000"/>
            </a:spcAft>
          </a:pPr>
          <a:r>
            <a:rPr lang="tr-TR" sz="2400" kern="1200" dirty="0" smtClean="0"/>
            <a:t>10 SOGEP 2021 UYGULAMA ALANINA AİT BELGE,</a:t>
          </a:r>
        </a:p>
        <a:p>
          <a:pPr marL="231775" lvl="0" indent="0" algn="l" defTabSz="1066800">
            <a:lnSpc>
              <a:spcPct val="90000"/>
            </a:lnSpc>
            <a:spcBef>
              <a:spcPct val="0"/>
            </a:spcBef>
            <a:spcAft>
              <a:spcPct val="35000"/>
            </a:spcAft>
          </a:pPr>
          <a:r>
            <a:rPr lang="tr-TR" sz="2400" kern="1200" dirty="0" smtClean="0"/>
            <a:t>11 SOGEP 2021 ÇEVRESEL ETKİ DEĞERLENDİRMESİ 			(ÇED) BELGESİ.</a:t>
          </a:r>
          <a:endParaRPr lang="tr-TR" sz="2400" b="0" kern="1200" dirty="0"/>
        </a:p>
      </dsp:txBody>
      <dsp:txXfrm>
        <a:off x="1271463" y="7639"/>
        <a:ext cx="7610875" cy="56248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37281F-5B8B-4681-B2F8-30A9B5FB9DE3}">
      <dsp:nvSpPr>
        <dsp:cNvPr id="0" name=""/>
        <dsp:cNvSpPr/>
      </dsp:nvSpPr>
      <dsp:spPr>
        <a:xfrm>
          <a:off x="707943" y="2770521"/>
          <a:ext cx="432482" cy="91440"/>
        </a:xfrm>
        <a:custGeom>
          <a:avLst/>
          <a:gdLst/>
          <a:ahLst/>
          <a:cxnLst/>
          <a:rect l="0" t="0" r="0" b="0"/>
          <a:pathLst>
            <a:path>
              <a:moveTo>
                <a:pt x="0" y="45720"/>
              </a:moveTo>
              <a:lnTo>
                <a:pt x="432482" y="4572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913372" y="2805429"/>
        <a:ext cx="21624" cy="21624"/>
      </dsp:txXfrm>
    </dsp:sp>
    <dsp:sp modelId="{FB672DDE-FB00-4911-8F5C-058F219F3197}">
      <dsp:nvSpPr>
        <dsp:cNvPr id="0" name=""/>
        <dsp:cNvSpPr/>
      </dsp:nvSpPr>
      <dsp:spPr>
        <a:xfrm rot="16200000">
          <a:off x="-1629436" y="2465956"/>
          <a:ext cx="3974187" cy="700570"/>
        </a:xfrm>
        <a:prstGeom prst="rect">
          <a:avLst/>
        </a:prstGeom>
        <a:solidFill>
          <a:schemeClr val="bg2">
            <a:lumMod val="2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tr-TR" sz="4300" kern="1200" dirty="0" smtClean="0"/>
            <a:t>DESTEKLENEMEZ</a:t>
          </a:r>
          <a:endParaRPr lang="tr-TR" sz="4300" kern="1200" dirty="0"/>
        </a:p>
      </dsp:txBody>
      <dsp:txXfrm>
        <a:off x="-1629436" y="2465956"/>
        <a:ext cx="3974187" cy="700570"/>
      </dsp:txXfrm>
    </dsp:sp>
    <dsp:sp modelId="{28771BD0-2367-471D-AEBB-F7E63C1FB2BA}">
      <dsp:nvSpPr>
        <dsp:cNvPr id="0" name=""/>
        <dsp:cNvSpPr/>
      </dsp:nvSpPr>
      <dsp:spPr>
        <a:xfrm>
          <a:off x="1140425" y="69193"/>
          <a:ext cx="7835623" cy="5494096"/>
        </a:xfrm>
        <a:prstGeom prst="rect">
          <a:avLst/>
        </a:prstGeom>
        <a:solidFill>
          <a:schemeClr val="bg2">
            <a:lumMod val="2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lang="tr-TR" sz="2400" kern="1200" dirty="0" smtClean="0"/>
            <a:t>USUL ESASLARA GÖRE:</a:t>
          </a:r>
        </a:p>
        <a:p>
          <a:pPr lvl="0" algn="l" defTabSz="1066800">
            <a:lnSpc>
              <a:spcPct val="90000"/>
            </a:lnSpc>
            <a:spcBef>
              <a:spcPct val="0"/>
            </a:spcBef>
            <a:spcAft>
              <a:spcPct val="35000"/>
            </a:spcAft>
          </a:pPr>
          <a:r>
            <a:rPr lang="tr-TR" sz="2600" kern="1200" dirty="0" smtClean="0"/>
            <a:t>*Temel sosyal altyapı/hizmet sunumuna yönelik projeler,</a:t>
          </a:r>
        </a:p>
        <a:p>
          <a:pPr lvl="0" algn="l" defTabSz="1066800">
            <a:lnSpc>
              <a:spcPct val="90000"/>
            </a:lnSpc>
            <a:spcBef>
              <a:spcPct val="0"/>
            </a:spcBef>
            <a:spcAft>
              <a:spcPct val="35000"/>
            </a:spcAft>
          </a:pPr>
          <a:r>
            <a:rPr lang="en-US" sz="2600" kern="1200" dirty="0" smtClean="0"/>
            <a:t>*</a:t>
          </a:r>
          <a:r>
            <a:rPr lang="tr-TR" sz="2600" kern="1200" dirty="0" smtClean="0"/>
            <a:t>Rutin olarak sunulan hizmetleri içeren projeler,</a:t>
          </a:r>
        </a:p>
        <a:p>
          <a:pPr lvl="0" algn="l" defTabSz="1066800">
            <a:lnSpc>
              <a:spcPct val="90000"/>
            </a:lnSpc>
            <a:spcBef>
              <a:spcPct val="0"/>
            </a:spcBef>
            <a:spcAft>
              <a:spcPct val="35000"/>
            </a:spcAft>
          </a:pPr>
          <a:r>
            <a:rPr lang="tr-TR" sz="2600" kern="1200" dirty="0" smtClean="0"/>
            <a:t>*Yurtdışı ziyaret ile yurtdışı seminer, konferans, eğitim vb. faaliyetleri içeren proje kalemleri,</a:t>
          </a:r>
        </a:p>
        <a:p>
          <a:pPr lvl="0" algn="l" defTabSz="1066800">
            <a:lnSpc>
              <a:spcPct val="90000"/>
            </a:lnSpc>
            <a:spcBef>
              <a:spcPct val="0"/>
            </a:spcBef>
            <a:spcAft>
              <a:spcPct val="35000"/>
            </a:spcAft>
          </a:pPr>
          <a:r>
            <a:rPr lang="tr-TR" sz="2600" kern="1200" dirty="0" smtClean="0"/>
            <a:t>*</a:t>
          </a:r>
          <a:r>
            <a:rPr lang="en-US" sz="2600" kern="1200" dirty="0" err="1" smtClean="0"/>
            <a:t>Ayni</a:t>
          </a:r>
          <a:r>
            <a:rPr lang="en-US" sz="2600" kern="1200" dirty="0" smtClean="0"/>
            <a:t> </a:t>
          </a:r>
          <a:r>
            <a:rPr lang="tr-TR" sz="2600" kern="1200" dirty="0" smtClean="0"/>
            <a:t>ve</a:t>
          </a:r>
          <a:r>
            <a:rPr lang="en-US" sz="2600" kern="1200" dirty="0" smtClean="0"/>
            <a:t>/</a:t>
          </a:r>
          <a:r>
            <a:rPr lang="en-US" sz="2600" kern="1200" dirty="0" err="1" smtClean="0"/>
            <a:t>veya</a:t>
          </a:r>
          <a:r>
            <a:rPr lang="tr-TR" sz="2600" kern="1200" dirty="0" smtClean="0"/>
            <a:t> nakdi sosyal </a:t>
          </a:r>
          <a:r>
            <a:rPr lang="en-US" sz="2600" kern="1200" dirty="0" smtClean="0"/>
            <a:t>yard</a:t>
          </a:r>
          <a:r>
            <a:rPr lang="tr-TR" sz="2600" kern="1200" dirty="0" smtClean="0"/>
            <a:t>ı</a:t>
          </a:r>
          <a:r>
            <a:rPr lang="en-US" sz="2600" kern="1200" dirty="0" smtClean="0"/>
            <a:t>m</a:t>
          </a:r>
          <a:r>
            <a:rPr lang="tr-TR" sz="2600" kern="1200" dirty="0" smtClean="0"/>
            <a:t> içeren projeler,</a:t>
          </a:r>
        </a:p>
        <a:p>
          <a:pPr lvl="0" algn="l" defTabSz="1066800">
            <a:lnSpc>
              <a:spcPct val="90000"/>
            </a:lnSpc>
            <a:spcBef>
              <a:spcPct val="0"/>
            </a:spcBef>
            <a:spcAft>
              <a:spcPct val="35000"/>
            </a:spcAft>
          </a:pPr>
          <a:r>
            <a:rPr lang="tr-TR" sz="2600" kern="1200" dirty="0" smtClean="0"/>
            <a:t>*Okul derslerini takviye amaçlı etüt faaliyetleri ve sınavlara hazırlık amacı taşıyan kurs projeleri,</a:t>
          </a:r>
        </a:p>
        <a:p>
          <a:pPr lvl="0" algn="l" defTabSz="1066800">
            <a:lnSpc>
              <a:spcPct val="90000"/>
            </a:lnSpc>
            <a:spcBef>
              <a:spcPct val="0"/>
            </a:spcBef>
            <a:spcAft>
              <a:spcPct val="35000"/>
            </a:spcAft>
          </a:pPr>
          <a:r>
            <a:rPr lang="tr-TR" sz="2600" kern="1200" dirty="0" smtClean="0"/>
            <a:t>*Proje amaçları ile ilişkilendirilmemiş ve </a:t>
          </a:r>
          <a:r>
            <a:rPr lang="tr-TR" sz="2600" u="sng" kern="1200" dirty="0" smtClean="0"/>
            <a:t>sürdürülebilirliği</a:t>
          </a:r>
          <a:r>
            <a:rPr lang="tr-TR" sz="2600" kern="1200" dirty="0" smtClean="0"/>
            <a:t> zayıf projeler,</a:t>
          </a:r>
        </a:p>
        <a:p>
          <a:pPr lvl="0" algn="l" defTabSz="1066800">
            <a:lnSpc>
              <a:spcPct val="90000"/>
            </a:lnSpc>
            <a:spcBef>
              <a:spcPct val="0"/>
            </a:spcBef>
            <a:spcAft>
              <a:spcPct val="35000"/>
            </a:spcAft>
          </a:pPr>
          <a:r>
            <a:rPr lang="tr-TR" sz="2600" kern="1200" dirty="0" smtClean="0"/>
            <a:t>*Hedef kitle ile faaliyetleri arasında ilişki kurulamayan projeler.</a:t>
          </a:r>
        </a:p>
      </dsp:txBody>
      <dsp:txXfrm>
        <a:off x="1140425" y="69193"/>
        <a:ext cx="7835623" cy="5494096"/>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2" y="0"/>
            <a:ext cx="2951162" cy="498853"/>
          </a:xfrm>
          <a:prstGeom prst="rect">
            <a:avLst/>
          </a:prstGeom>
        </p:spPr>
        <p:txBody>
          <a:bodyPr vert="horz" lIns="91476" tIns="45739" rIns="91476" bIns="45739" rtlCol="0"/>
          <a:lstStyle>
            <a:lvl1pPr algn="l">
              <a:defRPr sz="1200"/>
            </a:lvl1pPr>
          </a:lstStyle>
          <a:p>
            <a:endParaRPr lang="tr-TR"/>
          </a:p>
        </p:txBody>
      </p:sp>
      <p:sp>
        <p:nvSpPr>
          <p:cNvPr id="3" name="Veri Yer Tutucusu 2"/>
          <p:cNvSpPr>
            <a:spLocks noGrp="1"/>
          </p:cNvSpPr>
          <p:nvPr>
            <p:ph type="dt" sz="quarter" idx="1"/>
          </p:nvPr>
        </p:nvSpPr>
        <p:spPr>
          <a:xfrm>
            <a:off x="3857637" y="0"/>
            <a:ext cx="2951162" cy="498853"/>
          </a:xfrm>
          <a:prstGeom prst="rect">
            <a:avLst/>
          </a:prstGeom>
        </p:spPr>
        <p:txBody>
          <a:bodyPr vert="horz" lIns="91476" tIns="45739" rIns="91476" bIns="45739" rtlCol="0"/>
          <a:lstStyle>
            <a:lvl1pPr algn="r">
              <a:defRPr sz="1200"/>
            </a:lvl1pPr>
          </a:lstStyle>
          <a:p>
            <a:fld id="{7BFCA32A-F70C-4E3D-BB58-252C81E2BC64}" type="datetimeFigureOut">
              <a:rPr lang="tr-TR" smtClean="0"/>
              <a:t>6.01.2021</a:t>
            </a:fld>
            <a:endParaRPr lang="tr-TR"/>
          </a:p>
        </p:txBody>
      </p:sp>
      <p:sp>
        <p:nvSpPr>
          <p:cNvPr id="4" name="Altbilgi Yer Tutucusu 3"/>
          <p:cNvSpPr>
            <a:spLocks noGrp="1"/>
          </p:cNvSpPr>
          <p:nvPr>
            <p:ph type="ftr" sz="quarter" idx="2"/>
          </p:nvPr>
        </p:nvSpPr>
        <p:spPr>
          <a:xfrm>
            <a:off x="2" y="9443663"/>
            <a:ext cx="2951162" cy="498852"/>
          </a:xfrm>
          <a:prstGeom prst="rect">
            <a:avLst/>
          </a:prstGeom>
        </p:spPr>
        <p:txBody>
          <a:bodyPr vert="horz" lIns="91476" tIns="45739" rIns="91476" bIns="45739" rtlCol="0" anchor="b"/>
          <a:lstStyle>
            <a:lvl1pPr algn="l">
              <a:defRPr sz="1200"/>
            </a:lvl1pPr>
          </a:lstStyle>
          <a:p>
            <a:endParaRPr lang="tr-TR"/>
          </a:p>
        </p:txBody>
      </p:sp>
      <p:sp>
        <p:nvSpPr>
          <p:cNvPr id="5" name="Slayt Numarası Yer Tutucusu 4"/>
          <p:cNvSpPr>
            <a:spLocks noGrp="1"/>
          </p:cNvSpPr>
          <p:nvPr>
            <p:ph type="sldNum" sz="quarter" idx="3"/>
          </p:nvPr>
        </p:nvSpPr>
        <p:spPr>
          <a:xfrm>
            <a:off x="3857637" y="9443663"/>
            <a:ext cx="2951162" cy="498852"/>
          </a:xfrm>
          <a:prstGeom prst="rect">
            <a:avLst/>
          </a:prstGeom>
        </p:spPr>
        <p:txBody>
          <a:bodyPr vert="horz" lIns="91476" tIns="45739" rIns="91476" bIns="45739" rtlCol="0" anchor="b"/>
          <a:lstStyle>
            <a:lvl1pPr algn="r">
              <a:defRPr sz="1200"/>
            </a:lvl1pPr>
          </a:lstStyle>
          <a:p>
            <a:fld id="{25E987DF-A1FA-4B56-AE7D-1D78D5C941A6}" type="slidenum">
              <a:rPr lang="tr-TR" smtClean="0"/>
              <a:t>‹#›</a:t>
            </a:fld>
            <a:endParaRPr lang="tr-TR"/>
          </a:p>
        </p:txBody>
      </p:sp>
    </p:spTree>
    <p:extLst>
      <p:ext uri="{BB962C8B-B14F-4D97-AF65-F5344CB8AC3E}">
        <p14:creationId xmlns:p14="http://schemas.microsoft.com/office/powerpoint/2010/main" val="3194967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2" y="0"/>
            <a:ext cx="2951162" cy="498853"/>
          </a:xfrm>
          <a:prstGeom prst="rect">
            <a:avLst/>
          </a:prstGeom>
        </p:spPr>
        <p:txBody>
          <a:bodyPr vert="horz" lIns="91476" tIns="45739" rIns="91476" bIns="45739" rtlCol="0"/>
          <a:lstStyle>
            <a:lvl1pPr algn="l">
              <a:defRPr sz="1200"/>
            </a:lvl1pPr>
          </a:lstStyle>
          <a:p>
            <a:endParaRPr lang="tr-TR"/>
          </a:p>
        </p:txBody>
      </p:sp>
      <p:sp>
        <p:nvSpPr>
          <p:cNvPr id="3" name="Veri Yer Tutucusu 2"/>
          <p:cNvSpPr>
            <a:spLocks noGrp="1"/>
          </p:cNvSpPr>
          <p:nvPr>
            <p:ph type="dt" idx="1"/>
          </p:nvPr>
        </p:nvSpPr>
        <p:spPr>
          <a:xfrm>
            <a:off x="3857637" y="0"/>
            <a:ext cx="2951162" cy="498853"/>
          </a:xfrm>
          <a:prstGeom prst="rect">
            <a:avLst/>
          </a:prstGeom>
        </p:spPr>
        <p:txBody>
          <a:bodyPr vert="horz" lIns="91476" tIns="45739" rIns="91476" bIns="45739" rtlCol="0"/>
          <a:lstStyle>
            <a:lvl1pPr algn="r">
              <a:defRPr sz="1200"/>
            </a:lvl1pPr>
          </a:lstStyle>
          <a:p>
            <a:fld id="{43AE0C57-46C6-4278-9729-04D0C812ADFB}" type="datetimeFigureOut">
              <a:rPr lang="tr-TR" smtClean="0"/>
              <a:t>6.01.2021</a:t>
            </a:fld>
            <a:endParaRPr lang="tr-TR"/>
          </a:p>
        </p:txBody>
      </p:sp>
      <p:sp>
        <p:nvSpPr>
          <p:cNvPr id="4" name="Slayt Görüntüsü Yer Tutucusu 3"/>
          <p:cNvSpPr>
            <a:spLocks noGrp="1" noRot="1" noChangeAspect="1"/>
          </p:cNvSpPr>
          <p:nvPr>
            <p:ph type="sldImg" idx="2"/>
          </p:nvPr>
        </p:nvSpPr>
        <p:spPr>
          <a:xfrm>
            <a:off x="1168400" y="1243013"/>
            <a:ext cx="4473575" cy="3355975"/>
          </a:xfrm>
          <a:prstGeom prst="rect">
            <a:avLst/>
          </a:prstGeom>
          <a:noFill/>
          <a:ln w="12700">
            <a:solidFill>
              <a:prstClr val="black"/>
            </a:solidFill>
          </a:ln>
        </p:spPr>
        <p:txBody>
          <a:bodyPr vert="horz" lIns="91476" tIns="45739" rIns="91476" bIns="45739" rtlCol="0" anchor="ctr"/>
          <a:lstStyle/>
          <a:p>
            <a:endParaRPr lang="tr-TR"/>
          </a:p>
        </p:txBody>
      </p:sp>
      <p:sp>
        <p:nvSpPr>
          <p:cNvPr id="5" name="Not Yer Tutucusu 4"/>
          <p:cNvSpPr>
            <a:spLocks noGrp="1"/>
          </p:cNvSpPr>
          <p:nvPr>
            <p:ph type="body" sz="quarter" idx="3"/>
          </p:nvPr>
        </p:nvSpPr>
        <p:spPr>
          <a:xfrm>
            <a:off x="681038" y="4784835"/>
            <a:ext cx="5448300" cy="3914864"/>
          </a:xfrm>
          <a:prstGeom prst="rect">
            <a:avLst/>
          </a:prstGeom>
        </p:spPr>
        <p:txBody>
          <a:bodyPr vert="horz" lIns="91476" tIns="45739" rIns="91476" bIns="45739"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2" y="9443663"/>
            <a:ext cx="2951162" cy="498852"/>
          </a:xfrm>
          <a:prstGeom prst="rect">
            <a:avLst/>
          </a:prstGeom>
        </p:spPr>
        <p:txBody>
          <a:bodyPr vert="horz" lIns="91476" tIns="45739" rIns="91476" bIns="45739" rtlCol="0" anchor="b"/>
          <a:lstStyle>
            <a:lvl1pPr algn="l">
              <a:defRPr sz="1200"/>
            </a:lvl1pPr>
          </a:lstStyle>
          <a:p>
            <a:endParaRPr lang="tr-TR"/>
          </a:p>
        </p:txBody>
      </p:sp>
      <p:sp>
        <p:nvSpPr>
          <p:cNvPr id="7" name="Slayt Numarası Yer Tutucusu 6"/>
          <p:cNvSpPr>
            <a:spLocks noGrp="1"/>
          </p:cNvSpPr>
          <p:nvPr>
            <p:ph type="sldNum" sz="quarter" idx="5"/>
          </p:nvPr>
        </p:nvSpPr>
        <p:spPr>
          <a:xfrm>
            <a:off x="3857637" y="9443663"/>
            <a:ext cx="2951162" cy="498852"/>
          </a:xfrm>
          <a:prstGeom prst="rect">
            <a:avLst/>
          </a:prstGeom>
        </p:spPr>
        <p:txBody>
          <a:bodyPr vert="horz" lIns="91476" tIns="45739" rIns="91476" bIns="45739" rtlCol="0" anchor="b"/>
          <a:lstStyle>
            <a:lvl1pPr algn="r">
              <a:defRPr sz="1200"/>
            </a:lvl1pPr>
          </a:lstStyle>
          <a:p>
            <a:fld id="{7A405047-6CF6-41B1-87C3-2A828A54CFE7}" type="slidenum">
              <a:rPr lang="tr-TR" smtClean="0"/>
              <a:t>‹#›</a:t>
            </a:fld>
            <a:endParaRPr lang="tr-TR"/>
          </a:p>
        </p:txBody>
      </p:sp>
    </p:spTree>
    <p:extLst>
      <p:ext uri="{BB962C8B-B14F-4D97-AF65-F5344CB8AC3E}">
        <p14:creationId xmlns:p14="http://schemas.microsoft.com/office/powerpoint/2010/main" val="460938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7A405047-6CF6-41B1-87C3-2A828A54CFE7}" type="slidenum">
              <a:rPr lang="tr-TR" smtClean="0"/>
              <a:t>1</a:t>
            </a:fld>
            <a:endParaRPr lang="tr-TR"/>
          </a:p>
        </p:txBody>
      </p:sp>
    </p:spTree>
    <p:extLst>
      <p:ext uri="{BB962C8B-B14F-4D97-AF65-F5344CB8AC3E}">
        <p14:creationId xmlns:p14="http://schemas.microsoft.com/office/powerpoint/2010/main" val="68396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3 Veri Yer Tutucusu"/>
          <p:cNvSpPr>
            <a:spLocks noGrp="1"/>
          </p:cNvSpPr>
          <p:nvPr>
            <p:ph type="dt" sz="half" idx="10"/>
          </p:nvPr>
        </p:nvSpPr>
        <p:spPr/>
        <p:txBody>
          <a:bodyPr/>
          <a:lstStyle/>
          <a:p>
            <a:fld id="{791AD604-CB54-4398-9BB1-9E8C5FC76324}" type="datetimeFigureOut">
              <a:rPr lang="en-US" smtClean="0"/>
              <a:pPr/>
              <a:t>1/6/2021</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2BEA5E4-CE7D-4F72-BCAF-B57D9EDBA10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791AD604-CB54-4398-9BB1-9E8C5FC76324}" type="datetimeFigureOut">
              <a:rPr lang="en-US" smtClean="0"/>
              <a:pPr/>
              <a:t>1/6/2021</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2BEA5E4-CE7D-4F72-BCAF-B57D9EDBA1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791AD604-CB54-4398-9BB1-9E8C5FC76324}" type="datetimeFigureOut">
              <a:rPr lang="en-US" smtClean="0"/>
              <a:pPr/>
              <a:t>1/6/2021</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2BEA5E4-CE7D-4F72-BCAF-B57D9EDBA1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791AD604-CB54-4398-9BB1-9E8C5FC76324}" type="datetimeFigureOut">
              <a:rPr lang="en-US" smtClean="0"/>
              <a:pPr/>
              <a:t>1/6/2021</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2BEA5E4-CE7D-4F72-BCAF-B57D9EDBA10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791AD604-CB54-4398-9BB1-9E8C5FC76324}" type="datetimeFigureOut">
              <a:rPr lang="en-US" smtClean="0"/>
              <a:pPr/>
              <a:t>1/6/2021</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2BEA5E4-CE7D-4F72-BCAF-B57D9EDBA10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p>
            <a:fld id="{791AD604-CB54-4398-9BB1-9E8C5FC76324}" type="datetimeFigureOut">
              <a:rPr lang="en-US" smtClean="0"/>
              <a:pPr/>
              <a:t>1/6/2021</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2BEA5E4-CE7D-4F72-BCAF-B57D9EDBA10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p>
            <a:fld id="{791AD604-CB54-4398-9BB1-9E8C5FC76324}" type="datetimeFigureOut">
              <a:rPr lang="en-US" smtClean="0"/>
              <a:pPr/>
              <a:t>1/6/2021</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92BEA5E4-CE7D-4F72-BCAF-B57D9EDBA10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p>
            <a:fld id="{791AD604-CB54-4398-9BB1-9E8C5FC76324}" type="datetimeFigureOut">
              <a:rPr lang="en-US" smtClean="0"/>
              <a:pPr/>
              <a:t>1/6/2021</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92BEA5E4-CE7D-4F72-BCAF-B57D9EDBA1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91AD604-CB54-4398-9BB1-9E8C5FC76324}" type="datetimeFigureOut">
              <a:rPr lang="en-US" smtClean="0"/>
              <a:pPr/>
              <a:t>1/6/2021</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92BEA5E4-CE7D-4F72-BCAF-B57D9EDBA10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91AD604-CB54-4398-9BB1-9E8C5FC76324}" type="datetimeFigureOut">
              <a:rPr lang="en-US" smtClean="0"/>
              <a:pPr/>
              <a:t>1/6/2021</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2BEA5E4-CE7D-4F72-BCAF-B57D9EDBA10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91AD604-CB54-4398-9BB1-9E8C5FC76324}" type="datetimeFigureOut">
              <a:rPr lang="en-US" smtClean="0"/>
              <a:pPr/>
              <a:t>1/6/2021</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2BEA5E4-CE7D-4F72-BCAF-B57D9EDBA10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1AD604-CB54-4398-9BB1-9E8C5FC76324}" type="datetimeFigureOut">
              <a:rPr lang="en-US" smtClean="0"/>
              <a:pPr/>
              <a:t>1/6/2021</a:t>
            </a:fld>
            <a:endParaRPr lang="en-US"/>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EA5E4-CE7D-4F72-BCAF-B57D9EDBA10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T&#252;m%20Ajanslar%20SOGEP%20Ge&#231;en%20Projeler%20%2005012021%20MASTIR.xls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0" y="3861048"/>
            <a:ext cx="9144000" cy="2671911"/>
          </a:xfrm>
          <a:solidFill>
            <a:srgbClr val="002060"/>
          </a:solidFill>
        </p:spPr>
        <p:txBody>
          <a:bodyPr/>
          <a:lstStyle/>
          <a:p>
            <a:pPr algn="l"/>
            <a:r>
              <a:rPr lang="tr-TR" dirty="0" smtClean="0"/>
              <a:t/>
            </a:r>
            <a:br>
              <a:rPr lang="tr-TR" dirty="0" smtClean="0"/>
            </a:br>
            <a:r>
              <a:rPr lang="tr-TR" dirty="0" smtClean="0">
                <a:solidFill>
                  <a:schemeClr val="bg1">
                    <a:lumMod val="85000"/>
                  </a:schemeClr>
                </a:solidFill>
                <a:latin typeface="Arial Black" pitchFamily="34" charset="0"/>
              </a:rPr>
              <a:t>MEVKA</a:t>
            </a:r>
            <a:endParaRPr lang="en-US" dirty="0">
              <a:solidFill>
                <a:schemeClr val="bg1">
                  <a:lumMod val="85000"/>
                </a:schemeClr>
              </a:solidFill>
            </a:endParaRPr>
          </a:p>
        </p:txBody>
      </p:sp>
      <p:sp>
        <p:nvSpPr>
          <p:cNvPr id="3" name="2 Alt Başlık"/>
          <p:cNvSpPr>
            <a:spLocks noGrp="1"/>
          </p:cNvSpPr>
          <p:nvPr>
            <p:ph type="subTitle" idx="1"/>
          </p:nvPr>
        </p:nvSpPr>
        <p:spPr>
          <a:xfrm>
            <a:off x="2679" y="5830274"/>
            <a:ext cx="9144000" cy="428628"/>
          </a:xfrm>
        </p:spPr>
        <p:txBody>
          <a:bodyPr>
            <a:normAutofit/>
          </a:bodyPr>
          <a:lstStyle/>
          <a:p>
            <a:pPr algn="l"/>
            <a:r>
              <a:rPr lang="tr-TR" sz="1600" dirty="0">
                <a:latin typeface="Agency FB" panose="020B0503020202020204" pitchFamily="34" charset="0"/>
              </a:rPr>
              <a:t>MEVKA, Sanayi ve Teknoloji Bakanlığı Kalkınma Ajansları Genel Müdürlüğü Koordinasyonunda, kamu tüzel kişiliğine haiz bir kamu </a:t>
            </a:r>
            <a:r>
              <a:rPr lang="tr-TR" sz="1600" dirty="0" smtClean="0">
                <a:latin typeface="Agency FB" panose="020B0503020202020204" pitchFamily="34" charset="0"/>
              </a:rPr>
              <a:t>kuruluşudur.</a:t>
            </a:r>
            <a:endParaRPr lang="tr-TR" sz="1600" dirty="0">
              <a:latin typeface="Agency FB" panose="020B0503020202020204" pitchFamily="34" charset="0"/>
            </a:endParaRPr>
          </a:p>
        </p:txBody>
      </p:sp>
      <p:cxnSp>
        <p:nvCxnSpPr>
          <p:cNvPr id="5" name="4 Düz Bağlayıcı"/>
          <p:cNvCxnSpPr/>
          <p:nvPr/>
        </p:nvCxnSpPr>
        <p:spPr>
          <a:xfrm>
            <a:off x="0" y="3214686"/>
            <a:ext cx="9144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r">
              <a:spcBef>
                <a:spcPct val="20000"/>
              </a:spcBef>
              <a:defRPr/>
            </a:pPr>
            <a:r>
              <a:rPr lang="tr-TR" sz="1400" dirty="0">
                <a:solidFill>
                  <a:schemeClr val="bg1"/>
                </a:solidFill>
                <a:latin typeface="Candara" panose="020E0502030303020204" pitchFamily="34" charset="0"/>
              </a:rPr>
              <a:t>mevka.org.tr </a:t>
            </a:r>
            <a:r>
              <a:rPr lang="tr-TR" sz="1400" dirty="0" smtClean="0">
                <a:solidFill>
                  <a:schemeClr val="bg1"/>
                </a:solidFill>
                <a:latin typeface="Candara" panose="020E0502030303020204" pitchFamily="34" charset="0"/>
              </a:rPr>
              <a:t> </a:t>
            </a:r>
            <a:endParaRPr lang="tr-TR" sz="1400" dirty="0">
              <a:solidFill>
                <a:schemeClr val="bg1"/>
              </a:solidFill>
              <a:latin typeface="Candara" panose="020E0502030303020204" pitchFamily="34" charset="0"/>
            </a:endParaRPr>
          </a:p>
        </p:txBody>
      </p:sp>
      <p:sp>
        <p:nvSpPr>
          <p:cNvPr id="6" name="6 Alt Başlık"/>
          <p:cNvSpPr txBox="1">
            <a:spLocks/>
          </p:cNvSpPr>
          <p:nvPr/>
        </p:nvSpPr>
        <p:spPr>
          <a:xfrm>
            <a:off x="0" y="764704"/>
            <a:ext cx="9144000" cy="2092792"/>
          </a:xfrm>
          <a:prstGeom prst="rect">
            <a:avLst/>
          </a:prstGeom>
        </p:spPr>
        <p:txBody>
          <a:bodyPr vert="horz" lIns="91440" tIns="45720" rIns="91440" bIns="45720" rtlCol="0" anchor="ctr">
            <a:noAutofit/>
          </a:bodyPr>
          <a:lstStyle/>
          <a:p>
            <a:pPr algn="ctr">
              <a:spcBef>
                <a:spcPct val="20000"/>
              </a:spcBef>
              <a:defRPr/>
            </a:pPr>
            <a:endParaRPr lang="tr-TR" sz="2400" dirty="0" smtClean="0">
              <a:solidFill>
                <a:srgbClr val="002060"/>
              </a:solidFill>
              <a:latin typeface="Arial Black" pitchFamily="34"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lang="en-US" sz="3600" dirty="0" smtClean="0">
              <a:solidFill>
                <a:srgbClr val="002060"/>
              </a:solidFill>
              <a:latin typeface="Arial Black" pitchFamily="34"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lang="en-US" sz="3600" dirty="0">
              <a:solidFill>
                <a:srgbClr val="002060"/>
              </a:solidFill>
              <a:latin typeface="Arial Black" pitchFamily="34"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tr-TR" sz="3600" dirty="0" smtClean="0">
                <a:solidFill>
                  <a:srgbClr val="002060"/>
                </a:solidFill>
                <a:latin typeface="Arial Black" pitchFamily="34" charset="0"/>
              </a:rPr>
              <a:t>2021</a:t>
            </a:r>
            <a:endParaRPr kumimoji="0" lang="tr-TR" sz="3600" b="0" i="0" u="none" strike="noStrike" kern="1200" cap="none" spc="0" normalizeH="0" baseline="0" noProof="0" dirty="0" smtClean="0">
              <a:ln>
                <a:noFill/>
              </a:ln>
              <a:solidFill>
                <a:srgbClr val="002060"/>
              </a:solidFill>
              <a:effectLst/>
              <a:uLnTx/>
              <a:uFillTx/>
              <a:latin typeface="Arial Black" pitchFamily="34" charset="0"/>
            </a:endParaRPr>
          </a:p>
        </p:txBody>
      </p:sp>
      <p:pic>
        <p:nvPicPr>
          <p:cNvPr id="9" name="Resim 8" descr="C:\Users\cakan.tanidik\Documents\LOGOLAR\YENİ MEVKA LOGOLARI\MEVKA TC'Lİ LOGO.jpeg"/>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7956376" y="74371"/>
            <a:ext cx="946785" cy="966470"/>
          </a:xfrm>
          <a:prstGeom prst="rect">
            <a:avLst/>
          </a:prstGeom>
          <a:noFill/>
          <a:ln>
            <a:noFill/>
          </a:ln>
        </p:spPr>
      </p:pic>
      <p:pic>
        <p:nvPicPr>
          <p:cNvPr id="4" name="Resim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00731" y="127153"/>
            <a:ext cx="986893" cy="994949"/>
          </a:xfrm>
          <a:prstGeom prst="rect">
            <a:avLst/>
          </a:prstGeom>
        </p:spPr>
      </p:pic>
      <p:sp>
        <p:nvSpPr>
          <p:cNvPr id="10" name="Yuvarlatılmış Dikdörtgen 9"/>
          <p:cNvSpPr/>
          <p:nvPr/>
        </p:nvSpPr>
        <p:spPr>
          <a:xfrm>
            <a:off x="3290563" y="207252"/>
            <a:ext cx="2592288" cy="2125760"/>
          </a:xfrm>
          <a:prstGeom prst="roundRect">
            <a:avLst>
              <a:gd name="adj" fmla="val 10000"/>
            </a:avLst>
          </a:prstGeom>
          <a:blipFill rotWithShape="1">
            <a:blip r:embed="rId5"/>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2021 </a:t>
            </a:r>
            <a:r>
              <a:rPr lang="tr-TR" sz="2000" dirty="0">
                <a:solidFill>
                  <a:schemeClr val="bg1"/>
                </a:solidFill>
                <a:latin typeface="Arial Black" panose="020B0A04020102020204" pitchFamily="34" charset="0"/>
              </a:rPr>
              <a:t>– </a:t>
            </a:r>
            <a:r>
              <a:rPr lang="tr-TR" sz="2000" dirty="0" smtClean="0">
                <a:solidFill>
                  <a:schemeClr val="bg1"/>
                </a:solidFill>
                <a:latin typeface="Arial Black" panose="020B0A04020102020204" pitchFamily="34" charset="0"/>
              </a:rPr>
              <a:t>SOGEP: </a:t>
            </a:r>
            <a:r>
              <a:rPr lang="tr-TR" sz="2000" b="1" dirty="0">
                <a:solidFill>
                  <a:schemeClr val="bg1"/>
                </a:solidFill>
              </a:rPr>
              <a:t>BAŞVURU SÜRECİ</a:t>
            </a:r>
            <a:endParaRPr lang="tr-TR" sz="2000" dirty="0">
              <a:solidFill>
                <a:schemeClr val="bg1"/>
              </a:solidFill>
            </a:endParaRPr>
          </a:p>
        </p:txBody>
      </p:sp>
      <p:graphicFrame>
        <p:nvGraphicFramePr>
          <p:cNvPr id="8" name="Diyagram 7"/>
          <p:cNvGraphicFramePr/>
          <p:nvPr>
            <p:extLst>
              <p:ext uri="{D42A27DB-BD31-4B8C-83A1-F6EECF244321}">
                <p14:modId xmlns:p14="http://schemas.microsoft.com/office/powerpoint/2010/main" val="898355335"/>
              </p:ext>
            </p:extLst>
          </p:nvPr>
        </p:nvGraphicFramePr>
        <p:xfrm>
          <a:off x="132184" y="892861"/>
          <a:ext cx="8904312" cy="5632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13117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2021 – SOGEP </a:t>
            </a:r>
            <a:r>
              <a:rPr lang="tr-TR" sz="2000" dirty="0">
                <a:solidFill>
                  <a:schemeClr val="bg1"/>
                </a:solidFill>
                <a:latin typeface="Arial Black" panose="020B0A04020102020204" pitchFamily="34" charset="0"/>
              </a:rPr>
              <a:t>–</a:t>
            </a:r>
            <a:r>
              <a:rPr lang="tr-TR" sz="2000" dirty="0" smtClean="0">
                <a:solidFill>
                  <a:schemeClr val="bg1"/>
                </a:solidFill>
                <a:latin typeface="Arial Black" panose="020B0A04020102020204" pitchFamily="34" charset="0"/>
              </a:rPr>
              <a:t> </a:t>
            </a:r>
            <a:r>
              <a:rPr lang="tr-TR" sz="2000" dirty="0">
                <a:solidFill>
                  <a:schemeClr val="bg1"/>
                </a:solidFill>
                <a:latin typeface="Arial Black" panose="020B0A04020102020204" pitchFamily="34" charset="0"/>
              </a:rPr>
              <a:t>DESTEKLEN</a:t>
            </a:r>
            <a:r>
              <a:rPr lang="tr-TR" sz="2000" u="sng" dirty="0">
                <a:solidFill>
                  <a:schemeClr val="bg1"/>
                </a:solidFill>
                <a:latin typeface="Arial Black" panose="020B0A04020102020204" pitchFamily="34" charset="0"/>
              </a:rPr>
              <a:t>MEYEN</a:t>
            </a:r>
            <a:r>
              <a:rPr lang="tr-TR" sz="2000" dirty="0">
                <a:solidFill>
                  <a:schemeClr val="bg1"/>
                </a:solidFill>
                <a:latin typeface="Arial Black" panose="020B0A04020102020204" pitchFamily="34" charset="0"/>
              </a:rPr>
              <a:t> KONULAR</a:t>
            </a:r>
          </a:p>
        </p:txBody>
      </p:sp>
      <p:graphicFrame>
        <p:nvGraphicFramePr>
          <p:cNvPr id="8" name="Diyagram 7"/>
          <p:cNvGraphicFramePr/>
          <p:nvPr>
            <p:extLst>
              <p:ext uri="{D42A27DB-BD31-4B8C-83A1-F6EECF244321}">
                <p14:modId xmlns:p14="http://schemas.microsoft.com/office/powerpoint/2010/main" val="190137063"/>
              </p:ext>
            </p:extLst>
          </p:nvPr>
        </p:nvGraphicFramePr>
        <p:xfrm>
          <a:off x="132184" y="892861"/>
          <a:ext cx="9010514" cy="5632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13130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b="1" dirty="0">
                <a:solidFill>
                  <a:schemeClr val="bg1"/>
                </a:solidFill>
                <a:latin typeface="Arial Black" panose="020B0A04020102020204" pitchFamily="34" charset="0"/>
              </a:rPr>
              <a:t>2021 </a:t>
            </a:r>
            <a:r>
              <a:rPr lang="tr-TR" sz="2000" b="1" dirty="0" smtClean="0">
                <a:solidFill>
                  <a:schemeClr val="bg1"/>
                </a:solidFill>
                <a:latin typeface="Arial Black" panose="020B0A04020102020204" pitchFamily="34" charset="0"/>
              </a:rPr>
              <a:t>SOGEP</a:t>
            </a:r>
            <a:endParaRPr lang="tr-TR" sz="1800" b="1" dirty="0">
              <a:solidFill>
                <a:schemeClr val="bg1"/>
              </a:solidFill>
              <a:latin typeface="Arial Black" panose="020B0A04020102020204" pitchFamily="34" charset="0"/>
            </a:endParaRPr>
          </a:p>
        </p:txBody>
      </p:sp>
      <p:sp>
        <p:nvSpPr>
          <p:cNvPr id="9" name="Dikdörtgen 8"/>
          <p:cNvSpPr/>
          <p:nvPr/>
        </p:nvSpPr>
        <p:spPr>
          <a:xfrm>
            <a:off x="-2282" y="908720"/>
            <a:ext cx="9144000" cy="400110"/>
          </a:xfrm>
          <a:prstGeom prst="rect">
            <a:avLst/>
          </a:prstGeom>
        </p:spPr>
        <p:txBody>
          <a:bodyPr wrap="square">
            <a:spAutoFit/>
          </a:bodyPr>
          <a:lstStyle/>
          <a:p>
            <a:r>
              <a:rPr lang="tr-TR" sz="2000" b="1" dirty="0" smtClean="0">
                <a:cs typeface="Arial" panose="020B0604020202020204" pitchFamily="34" charset="0"/>
              </a:rPr>
              <a:t>«</a:t>
            </a:r>
            <a:r>
              <a:rPr lang="tr-TR" sz="2000" b="1" dirty="0" smtClean="0">
                <a:solidFill>
                  <a:srgbClr val="C00000"/>
                </a:solidFill>
                <a:latin typeface="Arial Black" panose="020B0A04020102020204" pitchFamily="34" charset="0"/>
                <a:cs typeface="Arial" panose="020B0604020202020204" pitchFamily="34" charset="0"/>
              </a:rPr>
              <a:t>BAKANLIK </a:t>
            </a:r>
            <a:r>
              <a:rPr lang="tr-TR" sz="2000" b="1" u="sng" dirty="0" smtClean="0">
                <a:solidFill>
                  <a:srgbClr val="C00000"/>
                </a:solidFill>
                <a:latin typeface="Arial Black" panose="020B0A04020102020204" pitchFamily="34" charset="0"/>
                <a:cs typeface="Arial" panose="020B0604020202020204" pitchFamily="34" charset="0"/>
              </a:rPr>
              <a:t>UZMAN</a:t>
            </a:r>
            <a:r>
              <a:rPr lang="tr-TR" sz="2000" b="1" dirty="0" smtClean="0">
                <a:solidFill>
                  <a:srgbClr val="C00000"/>
                </a:solidFill>
                <a:latin typeface="Arial Black" panose="020B0A04020102020204" pitchFamily="34" charset="0"/>
                <a:cs typeface="Arial" panose="020B0604020202020204" pitchFamily="34" charset="0"/>
              </a:rPr>
              <a:t> DEĞERLENDİRMESİ</a:t>
            </a:r>
            <a:r>
              <a:rPr lang="tr-TR" sz="2000" b="1" dirty="0" smtClean="0">
                <a:cs typeface="Arial" panose="020B0604020202020204" pitchFamily="34" charset="0"/>
              </a:rPr>
              <a:t>» </a:t>
            </a:r>
          </a:p>
        </p:txBody>
      </p:sp>
      <p:pic>
        <p:nvPicPr>
          <p:cNvPr id="7" name="Resim 6"/>
          <p:cNvPicPr/>
          <p:nvPr/>
        </p:nvPicPr>
        <p:blipFill rotWithShape="1">
          <a:blip r:embed="rId2" cstate="email">
            <a:extLst>
              <a:ext uri="{28A0092B-C50C-407E-A947-70E740481C1C}">
                <a14:useLocalDpi xmlns:a14="http://schemas.microsoft.com/office/drawing/2010/main"/>
              </a:ext>
            </a:extLst>
          </a:blip>
          <a:srcRect/>
          <a:stretch/>
        </p:blipFill>
        <p:spPr bwMode="auto">
          <a:xfrm>
            <a:off x="107504" y="1308830"/>
            <a:ext cx="8928992" cy="521651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392732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b="1" dirty="0">
                <a:solidFill>
                  <a:schemeClr val="bg1"/>
                </a:solidFill>
                <a:latin typeface="Arial Black" panose="020B0A04020102020204" pitchFamily="34" charset="0"/>
              </a:rPr>
              <a:t>2021 </a:t>
            </a:r>
            <a:r>
              <a:rPr lang="tr-TR" sz="2000" b="1" dirty="0" smtClean="0">
                <a:solidFill>
                  <a:schemeClr val="bg1"/>
                </a:solidFill>
                <a:latin typeface="Arial Black" panose="020B0A04020102020204" pitchFamily="34" charset="0"/>
              </a:rPr>
              <a:t>SOGEP  </a:t>
            </a:r>
            <a:endParaRPr lang="tr-TR" sz="1800" b="1" dirty="0">
              <a:solidFill>
                <a:schemeClr val="bg1"/>
              </a:solidFill>
              <a:latin typeface="Arial Black" panose="020B0A04020102020204" pitchFamily="34" charset="0"/>
            </a:endParaRPr>
          </a:p>
        </p:txBody>
      </p:sp>
      <p:pic>
        <p:nvPicPr>
          <p:cNvPr id="8" name="Resim 7"/>
          <p:cNvPicPr/>
          <p:nvPr/>
        </p:nvPicPr>
        <p:blipFill rotWithShape="1">
          <a:blip r:embed="rId2" cstate="email">
            <a:extLst>
              <a:ext uri="{28A0092B-C50C-407E-A947-70E740481C1C}">
                <a14:useLocalDpi xmlns:a14="http://schemas.microsoft.com/office/drawing/2010/main"/>
              </a:ext>
            </a:extLst>
          </a:blip>
          <a:srcRect/>
          <a:stretch/>
        </p:blipFill>
        <p:spPr bwMode="auto">
          <a:xfrm>
            <a:off x="24493" y="1628800"/>
            <a:ext cx="9117225" cy="4896544"/>
          </a:xfrm>
          <a:prstGeom prst="rect">
            <a:avLst/>
          </a:prstGeom>
          <a:ln>
            <a:noFill/>
          </a:ln>
          <a:extLst>
            <a:ext uri="{53640926-AAD7-44D8-BBD7-CCE9431645EC}">
              <a14:shadowObscured xmlns:a14="http://schemas.microsoft.com/office/drawing/2010/main"/>
            </a:ext>
          </a:extLst>
        </p:spPr>
      </p:pic>
      <p:sp>
        <p:nvSpPr>
          <p:cNvPr id="10" name="Dikdörtgen 9"/>
          <p:cNvSpPr/>
          <p:nvPr/>
        </p:nvSpPr>
        <p:spPr>
          <a:xfrm>
            <a:off x="-2282" y="908720"/>
            <a:ext cx="9144000" cy="400110"/>
          </a:xfrm>
          <a:prstGeom prst="rect">
            <a:avLst/>
          </a:prstGeom>
        </p:spPr>
        <p:txBody>
          <a:bodyPr wrap="square">
            <a:spAutoFit/>
          </a:bodyPr>
          <a:lstStyle/>
          <a:p>
            <a:r>
              <a:rPr lang="tr-TR" sz="2000" b="1" dirty="0" smtClean="0">
                <a:cs typeface="Arial" panose="020B0604020202020204" pitchFamily="34" charset="0"/>
              </a:rPr>
              <a:t>«</a:t>
            </a:r>
            <a:r>
              <a:rPr lang="tr-TR" sz="2000" b="1" dirty="0" smtClean="0">
                <a:solidFill>
                  <a:srgbClr val="C00000"/>
                </a:solidFill>
                <a:latin typeface="Arial Black" panose="020B0A04020102020204" pitchFamily="34" charset="0"/>
                <a:cs typeface="Arial" panose="020B0604020202020204" pitchFamily="34" charset="0"/>
              </a:rPr>
              <a:t>BAKANLIK </a:t>
            </a:r>
            <a:r>
              <a:rPr lang="tr-TR" sz="2000" b="1" u="sng" dirty="0" smtClean="0">
                <a:solidFill>
                  <a:srgbClr val="C00000"/>
                </a:solidFill>
                <a:latin typeface="Arial Black" panose="020B0A04020102020204" pitchFamily="34" charset="0"/>
                <a:cs typeface="Arial" panose="020B0604020202020204" pitchFamily="34" charset="0"/>
              </a:rPr>
              <a:t>KOMİSYON</a:t>
            </a:r>
            <a:r>
              <a:rPr lang="tr-TR" sz="2000" b="1" dirty="0" smtClean="0">
                <a:solidFill>
                  <a:srgbClr val="C00000"/>
                </a:solidFill>
                <a:latin typeface="Arial Black" panose="020B0A04020102020204" pitchFamily="34" charset="0"/>
                <a:cs typeface="Arial" panose="020B0604020202020204" pitchFamily="34" charset="0"/>
              </a:rPr>
              <a:t> DEĞERLENDİRMESİ</a:t>
            </a:r>
            <a:r>
              <a:rPr lang="tr-TR" sz="2000" b="1" dirty="0" smtClean="0">
                <a:cs typeface="Arial" panose="020B0604020202020204" pitchFamily="34" charset="0"/>
              </a:rPr>
              <a:t>» </a:t>
            </a:r>
          </a:p>
        </p:txBody>
      </p:sp>
    </p:spTree>
    <p:extLst>
      <p:ext uri="{BB962C8B-B14F-4D97-AF65-F5344CB8AC3E}">
        <p14:creationId xmlns:p14="http://schemas.microsoft.com/office/powerpoint/2010/main" val="39561921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b="1" dirty="0">
                <a:solidFill>
                  <a:schemeClr val="bg1"/>
                </a:solidFill>
                <a:latin typeface="Arial Black" panose="020B0A04020102020204" pitchFamily="34" charset="0"/>
              </a:rPr>
              <a:t>2021 </a:t>
            </a:r>
            <a:r>
              <a:rPr lang="tr-TR" sz="2000" b="1" dirty="0" smtClean="0">
                <a:solidFill>
                  <a:schemeClr val="bg1"/>
                </a:solidFill>
                <a:latin typeface="Arial Black" panose="020B0A04020102020204" pitchFamily="34" charset="0"/>
              </a:rPr>
              <a:t>SOGEP</a:t>
            </a:r>
            <a:endParaRPr lang="tr-TR" sz="1800" b="1" dirty="0">
              <a:solidFill>
                <a:schemeClr val="bg1"/>
              </a:solidFill>
              <a:latin typeface="Arial Black" panose="020B0A04020102020204" pitchFamily="34" charset="0"/>
            </a:endParaRPr>
          </a:p>
        </p:txBody>
      </p:sp>
      <p:sp>
        <p:nvSpPr>
          <p:cNvPr id="9" name="Dikdörtgen 8"/>
          <p:cNvSpPr/>
          <p:nvPr/>
        </p:nvSpPr>
        <p:spPr>
          <a:xfrm>
            <a:off x="-2282" y="908720"/>
            <a:ext cx="9144000" cy="400110"/>
          </a:xfrm>
          <a:prstGeom prst="rect">
            <a:avLst/>
          </a:prstGeom>
        </p:spPr>
        <p:txBody>
          <a:bodyPr wrap="square">
            <a:spAutoFit/>
          </a:bodyPr>
          <a:lstStyle/>
          <a:p>
            <a:r>
              <a:rPr lang="tr-TR" sz="2000" b="1" dirty="0" smtClean="0">
                <a:cs typeface="Arial" panose="020B0604020202020204" pitchFamily="34" charset="0"/>
              </a:rPr>
              <a:t>«</a:t>
            </a:r>
            <a:r>
              <a:rPr lang="tr-TR" sz="2000" b="1" u="sng" dirty="0" smtClean="0">
                <a:solidFill>
                  <a:srgbClr val="C00000"/>
                </a:solidFill>
                <a:latin typeface="Arial Black" panose="020B0A04020102020204" pitchFamily="34" charset="0"/>
                <a:cs typeface="Arial" panose="020B0604020202020204" pitchFamily="34" charset="0"/>
              </a:rPr>
              <a:t>BAŞARILI</a:t>
            </a:r>
            <a:r>
              <a:rPr lang="tr-TR" sz="2000" b="1" dirty="0" smtClean="0">
                <a:solidFill>
                  <a:srgbClr val="C00000"/>
                </a:solidFill>
                <a:latin typeface="Arial Black" panose="020B0A04020102020204" pitchFamily="34" charset="0"/>
                <a:cs typeface="Arial" panose="020B0604020202020204" pitchFamily="34" charset="0"/>
              </a:rPr>
              <a:t> PROJELER NELERİ </a:t>
            </a:r>
            <a:r>
              <a:rPr lang="tr-TR" sz="2000" b="1" u="sng" dirty="0" smtClean="0">
                <a:solidFill>
                  <a:srgbClr val="C00000"/>
                </a:solidFill>
                <a:latin typeface="Arial Black" panose="020B0A04020102020204" pitchFamily="34" charset="0"/>
                <a:cs typeface="Arial" panose="020B0604020202020204" pitchFamily="34" charset="0"/>
              </a:rPr>
              <a:t>DOĞRU</a:t>
            </a:r>
            <a:r>
              <a:rPr lang="tr-TR" sz="2000" b="1" dirty="0" smtClean="0">
                <a:solidFill>
                  <a:srgbClr val="C00000"/>
                </a:solidFill>
                <a:latin typeface="Arial Black" panose="020B0A04020102020204" pitchFamily="34" charset="0"/>
                <a:cs typeface="Arial" panose="020B0604020202020204" pitchFamily="34" charset="0"/>
              </a:rPr>
              <a:t> YAPAR</a:t>
            </a:r>
            <a:r>
              <a:rPr lang="tr-TR" sz="2000" b="1" dirty="0" smtClean="0">
                <a:cs typeface="Arial" panose="020B0604020202020204" pitchFamily="34" charset="0"/>
              </a:rPr>
              <a:t>» </a:t>
            </a:r>
          </a:p>
        </p:txBody>
      </p:sp>
      <p:sp>
        <p:nvSpPr>
          <p:cNvPr id="2" name="Dikdörtgen 1"/>
          <p:cNvSpPr/>
          <p:nvPr/>
        </p:nvSpPr>
        <p:spPr>
          <a:xfrm>
            <a:off x="0" y="1484784"/>
            <a:ext cx="9141718" cy="4678204"/>
          </a:xfrm>
          <a:prstGeom prst="rect">
            <a:avLst/>
          </a:prstGeom>
        </p:spPr>
        <p:txBody>
          <a:bodyPr wrap="square">
            <a:spAutoFit/>
          </a:bodyPr>
          <a:lstStyle/>
          <a:p>
            <a:pPr marL="266700" lvl="0" indent="-266700">
              <a:buFont typeface="Arial" panose="020B0604020202020204" pitchFamily="34" charset="0"/>
              <a:buChar char="•"/>
            </a:pPr>
            <a:r>
              <a:rPr lang="tr-TR" sz="2800" u="sng" dirty="0" smtClean="0">
                <a:latin typeface="+mj-lt"/>
                <a:ea typeface="Tahoma" panose="020B0604030504040204" pitchFamily="34" charset="0"/>
                <a:cs typeface="Tahoma" panose="020B0604030504040204" pitchFamily="34" charset="0"/>
              </a:rPr>
              <a:t>Bölge planındaki</a:t>
            </a:r>
            <a:r>
              <a:rPr lang="tr-TR" sz="2800" dirty="0" smtClean="0">
                <a:latin typeface="+mj-lt"/>
                <a:ea typeface="Tahoma" panose="020B0604030504040204" pitchFamily="34" charset="0"/>
                <a:cs typeface="Tahoma" panose="020B0604030504040204" pitchFamily="34" charset="0"/>
              </a:rPr>
              <a:t> öncelikleri gözeten </a:t>
            </a:r>
            <a:r>
              <a:rPr lang="tr-TR" sz="2800" dirty="0">
                <a:latin typeface="+mj-lt"/>
                <a:ea typeface="Tahoma" panose="020B0604030504040204" pitchFamily="34" charset="0"/>
                <a:cs typeface="Tahoma" panose="020B0604030504040204" pitchFamily="34" charset="0"/>
              </a:rPr>
              <a:t>ve </a:t>
            </a:r>
            <a:r>
              <a:rPr lang="tr-TR" sz="2800" u="sng" dirty="0">
                <a:latin typeface="+mj-lt"/>
                <a:ea typeface="Tahoma" panose="020B0604030504040204" pitchFamily="34" charset="0"/>
                <a:cs typeface="Tahoma" panose="020B0604030504040204" pitchFamily="34" charset="0"/>
              </a:rPr>
              <a:t>sosyal analizlerle </a:t>
            </a:r>
            <a:r>
              <a:rPr lang="tr-TR" sz="2800" dirty="0">
                <a:latin typeface="+mj-lt"/>
                <a:ea typeface="Tahoma" panose="020B0604030504040204" pitchFamily="34" charset="0"/>
                <a:cs typeface="Tahoma" panose="020B0604030504040204" pitchFamily="34" charset="0"/>
              </a:rPr>
              <a:t>desteklenen projelerin </a:t>
            </a:r>
            <a:r>
              <a:rPr lang="tr-TR" sz="2800" dirty="0" smtClean="0">
                <a:latin typeface="+mj-lt"/>
                <a:ea typeface="Tahoma" panose="020B0604030504040204" pitchFamily="34" charset="0"/>
                <a:cs typeface="Tahoma" panose="020B0604030504040204" pitchFamily="34" charset="0"/>
              </a:rPr>
              <a:t>sunulması,</a:t>
            </a:r>
            <a:endParaRPr lang="tr-TR" sz="2800" dirty="0">
              <a:latin typeface="+mj-lt"/>
              <a:ea typeface="Tahoma" panose="020B0604030504040204" pitchFamily="34" charset="0"/>
              <a:cs typeface="Tahoma" panose="020B0604030504040204" pitchFamily="34" charset="0"/>
            </a:endParaRPr>
          </a:p>
          <a:p>
            <a:pPr marL="266700" indent="-266700">
              <a:buFont typeface="Arial" panose="020B0604020202020204" pitchFamily="34" charset="0"/>
              <a:buChar char="•"/>
            </a:pPr>
            <a:r>
              <a:rPr lang="tr-TR" sz="2800" dirty="0" smtClean="0">
                <a:latin typeface="+mj-lt"/>
                <a:ea typeface="Tahoma" panose="020B0604030504040204" pitchFamily="34" charset="0"/>
                <a:cs typeface="Tahoma" panose="020B0604030504040204" pitchFamily="34" charset="0"/>
              </a:rPr>
              <a:t>Projelerin </a:t>
            </a:r>
            <a:r>
              <a:rPr lang="tr-TR" sz="2800" dirty="0">
                <a:latin typeface="+mj-lt"/>
                <a:ea typeface="Tahoma" panose="020B0604030504040204" pitchFamily="34" charset="0"/>
                <a:cs typeface="Tahoma" panose="020B0604030504040204" pitchFamily="34" charset="0"/>
              </a:rPr>
              <a:t>istihdam, alım garantisi ve protokoller ile desteklenmesi,</a:t>
            </a:r>
          </a:p>
          <a:p>
            <a:pPr marL="266700" indent="-266700">
              <a:buFont typeface="Arial" panose="020B0604020202020204" pitchFamily="34" charset="0"/>
              <a:buChar char="•"/>
            </a:pPr>
            <a:r>
              <a:rPr lang="tr-TR" sz="2800" dirty="0">
                <a:latin typeface="+mj-lt"/>
                <a:ea typeface="Tahoma" panose="020B0604030504040204" pitchFamily="34" charset="0"/>
                <a:cs typeface="Tahoma" panose="020B0604030504040204" pitchFamily="34" charset="0"/>
              </a:rPr>
              <a:t>Yararlanıcının ortakları/iştirakçileri ile eşgüdümlü çalışması,</a:t>
            </a:r>
          </a:p>
          <a:p>
            <a:pPr marL="266700" indent="-266700">
              <a:buFont typeface="Arial" panose="020B0604020202020204" pitchFamily="34" charset="0"/>
              <a:buChar char="•"/>
            </a:pPr>
            <a:r>
              <a:rPr lang="tr-TR" sz="2800" dirty="0" smtClean="0">
                <a:latin typeface="+mj-lt"/>
                <a:ea typeface="Tahoma" panose="020B0604030504040204" pitchFamily="34" charset="0"/>
                <a:cs typeface="Tahoma" panose="020B0604030504040204" pitchFamily="34" charset="0"/>
              </a:rPr>
              <a:t>Doğru </a:t>
            </a:r>
            <a:r>
              <a:rPr lang="tr-TR" sz="2800" dirty="0">
                <a:latin typeface="+mj-lt"/>
                <a:ea typeface="Tahoma" panose="020B0604030504040204" pitchFamily="34" charset="0"/>
                <a:cs typeface="Tahoma" panose="020B0604030504040204" pitchFamily="34" charset="0"/>
              </a:rPr>
              <a:t>hedef kitle ve müdahale yönteminin seçilmesi,</a:t>
            </a:r>
          </a:p>
          <a:p>
            <a:pPr marL="266700" indent="-266700">
              <a:buFont typeface="Arial" panose="020B0604020202020204" pitchFamily="34" charset="0"/>
              <a:buChar char="•"/>
            </a:pPr>
            <a:r>
              <a:rPr lang="tr-TR" sz="2800" dirty="0">
                <a:latin typeface="+mj-lt"/>
                <a:ea typeface="Tahoma" panose="020B0604030504040204" pitchFamily="34" charset="0"/>
                <a:cs typeface="Tahoma" panose="020B0604030504040204" pitchFamily="34" charset="0"/>
              </a:rPr>
              <a:t>Projelere özel sektörün dahil edilmesi,</a:t>
            </a:r>
          </a:p>
          <a:p>
            <a:pPr marL="266700" lvl="0" indent="-266700">
              <a:buFont typeface="Arial" panose="020B0604020202020204" pitchFamily="34" charset="0"/>
              <a:buChar char="•"/>
            </a:pPr>
            <a:r>
              <a:rPr lang="tr-TR" sz="2800" dirty="0" smtClean="0">
                <a:latin typeface="+mj-lt"/>
                <a:ea typeface="Tahoma" panose="020B0604030504040204" pitchFamily="34" charset="0"/>
                <a:cs typeface="Tahoma" panose="020B0604030504040204" pitchFamily="34" charset="0"/>
              </a:rPr>
              <a:t>İstihdamların </a:t>
            </a:r>
            <a:r>
              <a:rPr lang="tr-TR" sz="2800" dirty="0">
                <a:latin typeface="+mj-lt"/>
                <a:ea typeface="Tahoma" panose="020B0604030504040204" pitchFamily="34" charset="0"/>
                <a:cs typeface="Tahoma" panose="020B0604030504040204" pitchFamily="34" charset="0"/>
              </a:rPr>
              <a:t>devam </a:t>
            </a:r>
            <a:r>
              <a:rPr lang="tr-TR" sz="2800" dirty="0" smtClean="0">
                <a:latin typeface="+mj-lt"/>
                <a:ea typeface="Tahoma" panose="020B0604030504040204" pitchFamily="34" charset="0"/>
                <a:cs typeface="Tahoma" panose="020B0604030504040204" pitchFamily="34" charset="0"/>
              </a:rPr>
              <a:t>etmesi,</a:t>
            </a:r>
            <a:endParaRPr lang="tr-TR" sz="2800" dirty="0">
              <a:latin typeface="+mj-lt"/>
              <a:ea typeface="Tahoma" panose="020B0604030504040204" pitchFamily="34" charset="0"/>
              <a:cs typeface="Tahoma" panose="020B0604030504040204" pitchFamily="34" charset="0"/>
            </a:endParaRPr>
          </a:p>
          <a:p>
            <a:pPr marL="266700" indent="-266700">
              <a:buFont typeface="Arial" panose="020B0604020202020204" pitchFamily="34" charset="0"/>
              <a:buChar char="•"/>
            </a:pPr>
            <a:r>
              <a:rPr lang="tr-TR" sz="2800" dirty="0" smtClean="0">
                <a:latin typeface="+mj-lt"/>
                <a:ea typeface="Tahoma" panose="020B0604030504040204" pitchFamily="34" charset="0"/>
                <a:cs typeface="Tahoma" panose="020B0604030504040204" pitchFamily="34" charset="0"/>
              </a:rPr>
              <a:t>Proje </a:t>
            </a:r>
            <a:r>
              <a:rPr lang="tr-TR" sz="2800" dirty="0">
                <a:latin typeface="+mj-lt"/>
                <a:ea typeface="Tahoma" panose="020B0604030504040204" pitchFamily="34" charset="0"/>
                <a:cs typeface="Tahoma" panose="020B0604030504040204" pitchFamily="34" charset="0"/>
              </a:rPr>
              <a:t>sonrası hedef grubun projeden yararlanmaya devam </a:t>
            </a:r>
            <a:r>
              <a:rPr lang="tr-TR" sz="2800" dirty="0" smtClean="0">
                <a:latin typeface="+mj-lt"/>
                <a:ea typeface="Tahoma" panose="020B0604030504040204" pitchFamily="34" charset="0"/>
                <a:cs typeface="Tahoma" panose="020B0604030504040204" pitchFamily="34" charset="0"/>
              </a:rPr>
              <a:t>etmesi.</a:t>
            </a:r>
            <a:endParaRPr lang="tr-TR" sz="2800" dirty="0">
              <a:latin typeface="+mj-lt"/>
              <a:ea typeface="Tahoma" panose="020B0604030504040204" pitchFamily="34" charset="0"/>
              <a:cs typeface="Tahoma" panose="020B0604030504040204" pitchFamily="34" charset="0"/>
            </a:endParaRPr>
          </a:p>
          <a:p>
            <a:endParaRPr lang="tr-TR" dirty="0"/>
          </a:p>
        </p:txBody>
      </p:sp>
    </p:spTree>
    <p:extLst>
      <p:ext uri="{BB962C8B-B14F-4D97-AF65-F5344CB8AC3E}">
        <p14:creationId xmlns:p14="http://schemas.microsoft.com/office/powerpoint/2010/main" val="9445670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b="1" dirty="0">
                <a:solidFill>
                  <a:schemeClr val="bg1"/>
                </a:solidFill>
                <a:latin typeface="Arial Black" panose="020B0A04020102020204" pitchFamily="34" charset="0"/>
              </a:rPr>
              <a:t>2021 </a:t>
            </a:r>
            <a:r>
              <a:rPr lang="tr-TR" sz="2000" b="1" dirty="0" smtClean="0">
                <a:solidFill>
                  <a:schemeClr val="bg1"/>
                </a:solidFill>
                <a:latin typeface="Arial Black" panose="020B0A04020102020204" pitchFamily="34" charset="0"/>
              </a:rPr>
              <a:t>SOGEP</a:t>
            </a:r>
            <a:endParaRPr lang="tr-TR" sz="1800" b="1" dirty="0">
              <a:solidFill>
                <a:schemeClr val="bg1"/>
              </a:solidFill>
              <a:latin typeface="Arial Black" panose="020B0A04020102020204" pitchFamily="34" charset="0"/>
            </a:endParaRPr>
          </a:p>
        </p:txBody>
      </p:sp>
      <p:sp>
        <p:nvSpPr>
          <p:cNvPr id="9" name="Dikdörtgen 8"/>
          <p:cNvSpPr/>
          <p:nvPr/>
        </p:nvSpPr>
        <p:spPr>
          <a:xfrm>
            <a:off x="-2282" y="908720"/>
            <a:ext cx="9144000" cy="400110"/>
          </a:xfrm>
          <a:prstGeom prst="rect">
            <a:avLst/>
          </a:prstGeom>
        </p:spPr>
        <p:txBody>
          <a:bodyPr wrap="square">
            <a:spAutoFit/>
          </a:bodyPr>
          <a:lstStyle/>
          <a:p>
            <a:r>
              <a:rPr lang="tr-TR" sz="2000" b="1" dirty="0" smtClean="0">
                <a:cs typeface="Arial" panose="020B0604020202020204" pitchFamily="34" charset="0"/>
              </a:rPr>
              <a:t>«</a:t>
            </a:r>
            <a:r>
              <a:rPr lang="tr-TR" sz="2000" b="1" u="sng" dirty="0" smtClean="0">
                <a:solidFill>
                  <a:srgbClr val="C00000"/>
                </a:solidFill>
                <a:latin typeface="Arial Black" panose="020B0A04020102020204" pitchFamily="34" charset="0"/>
                <a:cs typeface="Arial" panose="020B0604020202020204" pitchFamily="34" charset="0"/>
              </a:rPr>
              <a:t>BAŞARISIZ</a:t>
            </a:r>
            <a:r>
              <a:rPr lang="tr-TR" sz="2000" b="1" dirty="0" smtClean="0">
                <a:solidFill>
                  <a:srgbClr val="C00000"/>
                </a:solidFill>
                <a:latin typeface="Arial Black" panose="020B0A04020102020204" pitchFamily="34" charset="0"/>
                <a:cs typeface="Arial" panose="020B0604020202020204" pitchFamily="34" charset="0"/>
              </a:rPr>
              <a:t> PROJELER NELERİ </a:t>
            </a:r>
            <a:r>
              <a:rPr lang="tr-TR" sz="2000" b="1" u="sng" dirty="0" smtClean="0">
                <a:solidFill>
                  <a:srgbClr val="C00000"/>
                </a:solidFill>
                <a:latin typeface="Arial Black" panose="020B0A04020102020204" pitchFamily="34" charset="0"/>
                <a:cs typeface="Arial" panose="020B0604020202020204" pitchFamily="34" charset="0"/>
              </a:rPr>
              <a:t>YANLIŞ</a:t>
            </a:r>
            <a:r>
              <a:rPr lang="tr-TR" sz="2000" b="1" dirty="0" smtClean="0">
                <a:solidFill>
                  <a:srgbClr val="C00000"/>
                </a:solidFill>
                <a:latin typeface="Arial Black" panose="020B0A04020102020204" pitchFamily="34" charset="0"/>
                <a:cs typeface="Arial" panose="020B0604020202020204" pitchFamily="34" charset="0"/>
              </a:rPr>
              <a:t> YAPAR</a:t>
            </a:r>
            <a:r>
              <a:rPr lang="tr-TR" sz="2000" b="1" dirty="0" smtClean="0">
                <a:cs typeface="Arial" panose="020B0604020202020204" pitchFamily="34" charset="0"/>
              </a:rPr>
              <a:t>» </a:t>
            </a:r>
          </a:p>
        </p:txBody>
      </p:sp>
      <p:sp>
        <p:nvSpPr>
          <p:cNvPr id="2" name="Dikdörtgen 1"/>
          <p:cNvSpPr/>
          <p:nvPr/>
        </p:nvSpPr>
        <p:spPr>
          <a:xfrm>
            <a:off x="6796" y="1308830"/>
            <a:ext cx="9137204" cy="4401205"/>
          </a:xfrm>
          <a:prstGeom prst="rect">
            <a:avLst/>
          </a:prstGeom>
        </p:spPr>
        <p:txBody>
          <a:bodyPr wrap="square">
            <a:spAutoFit/>
          </a:bodyPr>
          <a:lstStyle/>
          <a:p>
            <a:pPr marL="457200" indent="-457200">
              <a:buFont typeface="Arial" panose="020B0604020202020204" pitchFamily="34" charset="0"/>
              <a:buChar char="•"/>
            </a:pPr>
            <a:r>
              <a:rPr lang="tr-TR" sz="2800" dirty="0">
                <a:latin typeface="+mj-lt"/>
                <a:ea typeface="Tahoma" panose="020B0604030504040204" pitchFamily="34" charset="0"/>
                <a:cs typeface="Tahoma" panose="020B0604030504040204" pitchFamily="34" charset="0"/>
              </a:rPr>
              <a:t>Program amaç ve </a:t>
            </a:r>
            <a:r>
              <a:rPr lang="tr-TR" sz="2800" dirty="0" smtClean="0">
                <a:latin typeface="+mj-lt"/>
                <a:ea typeface="Tahoma" panose="020B0604030504040204" pitchFamily="34" charset="0"/>
                <a:cs typeface="Tahoma" panose="020B0604030504040204" pitchFamily="34" charset="0"/>
              </a:rPr>
              <a:t>öncelikleri ile </a:t>
            </a:r>
            <a:r>
              <a:rPr lang="tr-TR" sz="2800" dirty="0">
                <a:latin typeface="+mj-lt"/>
                <a:ea typeface="Tahoma" panose="020B0604030504040204" pitchFamily="34" charset="0"/>
                <a:cs typeface="Tahoma" panose="020B0604030504040204" pitchFamily="34" charset="0"/>
              </a:rPr>
              <a:t>uyumsuz projelerin </a:t>
            </a:r>
            <a:r>
              <a:rPr lang="tr-TR" sz="2800" dirty="0" smtClean="0">
                <a:latin typeface="+mj-lt"/>
                <a:ea typeface="Tahoma" panose="020B0604030504040204" pitchFamily="34" charset="0"/>
                <a:cs typeface="Tahoma" panose="020B0604030504040204" pitchFamily="34" charset="0"/>
              </a:rPr>
              <a:t>sunulması,</a:t>
            </a:r>
            <a:endParaRPr lang="tr-TR" sz="2800" dirty="0">
              <a:latin typeface="+mj-lt"/>
              <a:ea typeface="Tahoma" panose="020B0604030504040204" pitchFamily="34" charset="0"/>
              <a:cs typeface="Tahoma" panose="020B0604030504040204" pitchFamily="34" charset="0"/>
            </a:endParaRPr>
          </a:p>
          <a:p>
            <a:pPr marL="457200" lvl="0" indent="-457200">
              <a:buFont typeface="Arial" panose="020B0604020202020204" pitchFamily="34" charset="0"/>
              <a:buChar char="•"/>
            </a:pPr>
            <a:r>
              <a:rPr lang="tr-TR" sz="2800" dirty="0" smtClean="0">
                <a:latin typeface="+mj-lt"/>
                <a:ea typeface="Tahoma" panose="020B0604030504040204" pitchFamily="34" charset="0"/>
                <a:cs typeface="Tahoma" panose="020B0604030504040204" pitchFamily="34" charset="0"/>
              </a:rPr>
              <a:t>Proje </a:t>
            </a:r>
            <a:r>
              <a:rPr lang="tr-TR" sz="2800" dirty="0">
                <a:latin typeface="+mj-lt"/>
                <a:ea typeface="Tahoma" panose="020B0604030504040204" pitchFamily="34" charset="0"/>
                <a:cs typeface="Tahoma" panose="020B0604030504040204" pitchFamily="34" charset="0"/>
              </a:rPr>
              <a:t>dokümanlarının üzerinde yeterince çalışılmadan </a:t>
            </a:r>
            <a:r>
              <a:rPr lang="tr-TR" sz="2800" dirty="0" smtClean="0">
                <a:latin typeface="+mj-lt"/>
                <a:ea typeface="Tahoma" panose="020B0604030504040204" pitchFamily="34" charset="0"/>
                <a:cs typeface="Tahoma" panose="020B0604030504040204" pitchFamily="34" charset="0"/>
              </a:rPr>
              <a:t>sunulması,</a:t>
            </a:r>
            <a:endParaRPr lang="tr-TR" sz="2800" dirty="0">
              <a:latin typeface="+mj-lt"/>
              <a:ea typeface="Tahoma" panose="020B0604030504040204" pitchFamily="34" charset="0"/>
              <a:cs typeface="Tahoma" panose="020B0604030504040204" pitchFamily="34" charset="0"/>
            </a:endParaRPr>
          </a:p>
          <a:p>
            <a:pPr marL="457200" lvl="0" indent="-457200">
              <a:buFont typeface="Arial" panose="020B0604020202020204" pitchFamily="34" charset="0"/>
              <a:buChar char="•"/>
            </a:pPr>
            <a:r>
              <a:rPr lang="tr-TR" sz="2800" dirty="0">
                <a:latin typeface="+mj-lt"/>
                <a:ea typeface="Tahoma" panose="020B0604030504040204" pitchFamily="34" charset="0"/>
                <a:cs typeface="Tahoma" panose="020B0604030504040204" pitchFamily="34" charset="0"/>
              </a:rPr>
              <a:t>Hedef kitleyi yanlış </a:t>
            </a:r>
            <a:r>
              <a:rPr lang="tr-TR" sz="2800" dirty="0" smtClean="0">
                <a:latin typeface="+mj-lt"/>
                <a:ea typeface="Tahoma" panose="020B0604030504040204" pitchFamily="34" charset="0"/>
                <a:cs typeface="Tahoma" panose="020B0604030504040204" pitchFamily="34" charset="0"/>
              </a:rPr>
              <a:t>seçmiş veya</a:t>
            </a:r>
          </a:p>
          <a:p>
            <a:pPr marL="457200" lvl="0" indent="-457200">
              <a:buFont typeface="Arial" panose="020B0604020202020204" pitchFamily="34" charset="0"/>
              <a:buChar char="•"/>
            </a:pPr>
            <a:r>
              <a:rPr lang="tr-TR" sz="2800" dirty="0">
                <a:latin typeface="+mj-lt"/>
                <a:ea typeface="Tahoma" panose="020B0604030504040204" pitchFamily="34" charset="0"/>
                <a:cs typeface="Tahoma" panose="020B0604030504040204" pitchFamily="34" charset="0"/>
              </a:rPr>
              <a:t>H</a:t>
            </a:r>
            <a:r>
              <a:rPr lang="tr-TR" sz="2800" dirty="0" smtClean="0">
                <a:latin typeface="+mj-lt"/>
                <a:ea typeface="Tahoma" panose="020B0604030504040204" pitchFamily="34" charset="0"/>
                <a:cs typeface="Tahoma" panose="020B0604030504040204" pitchFamily="34" charset="0"/>
              </a:rPr>
              <a:t>edef </a:t>
            </a:r>
            <a:r>
              <a:rPr lang="tr-TR" sz="2800" dirty="0">
                <a:latin typeface="+mj-lt"/>
                <a:ea typeface="Tahoma" panose="020B0604030504040204" pitchFamily="34" charset="0"/>
                <a:cs typeface="Tahoma" panose="020B0604030504040204" pitchFamily="34" charset="0"/>
              </a:rPr>
              <a:t>kitle ile faaliyetleri arasında uyumsuzluk bulunan projelerin </a:t>
            </a:r>
            <a:r>
              <a:rPr lang="tr-TR" sz="2800" dirty="0" smtClean="0">
                <a:latin typeface="+mj-lt"/>
                <a:ea typeface="Tahoma" panose="020B0604030504040204" pitchFamily="34" charset="0"/>
                <a:cs typeface="Tahoma" panose="020B0604030504040204" pitchFamily="34" charset="0"/>
              </a:rPr>
              <a:t>sunulması,</a:t>
            </a:r>
            <a:endParaRPr lang="tr-TR" sz="2800" dirty="0">
              <a:latin typeface="+mj-lt"/>
              <a:ea typeface="Tahoma" panose="020B0604030504040204" pitchFamily="34" charset="0"/>
              <a:cs typeface="Tahoma" panose="020B0604030504040204" pitchFamily="34" charset="0"/>
            </a:endParaRPr>
          </a:p>
          <a:p>
            <a:pPr marL="457200" lvl="0" indent="-457200">
              <a:buFont typeface="Arial" panose="020B0604020202020204" pitchFamily="34" charset="0"/>
              <a:buChar char="•"/>
            </a:pPr>
            <a:r>
              <a:rPr lang="tr-TR" sz="2800" dirty="0">
                <a:latin typeface="+mj-lt"/>
                <a:ea typeface="Tahoma" panose="020B0604030504040204" pitchFamily="34" charset="0"/>
                <a:cs typeface="Tahoma" panose="020B0604030504040204" pitchFamily="34" charset="0"/>
              </a:rPr>
              <a:t>Halihazırda yürütülen sosyal hizmetlere yönelik proje tekliflerinin öncelikli olarak </a:t>
            </a:r>
            <a:r>
              <a:rPr lang="tr-TR" sz="2800" dirty="0" smtClean="0">
                <a:latin typeface="+mj-lt"/>
                <a:ea typeface="Tahoma" panose="020B0604030504040204" pitchFamily="34" charset="0"/>
                <a:cs typeface="Tahoma" panose="020B0604030504040204" pitchFamily="34" charset="0"/>
              </a:rPr>
              <a:t>iletilmesi,</a:t>
            </a:r>
            <a:endParaRPr lang="tr-TR" sz="2800" dirty="0">
              <a:latin typeface="+mj-lt"/>
              <a:ea typeface="Tahoma" panose="020B0604030504040204" pitchFamily="34" charset="0"/>
              <a:cs typeface="Tahoma" panose="020B0604030504040204" pitchFamily="34" charset="0"/>
            </a:endParaRPr>
          </a:p>
          <a:p>
            <a:pPr marL="457200" lvl="0" indent="-457200">
              <a:buFont typeface="Arial" panose="020B0604020202020204" pitchFamily="34" charset="0"/>
              <a:buChar char="•"/>
            </a:pPr>
            <a:r>
              <a:rPr lang="tr-TR" sz="2800" dirty="0">
                <a:latin typeface="+mj-lt"/>
                <a:ea typeface="Tahoma" panose="020B0604030504040204" pitchFamily="34" charset="0"/>
                <a:cs typeface="Tahoma" panose="020B0604030504040204" pitchFamily="34" charset="0"/>
              </a:rPr>
              <a:t>Kapsayıcılık ve katılımcılık </a:t>
            </a:r>
            <a:r>
              <a:rPr lang="tr-TR" sz="2800" dirty="0" smtClean="0">
                <a:latin typeface="+mj-lt"/>
                <a:ea typeface="Tahoma" panose="020B0604030504040204" pitchFamily="34" charset="0"/>
                <a:cs typeface="Tahoma" panose="020B0604030504040204" pitchFamily="34" charset="0"/>
              </a:rPr>
              <a:t>düzeyinin </a:t>
            </a:r>
            <a:r>
              <a:rPr lang="tr-TR" sz="2800" dirty="0">
                <a:latin typeface="+mj-lt"/>
                <a:ea typeface="Tahoma" panose="020B0604030504040204" pitchFamily="34" charset="0"/>
                <a:cs typeface="Tahoma" panose="020B0604030504040204" pitchFamily="34" charset="0"/>
              </a:rPr>
              <a:t>düşük </a:t>
            </a:r>
            <a:r>
              <a:rPr lang="tr-TR" sz="2800" dirty="0" smtClean="0">
                <a:latin typeface="+mj-lt"/>
                <a:ea typeface="Tahoma" panose="020B0604030504040204" pitchFamily="34" charset="0"/>
                <a:cs typeface="Tahoma" panose="020B0604030504040204" pitchFamily="34" charset="0"/>
              </a:rPr>
              <a:t>olması.</a:t>
            </a:r>
            <a:endParaRPr lang="tr-TR" sz="2800" dirty="0">
              <a:latin typeface="+mj-lt"/>
            </a:endParaRPr>
          </a:p>
        </p:txBody>
      </p:sp>
    </p:spTree>
    <p:extLst>
      <p:ext uri="{BB962C8B-B14F-4D97-AF65-F5344CB8AC3E}">
        <p14:creationId xmlns:p14="http://schemas.microsoft.com/office/powerpoint/2010/main" val="29443717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b="1" dirty="0">
                <a:solidFill>
                  <a:schemeClr val="bg1"/>
                </a:solidFill>
                <a:latin typeface="Arial Black" panose="020B0A04020102020204" pitchFamily="34" charset="0"/>
              </a:rPr>
              <a:t>2021 </a:t>
            </a:r>
            <a:r>
              <a:rPr lang="tr-TR" sz="2000" b="1" dirty="0" smtClean="0">
                <a:solidFill>
                  <a:schemeClr val="bg1"/>
                </a:solidFill>
                <a:latin typeface="Arial Black" panose="020B0A04020102020204" pitchFamily="34" charset="0"/>
              </a:rPr>
              <a:t>SOGEP</a:t>
            </a:r>
            <a:endParaRPr lang="tr-TR" sz="1800" b="1" dirty="0">
              <a:solidFill>
                <a:schemeClr val="bg1"/>
              </a:solidFill>
              <a:latin typeface="Arial Black" panose="020B0A04020102020204" pitchFamily="34" charset="0"/>
            </a:endParaRPr>
          </a:p>
        </p:txBody>
      </p:sp>
      <p:sp>
        <p:nvSpPr>
          <p:cNvPr id="9" name="Dikdörtgen 8"/>
          <p:cNvSpPr/>
          <p:nvPr/>
        </p:nvSpPr>
        <p:spPr>
          <a:xfrm>
            <a:off x="-2282" y="908720"/>
            <a:ext cx="9144000" cy="400110"/>
          </a:xfrm>
          <a:prstGeom prst="rect">
            <a:avLst/>
          </a:prstGeom>
        </p:spPr>
        <p:txBody>
          <a:bodyPr wrap="square">
            <a:spAutoFit/>
          </a:bodyPr>
          <a:lstStyle/>
          <a:p>
            <a:r>
              <a:rPr lang="tr-TR" sz="2000" b="1" dirty="0" smtClean="0">
                <a:cs typeface="Arial" panose="020B0604020202020204" pitchFamily="34" charset="0"/>
              </a:rPr>
              <a:t>«</a:t>
            </a:r>
            <a:r>
              <a:rPr lang="tr-TR" sz="2000" b="1" dirty="0" smtClean="0">
                <a:solidFill>
                  <a:srgbClr val="C00000"/>
                </a:solidFill>
                <a:latin typeface="Arial Black" panose="020B0A04020102020204" pitchFamily="34" charset="0"/>
                <a:cs typeface="Arial" panose="020B0604020202020204" pitchFamily="34" charset="0"/>
              </a:rPr>
              <a:t>SIKÇA SORULAN SORULAR</a:t>
            </a:r>
            <a:r>
              <a:rPr lang="tr-TR" sz="2000" b="1" dirty="0" smtClean="0">
                <a:cs typeface="Arial" panose="020B0604020202020204" pitchFamily="34" charset="0"/>
              </a:rPr>
              <a:t>» </a:t>
            </a:r>
          </a:p>
        </p:txBody>
      </p:sp>
      <p:graphicFrame>
        <p:nvGraphicFramePr>
          <p:cNvPr id="4" name="Tablo 3"/>
          <p:cNvGraphicFramePr>
            <a:graphicFrameLocks noGrp="1"/>
          </p:cNvGraphicFramePr>
          <p:nvPr>
            <p:extLst>
              <p:ext uri="{D42A27DB-BD31-4B8C-83A1-F6EECF244321}">
                <p14:modId xmlns:p14="http://schemas.microsoft.com/office/powerpoint/2010/main" val="537154847"/>
              </p:ext>
            </p:extLst>
          </p:nvPr>
        </p:nvGraphicFramePr>
        <p:xfrm>
          <a:off x="35496" y="1330295"/>
          <a:ext cx="9001000" cy="5335524"/>
        </p:xfrm>
        <a:graphic>
          <a:graphicData uri="http://schemas.openxmlformats.org/drawingml/2006/table">
            <a:tbl>
              <a:tblPr firstRow="1" firstCol="1" bandRow="1">
                <a:tableStyleId>{5C22544A-7EE6-4342-B048-85BDC9FD1C3A}</a:tableStyleId>
              </a:tblPr>
              <a:tblGrid>
                <a:gridCol w="802913"/>
                <a:gridCol w="8198087"/>
              </a:tblGrid>
              <a:tr h="192697">
                <a:tc>
                  <a:txBody>
                    <a:bodyPr/>
                    <a:lstStyle/>
                    <a:p>
                      <a:pPr marR="21590" algn="just">
                        <a:lnSpc>
                          <a:spcPct val="115000"/>
                        </a:lnSpc>
                        <a:spcAft>
                          <a:spcPts val="0"/>
                        </a:spcAft>
                      </a:pPr>
                      <a:r>
                        <a:rPr lang="tr-TR" sz="1400" dirty="0">
                          <a:effectLst/>
                        </a:rPr>
                        <a:t>SORU</a:t>
                      </a:r>
                      <a:endParaRPr lang="tr-T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tc>
                <a:tc>
                  <a:txBody>
                    <a:bodyPr/>
                    <a:lstStyle/>
                    <a:p>
                      <a:pPr algn="just">
                        <a:spcAft>
                          <a:spcPts val="0"/>
                        </a:spcAft>
                      </a:pPr>
                      <a:r>
                        <a:rPr lang="tr-TR" sz="1600" dirty="0">
                          <a:effectLst/>
                        </a:rPr>
                        <a:t>Bir kooperatif bir kamu kurumunun projesine ortak olur ise daha sonraki yıllarda araç ve ekipmanların kooperatife devri yapılabilir mi?</a:t>
                      </a:r>
                      <a:endParaRPr lang="tr-T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tc>
              </a:tr>
              <a:tr h="1181875">
                <a:tc>
                  <a:txBody>
                    <a:bodyPr/>
                    <a:lstStyle/>
                    <a:p>
                      <a:pPr marR="21590" algn="just">
                        <a:lnSpc>
                          <a:spcPct val="115000"/>
                        </a:lnSpc>
                        <a:spcAft>
                          <a:spcPts val="0"/>
                        </a:spcAft>
                      </a:pPr>
                      <a:r>
                        <a:rPr lang="tr-TR" sz="1400" dirty="0">
                          <a:effectLst/>
                        </a:rPr>
                        <a:t>CEVAP</a:t>
                      </a:r>
                      <a:endParaRPr lang="tr-T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tc>
                <a:tc>
                  <a:txBody>
                    <a:bodyPr/>
                    <a:lstStyle/>
                    <a:p>
                      <a:pPr algn="just">
                        <a:lnSpc>
                          <a:spcPct val="100000"/>
                        </a:lnSpc>
                        <a:spcAft>
                          <a:spcPts val="0"/>
                        </a:spcAft>
                      </a:pPr>
                      <a:r>
                        <a:rPr lang="tr-TR" sz="1800" dirty="0">
                          <a:effectLst/>
                        </a:rPr>
                        <a:t>2021 SOGEP İlan’ın “DİKKAT EDİLMESİ GEREKEN BAZI KONULAR” başlığı altında “Projenin uygulanma sürecindeki (COVID-19’a yönelik başvuruların süre uzatımları hariç) değişikliklerde Ajans değil, Sosyal Gelişmeyi Destekleme Programı Uygulama Usul ve Esasları çerçevesinde Sanayi ve Teknoloji Bakanlığı yetkilidir.  Bu nedenle başvurunun iyi tasarlanması gerekmekte olup, başvuru yapıldıktan sora Bakanlığın talep edebileceği değişiklikler haricinde herhangi bir değişiklik yapılamaz” denilmektedir. Bu nedenle </a:t>
                      </a:r>
                      <a:r>
                        <a:rPr lang="tr-TR" sz="2000" b="1" dirty="0">
                          <a:effectLst/>
                        </a:rPr>
                        <a:t>araç ve ekipmanların devri konusunda uygulama aşmasında Bakanlıktan izin alınmalıdır.  </a:t>
                      </a:r>
                      <a:r>
                        <a:rPr lang="tr-TR" sz="2000" b="1" u="sng" dirty="0">
                          <a:effectLst/>
                        </a:rPr>
                        <a:t>Bununla birlikte proje, bakanlığın izin vermeme olasılığı da dikkate alınarak hazırlanmalıdır</a:t>
                      </a:r>
                      <a:r>
                        <a:rPr lang="tr-TR" sz="2000" b="1" dirty="0">
                          <a:effectLst/>
                        </a:rPr>
                        <a:t>. </a:t>
                      </a:r>
                      <a:endParaRPr lang="tr-TR" sz="1800" b="1" dirty="0">
                        <a:effectLst/>
                      </a:endParaRPr>
                    </a:p>
                  </a:txBody>
                  <a:tcPr marL="43077" marR="43077" marT="0" marB="0" anchor="ctr">
                    <a:solidFill>
                      <a:schemeClr val="bg1"/>
                    </a:solidFill>
                  </a:tcPr>
                </a:tc>
              </a:tr>
              <a:tr h="128464">
                <a:tc>
                  <a:txBody>
                    <a:bodyPr/>
                    <a:lstStyle/>
                    <a:p>
                      <a:pPr marL="0" marR="21590" algn="just" defTabSz="914400" rtl="0" eaLnBrk="1" latinLnBrk="0" hangingPunct="1">
                        <a:lnSpc>
                          <a:spcPct val="115000"/>
                        </a:lnSpc>
                        <a:spcAft>
                          <a:spcPts val="0"/>
                        </a:spcAft>
                      </a:pPr>
                      <a:r>
                        <a:rPr lang="tr-TR" sz="1400" b="1" kern="1200">
                          <a:solidFill>
                            <a:schemeClr val="lt1"/>
                          </a:solidFill>
                          <a:effectLst/>
                          <a:latin typeface="+mn-lt"/>
                          <a:ea typeface="+mn-ea"/>
                          <a:cs typeface="+mn-cs"/>
                        </a:rPr>
                        <a:t>SORU</a:t>
                      </a:r>
                    </a:p>
                  </a:txBody>
                  <a:tcPr marL="43077" marR="43077" marT="0" marB="0" anchor="ctr">
                    <a:solidFill>
                      <a:srgbClr val="0070C0"/>
                    </a:solidFill>
                  </a:tcPr>
                </a:tc>
                <a:tc>
                  <a:txBody>
                    <a:bodyPr/>
                    <a:lstStyle/>
                    <a:p>
                      <a:pPr marL="0" algn="just" defTabSz="914400" rtl="0" eaLnBrk="1" latinLnBrk="0" hangingPunct="1">
                        <a:spcAft>
                          <a:spcPts val="0"/>
                        </a:spcAft>
                      </a:pPr>
                      <a:r>
                        <a:rPr lang="tr-TR" sz="1600" b="1" kern="1200" dirty="0">
                          <a:solidFill>
                            <a:schemeClr val="lt1"/>
                          </a:solidFill>
                          <a:effectLst/>
                          <a:latin typeface="+mn-lt"/>
                          <a:ea typeface="+mn-ea"/>
                          <a:cs typeface="+mn-cs"/>
                        </a:rPr>
                        <a:t>Proje kapsamında aynı zamanda İŞKUR desteklerinden faydalanılabilir mi?</a:t>
                      </a:r>
                    </a:p>
                  </a:txBody>
                  <a:tcPr marL="43077" marR="43077" marT="0" marB="0" anchor="ctr">
                    <a:solidFill>
                      <a:srgbClr val="0070C0"/>
                    </a:solidFill>
                  </a:tcPr>
                </a:tc>
              </a:tr>
              <a:tr h="385394">
                <a:tc>
                  <a:txBody>
                    <a:bodyPr/>
                    <a:lstStyle/>
                    <a:p>
                      <a:pPr marR="21590" algn="just">
                        <a:lnSpc>
                          <a:spcPct val="115000"/>
                        </a:lnSpc>
                        <a:spcAft>
                          <a:spcPts val="0"/>
                        </a:spcAft>
                      </a:pPr>
                      <a:r>
                        <a:rPr lang="tr-TR" sz="1400">
                          <a:effectLst/>
                        </a:rPr>
                        <a:t>CEVAP</a:t>
                      </a:r>
                      <a:endParaRPr lang="tr-T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tc>
                <a:tc>
                  <a:txBody>
                    <a:bodyPr/>
                    <a:lstStyle/>
                    <a:p>
                      <a:pPr algn="just">
                        <a:spcAft>
                          <a:spcPts val="0"/>
                        </a:spcAft>
                      </a:pPr>
                      <a:r>
                        <a:rPr lang="tr-TR" sz="1600" dirty="0">
                          <a:effectLst/>
                        </a:rPr>
                        <a:t>Eğer aynı zamanda İŞKUR desteğinden yararlanılacak ise bunda bir sorun bulunmamakla birlikte proje bütçesinde İŞKUR aracılığı ile </a:t>
                      </a:r>
                      <a:r>
                        <a:rPr lang="tr-TR" sz="1600" b="1" dirty="0">
                          <a:effectLst/>
                        </a:rPr>
                        <a:t>görevlendirilen personele ilişkin herhangi bir bütçe gideri bulunmamalıdır</a:t>
                      </a:r>
                      <a:r>
                        <a:rPr lang="tr-TR" sz="1600" b="1" dirty="0" smtClean="0">
                          <a:effectLst/>
                        </a:rPr>
                        <a:t>.</a:t>
                      </a:r>
                      <a:endParaRPr lang="tr-TR" sz="1400" b="1" dirty="0">
                        <a:effectLst/>
                      </a:endParaRPr>
                    </a:p>
                  </a:txBody>
                  <a:tcPr marL="43077" marR="43077" marT="0" marB="0" anchor="ctr">
                    <a:solidFill>
                      <a:schemeClr val="bg1"/>
                    </a:solidFill>
                  </a:tcPr>
                </a:tc>
              </a:tr>
              <a:tr h="256930">
                <a:tc>
                  <a:txBody>
                    <a:bodyPr/>
                    <a:lstStyle/>
                    <a:p>
                      <a:pPr marR="21590" algn="just">
                        <a:lnSpc>
                          <a:spcPct val="115000"/>
                        </a:lnSpc>
                        <a:spcAft>
                          <a:spcPts val="0"/>
                        </a:spcAft>
                      </a:pPr>
                      <a:r>
                        <a:rPr lang="tr-TR" sz="1400" b="1">
                          <a:solidFill>
                            <a:schemeClr val="bg1"/>
                          </a:solidFill>
                          <a:effectLst/>
                        </a:rPr>
                        <a:t>SORU</a:t>
                      </a:r>
                      <a:endParaRPr lang="tr-TR" sz="12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solidFill>
                      <a:srgbClr val="0070C0"/>
                    </a:solidFill>
                  </a:tcPr>
                </a:tc>
                <a:tc>
                  <a:txBody>
                    <a:bodyPr/>
                    <a:lstStyle/>
                    <a:p>
                      <a:pPr algn="just">
                        <a:spcAft>
                          <a:spcPts val="0"/>
                        </a:spcAft>
                      </a:pPr>
                      <a:r>
                        <a:rPr lang="tr-TR" sz="1600" b="1" dirty="0">
                          <a:solidFill>
                            <a:schemeClr val="bg1"/>
                          </a:solidFill>
                          <a:effectLst/>
                        </a:rPr>
                        <a:t>Belediyelerin iştirakleri olan şirketler/işletmeler başvuru yapabilirler mi? Yapabiliyorlar ise, kar amacı güden mi yoksa gütmeyen olarak mı yaparlar?</a:t>
                      </a:r>
                      <a:endParaRPr lang="tr-TR" sz="14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solidFill>
                      <a:srgbClr val="0070C0"/>
                    </a:solidFill>
                  </a:tcPr>
                </a:tc>
              </a:tr>
              <a:tr h="385394">
                <a:tc>
                  <a:txBody>
                    <a:bodyPr/>
                    <a:lstStyle/>
                    <a:p>
                      <a:pPr marR="21590" algn="just">
                        <a:lnSpc>
                          <a:spcPct val="115000"/>
                        </a:lnSpc>
                        <a:spcAft>
                          <a:spcPts val="0"/>
                        </a:spcAft>
                      </a:pPr>
                      <a:r>
                        <a:rPr lang="tr-TR" sz="1400" dirty="0">
                          <a:effectLst/>
                        </a:rPr>
                        <a:t>CEVAP</a:t>
                      </a:r>
                      <a:endParaRPr lang="tr-T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tc>
                <a:tc>
                  <a:txBody>
                    <a:bodyPr/>
                    <a:lstStyle/>
                    <a:p>
                      <a:pPr algn="just">
                        <a:spcAft>
                          <a:spcPts val="0"/>
                        </a:spcAft>
                      </a:pPr>
                      <a:r>
                        <a:rPr lang="tr-TR" sz="1800" dirty="0">
                          <a:effectLst/>
                        </a:rPr>
                        <a:t>Evet, başvuru yapabilirler; “PROJE ÖN BAŞVURU İLANI”’</a:t>
                      </a:r>
                      <a:r>
                        <a:rPr lang="tr-TR" sz="1800" dirty="0" err="1">
                          <a:effectLst/>
                        </a:rPr>
                        <a:t>nda</a:t>
                      </a:r>
                      <a:r>
                        <a:rPr lang="tr-TR" sz="1800" dirty="0">
                          <a:effectLst/>
                        </a:rPr>
                        <a:t> belirtilen Kar amacı “güden” kuruluşlar kategorisinde sadece ‘Sosyal Sorumluluk’ önceliğinde belirtilen alanda ve şartlarda başvuru yapabilirler</a:t>
                      </a:r>
                      <a:r>
                        <a:rPr lang="tr-TR" sz="1800" dirty="0" smtClean="0">
                          <a:effectLst/>
                        </a:rPr>
                        <a:t>.</a:t>
                      </a:r>
                      <a:endParaRPr lang="tr-TR" sz="1600" dirty="0">
                        <a:effectLst/>
                      </a:endParaRPr>
                    </a:p>
                  </a:txBody>
                  <a:tcPr marL="43077" marR="43077" marT="0" marB="0" anchor="ctr">
                    <a:solidFill>
                      <a:schemeClr val="bg1"/>
                    </a:solidFill>
                  </a:tcPr>
                </a:tc>
              </a:tr>
            </a:tbl>
          </a:graphicData>
        </a:graphic>
      </p:graphicFrame>
    </p:spTree>
    <p:extLst>
      <p:ext uri="{BB962C8B-B14F-4D97-AF65-F5344CB8AC3E}">
        <p14:creationId xmlns:p14="http://schemas.microsoft.com/office/powerpoint/2010/main" val="3398373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b="1" dirty="0">
                <a:solidFill>
                  <a:schemeClr val="bg1"/>
                </a:solidFill>
                <a:latin typeface="Arial Black" panose="020B0A04020102020204" pitchFamily="34" charset="0"/>
              </a:rPr>
              <a:t>2021 </a:t>
            </a:r>
            <a:r>
              <a:rPr lang="tr-TR" sz="2000" b="1" dirty="0" smtClean="0">
                <a:solidFill>
                  <a:schemeClr val="bg1"/>
                </a:solidFill>
                <a:latin typeface="Arial Black" panose="020B0A04020102020204" pitchFamily="34" charset="0"/>
              </a:rPr>
              <a:t>SOGEP</a:t>
            </a:r>
            <a:endParaRPr lang="tr-TR" sz="1800" b="1" dirty="0">
              <a:solidFill>
                <a:schemeClr val="bg1"/>
              </a:solidFill>
              <a:latin typeface="Arial Black" panose="020B0A04020102020204" pitchFamily="34" charset="0"/>
            </a:endParaRPr>
          </a:p>
        </p:txBody>
      </p:sp>
      <p:sp>
        <p:nvSpPr>
          <p:cNvPr id="9" name="Dikdörtgen 8"/>
          <p:cNvSpPr/>
          <p:nvPr/>
        </p:nvSpPr>
        <p:spPr>
          <a:xfrm>
            <a:off x="-2282" y="908720"/>
            <a:ext cx="9144000" cy="400110"/>
          </a:xfrm>
          <a:prstGeom prst="rect">
            <a:avLst/>
          </a:prstGeom>
        </p:spPr>
        <p:txBody>
          <a:bodyPr wrap="square">
            <a:spAutoFit/>
          </a:bodyPr>
          <a:lstStyle/>
          <a:p>
            <a:r>
              <a:rPr lang="tr-TR" sz="2000" b="1" dirty="0" smtClean="0">
                <a:cs typeface="Arial" panose="020B0604020202020204" pitchFamily="34" charset="0"/>
              </a:rPr>
              <a:t>«</a:t>
            </a:r>
            <a:r>
              <a:rPr lang="tr-TR" sz="2000" b="1" dirty="0" smtClean="0">
                <a:solidFill>
                  <a:srgbClr val="C00000"/>
                </a:solidFill>
                <a:latin typeface="Arial Black" panose="020B0A04020102020204" pitchFamily="34" charset="0"/>
                <a:cs typeface="Arial" panose="020B0604020202020204" pitchFamily="34" charset="0"/>
              </a:rPr>
              <a:t>SIKÇA SORULAN SORULAR</a:t>
            </a:r>
            <a:r>
              <a:rPr lang="tr-TR" sz="2000" b="1" dirty="0" smtClean="0">
                <a:cs typeface="Arial" panose="020B0604020202020204" pitchFamily="34" charset="0"/>
              </a:rPr>
              <a:t>» </a:t>
            </a:r>
          </a:p>
        </p:txBody>
      </p:sp>
      <p:graphicFrame>
        <p:nvGraphicFramePr>
          <p:cNvPr id="4" name="Tablo 3"/>
          <p:cNvGraphicFramePr>
            <a:graphicFrameLocks noGrp="1"/>
          </p:cNvGraphicFramePr>
          <p:nvPr>
            <p:extLst>
              <p:ext uri="{D42A27DB-BD31-4B8C-83A1-F6EECF244321}">
                <p14:modId xmlns:p14="http://schemas.microsoft.com/office/powerpoint/2010/main" val="2637012668"/>
              </p:ext>
            </p:extLst>
          </p:nvPr>
        </p:nvGraphicFramePr>
        <p:xfrm>
          <a:off x="-2282" y="1292856"/>
          <a:ext cx="9146282" cy="5235005"/>
        </p:xfrm>
        <a:graphic>
          <a:graphicData uri="http://schemas.openxmlformats.org/drawingml/2006/table">
            <a:tbl>
              <a:tblPr firstRow="1" firstCol="1" bandRow="1">
                <a:tableStyleId>{5C22544A-7EE6-4342-B048-85BDC9FD1C3A}</a:tableStyleId>
              </a:tblPr>
              <a:tblGrid>
                <a:gridCol w="815873"/>
                <a:gridCol w="8330409"/>
              </a:tblGrid>
              <a:tr h="273458">
                <a:tc>
                  <a:txBody>
                    <a:bodyPr/>
                    <a:lstStyle/>
                    <a:p>
                      <a:pPr marR="21590" algn="just">
                        <a:lnSpc>
                          <a:spcPct val="100000"/>
                        </a:lnSpc>
                        <a:spcAft>
                          <a:spcPts val="0"/>
                        </a:spcAft>
                      </a:pPr>
                      <a:r>
                        <a:rPr lang="tr-TR" sz="1400" dirty="0">
                          <a:effectLst/>
                        </a:rPr>
                        <a:t>SORU</a:t>
                      </a:r>
                      <a:endParaRPr lang="tr-T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tc>
                <a:tc>
                  <a:txBody>
                    <a:bodyPr/>
                    <a:lstStyle/>
                    <a:p>
                      <a:pPr marR="21590" algn="just">
                        <a:lnSpc>
                          <a:spcPct val="100000"/>
                        </a:lnSpc>
                        <a:spcAft>
                          <a:spcPts val="0"/>
                        </a:spcAft>
                      </a:pPr>
                      <a:r>
                        <a:rPr lang="tr-TR" sz="1800" b="1" dirty="0">
                          <a:solidFill>
                            <a:srgbClr val="FFFFFF"/>
                          </a:solidFill>
                          <a:effectLst/>
                          <a:latin typeface="+mj-lt"/>
                          <a:ea typeface="Times New Roman" panose="02020603050405020304" pitchFamily="18" charset="0"/>
                          <a:cs typeface="Times New Roman" panose="02020603050405020304" pitchFamily="18" charset="0"/>
                        </a:rPr>
                        <a:t>Başvuru sahipleri eş-finansmanı </a:t>
                      </a:r>
                      <a:r>
                        <a:rPr lang="tr-TR" sz="1800" b="1" u="sng" dirty="0">
                          <a:solidFill>
                            <a:srgbClr val="FFFFFF"/>
                          </a:solidFill>
                          <a:effectLst/>
                          <a:latin typeface="+mj-lt"/>
                          <a:ea typeface="Times New Roman" panose="02020603050405020304" pitchFamily="18" charset="0"/>
                          <a:cs typeface="Times New Roman" panose="02020603050405020304" pitchFamily="18" charset="0"/>
                        </a:rPr>
                        <a:t>nakit harici</a:t>
                      </a:r>
                      <a:r>
                        <a:rPr lang="tr-TR" sz="1800" b="1" dirty="0">
                          <a:solidFill>
                            <a:srgbClr val="FFFFFF"/>
                          </a:solidFill>
                          <a:effectLst/>
                          <a:latin typeface="+mj-lt"/>
                          <a:ea typeface="Times New Roman" panose="02020603050405020304" pitchFamily="18" charset="0"/>
                          <a:cs typeface="Times New Roman" panose="02020603050405020304" pitchFamily="18" charset="0"/>
                        </a:rPr>
                        <a:t> yöntemlerle ödeyebilirler mi?</a:t>
                      </a:r>
                      <a:endParaRPr lang="tr-TR" sz="1600" dirty="0">
                        <a:effectLst/>
                        <a:latin typeface="+mj-lt"/>
                        <a:ea typeface="Times New Roman" panose="02020603050405020304" pitchFamily="18" charset="0"/>
                        <a:cs typeface="Times New Roman" panose="02020603050405020304" pitchFamily="18" charset="0"/>
                      </a:endParaRPr>
                    </a:p>
                  </a:txBody>
                  <a:tcPr marL="68580" marR="68580" marT="0" marB="0" anchor="ctr"/>
                </a:tc>
              </a:tr>
              <a:tr h="2406911">
                <a:tc>
                  <a:txBody>
                    <a:bodyPr/>
                    <a:lstStyle/>
                    <a:p>
                      <a:pPr marR="21590" algn="just">
                        <a:lnSpc>
                          <a:spcPct val="100000"/>
                        </a:lnSpc>
                        <a:spcAft>
                          <a:spcPts val="0"/>
                        </a:spcAft>
                      </a:pPr>
                      <a:r>
                        <a:rPr lang="tr-TR" sz="1400" dirty="0">
                          <a:effectLst/>
                        </a:rPr>
                        <a:t>CEVAP</a:t>
                      </a:r>
                      <a:endParaRPr lang="tr-T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tc>
                <a:tc>
                  <a:txBody>
                    <a:bodyPr/>
                    <a:lstStyle/>
                    <a:p>
                      <a:pPr marL="0" marR="21590" indent="0" algn="just">
                        <a:lnSpc>
                          <a:spcPct val="100000"/>
                        </a:lnSpc>
                        <a:spcAft>
                          <a:spcPts val="0"/>
                        </a:spcAft>
                      </a:pPr>
                      <a:r>
                        <a:rPr lang="tr-TR" sz="1500" b="0" dirty="0">
                          <a:effectLst/>
                          <a:latin typeface="+mj-lt"/>
                          <a:ea typeface="Times New Roman" panose="02020603050405020304" pitchFamily="18" charset="0"/>
                          <a:cs typeface="Times New Roman" panose="02020603050405020304" pitchFamily="18" charset="0"/>
                        </a:rPr>
                        <a:t>Nakit harici katkı sağlayacak ekipman/arsa/yapı tahsisi sadece ‘ayni’ olarak kabul edilecek olup “eş finansman” olarak sayılmayacaktır.  Eş finansman sadece nakdi olarak sağlanmalıdır.  Bununla ilgili oranlar hem ilan metninde ve hem de aşağıda belirtilmiştir.  </a:t>
                      </a:r>
                    </a:p>
                    <a:p>
                      <a:pPr marL="342900" marR="21590" lvl="0" indent="-342900" algn="just">
                        <a:lnSpc>
                          <a:spcPct val="100000"/>
                        </a:lnSpc>
                        <a:spcAft>
                          <a:spcPts val="0"/>
                        </a:spcAft>
                        <a:buFont typeface="+mj-lt"/>
                        <a:buAutoNum type="alphaLcParenR"/>
                      </a:pPr>
                      <a:r>
                        <a:rPr lang="tr-TR" sz="1600" b="1" dirty="0">
                          <a:effectLst/>
                          <a:latin typeface="+mj-lt"/>
                          <a:ea typeface="Times New Roman" panose="02020603050405020304" pitchFamily="18" charset="0"/>
                          <a:cs typeface="Times New Roman" panose="02020603050405020304" pitchFamily="18" charset="0"/>
                        </a:rPr>
                        <a:t>Kar amacı “gütmeyen” kurum kuruluşlar için; eş-finansman oranı proje bütçesinin en az %10’u olup, </a:t>
                      </a:r>
                      <a:r>
                        <a:rPr lang="tr-TR" sz="1600" b="1" u="sng" dirty="0">
                          <a:effectLst/>
                          <a:latin typeface="+mj-lt"/>
                          <a:ea typeface="Times New Roman" panose="02020603050405020304" pitchFamily="18" charset="0"/>
                          <a:cs typeface="Times New Roman" panose="02020603050405020304" pitchFamily="18" charset="0"/>
                        </a:rPr>
                        <a:t>nakdi </a:t>
                      </a:r>
                      <a:r>
                        <a:rPr lang="tr-TR" sz="1600" b="0" u="sng" dirty="0">
                          <a:effectLst/>
                          <a:latin typeface="+mj-lt"/>
                          <a:ea typeface="Times New Roman" panose="02020603050405020304" pitchFamily="18" charset="0"/>
                          <a:cs typeface="Times New Roman" panose="02020603050405020304" pitchFamily="18" charset="0"/>
                        </a:rPr>
                        <a:t>karşılanması gerekmektedir</a:t>
                      </a:r>
                      <a:r>
                        <a:rPr lang="tr-TR" sz="1600" b="0" dirty="0">
                          <a:effectLst/>
                          <a:latin typeface="+mj-lt"/>
                          <a:ea typeface="Times New Roman" panose="02020603050405020304" pitchFamily="18" charset="0"/>
                          <a:cs typeface="Times New Roman" panose="02020603050405020304" pitchFamily="18" charset="0"/>
                        </a:rPr>
                        <a:t>; dolayısı ile de insan kaynakları maliyeti eş finansman yerine sayılmaz. Bu nedenle, başvuru sahibi örneğin Kar amacı “gütmeyen” kurum kuruluşlardan bir kamu kurumu ise, bu eş-finansmanı nakdi olarak kendisi sağlayamıyor ise sağlayabilecek ortak ve/veya iştirakçi belirlemelidir.</a:t>
                      </a:r>
                    </a:p>
                    <a:p>
                      <a:pPr marL="342900" marR="21590" lvl="0" indent="-342900" algn="just">
                        <a:lnSpc>
                          <a:spcPct val="100000"/>
                        </a:lnSpc>
                        <a:spcAft>
                          <a:spcPts val="0"/>
                        </a:spcAft>
                        <a:buFont typeface="+mj-lt"/>
                        <a:buAutoNum type="alphaLcParenR"/>
                      </a:pPr>
                      <a:r>
                        <a:rPr lang="tr-TR" sz="1600" b="1" dirty="0">
                          <a:effectLst/>
                          <a:latin typeface="+mj-lt"/>
                          <a:ea typeface="Times New Roman" panose="02020603050405020304" pitchFamily="18" charset="0"/>
                          <a:cs typeface="Times New Roman" panose="02020603050405020304" pitchFamily="18" charset="0"/>
                        </a:rPr>
                        <a:t>Kar amacı “güden” kuruluşlar için; ise eş-finansman oranı proje bütçesinin en az %50’si olup, yine </a:t>
                      </a:r>
                      <a:r>
                        <a:rPr lang="tr-TR" sz="1600" b="1" u="sng" dirty="0">
                          <a:effectLst/>
                          <a:latin typeface="+mj-lt"/>
                          <a:ea typeface="Times New Roman" panose="02020603050405020304" pitchFamily="18" charset="0"/>
                          <a:cs typeface="Times New Roman" panose="02020603050405020304" pitchFamily="18" charset="0"/>
                        </a:rPr>
                        <a:t>nakdi olarak </a:t>
                      </a:r>
                      <a:r>
                        <a:rPr lang="tr-TR" sz="1600" b="0" u="sng" dirty="0">
                          <a:effectLst/>
                          <a:latin typeface="+mj-lt"/>
                          <a:ea typeface="Times New Roman" panose="02020603050405020304" pitchFamily="18" charset="0"/>
                          <a:cs typeface="Times New Roman" panose="02020603050405020304" pitchFamily="18" charset="0"/>
                        </a:rPr>
                        <a:t>karşılanmalıdır</a:t>
                      </a:r>
                      <a:r>
                        <a:rPr lang="tr-TR" sz="1600" b="0" dirty="0" smtClean="0">
                          <a:effectLst/>
                          <a:latin typeface="+mj-lt"/>
                          <a:ea typeface="Times New Roman" panose="02020603050405020304" pitchFamily="18" charset="0"/>
                          <a:cs typeface="Times New Roman" panose="02020603050405020304" pitchFamily="18" charset="0"/>
                        </a:rPr>
                        <a:t>.</a:t>
                      </a:r>
                      <a:endParaRPr lang="tr-TR" sz="1600" b="0" dirty="0">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1"/>
                    </a:solidFill>
                  </a:tcPr>
                </a:tc>
              </a:tr>
              <a:tr h="273458">
                <a:tc>
                  <a:txBody>
                    <a:bodyPr/>
                    <a:lstStyle/>
                    <a:p>
                      <a:pPr marL="0" marR="21590" algn="just" defTabSz="914400" rtl="0" eaLnBrk="1" latinLnBrk="0" hangingPunct="1">
                        <a:lnSpc>
                          <a:spcPct val="100000"/>
                        </a:lnSpc>
                        <a:spcAft>
                          <a:spcPts val="0"/>
                        </a:spcAft>
                      </a:pPr>
                      <a:r>
                        <a:rPr lang="tr-TR" sz="1400" b="1" kern="1200">
                          <a:solidFill>
                            <a:schemeClr val="lt1"/>
                          </a:solidFill>
                          <a:effectLst/>
                          <a:latin typeface="+mn-lt"/>
                          <a:ea typeface="+mn-ea"/>
                          <a:cs typeface="+mn-cs"/>
                        </a:rPr>
                        <a:t>SORU</a:t>
                      </a:r>
                    </a:p>
                  </a:txBody>
                  <a:tcPr marL="43077" marR="43077" marT="0" marB="0" anchor="ctr">
                    <a:solidFill>
                      <a:srgbClr val="0070C0"/>
                    </a:solidFill>
                  </a:tcPr>
                </a:tc>
                <a:tc>
                  <a:txBody>
                    <a:bodyPr/>
                    <a:lstStyle/>
                    <a:p>
                      <a:pPr marR="21590" algn="just">
                        <a:lnSpc>
                          <a:spcPct val="100000"/>
                        </a:lnSpc>
                        <a:spcAft>
                          <a:spcPts val="0"/>
                        </a:spcAft>
                      </a:pPr>
                      <a:r>
                        <a:rPr lang="tr-TR" sz="1800" b="1" dirty="0">
                          <a:solidFill>
                            <a:schemeClr val="bg1"/>
                          </a:solidFill>
                          <a:effectLst/>
                          <a:latin typeface="+mj-lt"/>
                          <a:ea typeface="Times New Roman" panose="02020603050405020304" pitchFamily="18" charset="0"/>
                          <a:cs typeface="Times New Roman" panose="02020603050405020304" pitchFamily="18" charset="0"/>
                        </a:rPr>
                        <a:t>Proje bütçesi KDV dâhil mi, hariç mi hazırlanmalı?</a:t>
                      </a:r>
                      <a:endParaRPr lang="tr-TR" sz="1600" dirty="0">
                        <a:solidFill>
                          <a:schemeClr val="bg1"/>
                        </a:solidFill>
                        <a:effectLst/>
                        <a:latin typeface="+mj-lt"/>
                        <a:ea typeface="Times New Roman" panose="02020603050405020304" pitchFamily="18" charset="0"/>
                        <a:cs typeface="Times New Roman" panose="02020603050405020304" pitchFamily="18" charset="0"/>
                      </a:endParaRPr>
                    </a:p>
                  </a:txBody>
                  <a:tcPr marL="68580" marR="68580" marT="0" marB="0" anchor="ctr">
                    <a:solidFill>
                      <a:srgbClr val="0070C0"/>
                    </a:solidFill>
                  </a:tcPr>
                </a:tc>
              </a:tr>
              <a:tr h="501301">
                <a:tc>
                  <a:txBody>
                    <a:bodyPr/>
                    <a:lstStyle/>
                    <a:p>
                      <a:pPr marR="21590" algn="just">
                        <a:lnSpc>
                          <a:spcPct val="100000"/>
                        </a:lnSpc>
                        <a:spcAft>
                          <a:spcPts val="0"/>
                        </a:spcAft>
                      </a:pPr>
                      <a:r>
                        <a:rPr lang="tr-TR" sz="1400">
                          <a:effectLst/>
                        </a:rPr>
                        <a:t>CEVAP</a:t>
                      </a:r>
                      <a:endParaRPr lang="tr-T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tc>
                <a:tc>
                  <a:txBody>
                    <a:bodyPr/>
                    <a:lstStyle/>
                    <a:p>
                      <a:pPr marR="21590" algn="just">
                        <a:lnSpc>
                          <a:spcPct val="100000"/>
                        </a:lnSpc>
                        <a:spcAft>
                          <a:spcPts val="0"/>
                        </a:spcAft>
                      </a:pPr>
                      <a:r>
                        <a:rPr lang="tr-TR" sz="1600" b="0" dirty="0">
                          <a:effectLst/>
                          <a:latin typeface="+mj-lt"/>
                          <a:ea typeface="Times New Roman" panose="02020603050405020304" pitchFamily="18" charset="0"/>
                          <a:cs typeface="Times New Roman" panose="02020603050405020304" pitchFamily="18" charset="0"/>
                        </a:rPr>
                        <a:t>Proje bütçesi, </a:t>
                      </a:r>
                      <a:r>
                        <a:rPr lang="tr-TR" sz="1600" b="0" u="sng" dirty="0">
                          <a:effectLst/>
                          <a:latin typeface="+mj-lt"/>
                          <a:ea typeface="Times New Roman" panose="02020603050405020304" pitchFamily="18" charset="0"/>
                          <a:cs typeface="Times New Roman" panose="02020603050405020304" pitchFamily="18" charset="0"/>
                        </a:rPr>
                        <a:t>kar amacı güden</a:t>
                      </a:r>
                      <a:r>
                        <a:rPr lang="tr-TR" sz="1600" b="0" dirty="0">
                          <a:effectLst/>
                          <a:latin typeface="+mj-lt"/>
                          <a:ea typeface="Times New Roman" panose="02020603050405020304" pitchFamily="18" charset="0"/>
                          <a:cs typeface="Times New Roman" panose="02020603050405020304" pitchFamily="18" charset="0"/>
                        </a:rPr>
                        <a:t> kuruluşlar için </a:t>
                      </a:r>
                      <a:r>
                        <a:rPr lang="tr-TR" sz="1600" b="0" dirty="0" smtClean="0">
                          <a:effectLst/>
                          <a:latin typeface="+mj-lt"/>
                          <a:ea typeface="Times New Roman" panose="02020603050405020304" pitchFamily="18" charset="0"/>
                          <a:cs typeface="Times New Roman" panose="02020603050405020304" pitchFamily="18" charset="0"/>
                        </a:rPr>
                        <a:t>(kooperatifler hariç)</a:t>
                      </a:r>
                      <a:r>
                        <a:rPr lang="tr-TR" sz="1600" b="0" baseline="0" dirty="0" smtClean="0">
                          <a:effectLst/>
                          <a:latin typeface="+mj-lt"/>
                          <a:ea typeface="Times New Roman" panose="02020603050405020304" pitchFamily="18" charset="0"/>
                          <a:cs typeface="Times New Roman" panose="02020603050405020304" pitchFamily="18" charset="0"/>
                        </a:rPr>
                        <a:t> </a:t>
                      </a:r>
                      <a:r>
                        <a:rPr lang="tr-TR" sz="1600" b="0" u="sng" dirty="0" smtClean="0">
                          <a:effectLst/>
                          <a:latin typeface="+mj-lt"/>
                          <a:ea typeface="Times New Roman" panose="02020603050405020304" pitchFamily="18" charset="0"/>
                          <a:cs typeface="Times New Roman" panose="02020603050405020304" pitchFamily="18" charset="0"/>
                        </a:rPr>
                        <a:t>KDV </a:t>
                      </a:r>
                      <a:r>
                        <a:rPr lang="tr-TR" sz="1600" b="0" u="sng" dirty="0">
                          <a:effectLst/>
                          <a:latin typeface="+mj-lt"/>
                          <a:ea typeface="Times New Roman" panose="02020603050405020304" pitchFamily="18" charset="0"/>
                          <a:cs typeface="Times New Roman" panose="02020603050405020304" pitchFamily="18" charset="0"/>
                        </a:rPr>
                        <a:t>hariç</a:t>
                      </a:r>
                      <a:r>
                        <a:rPr lang="tr-TR" sz="1600" b="0" dirty="0">
                          <a:effectLst/>
                          <a:latin typeface="+mj-lt"/>
                          <a:ea typeface="Times New Roman" panose="02020603050405020304" pitchFamily="18" charset="0"/>
                          <a:cs typeface="Times New Roman" panose="02020603050405020304" pitchFamily="18" charset="0"/>
                        </a:rPr>
                        <a:t>,  </a:t>
                      </a:r>
                      <a:r>
                        <a:rPr lang="tr-TR" sz="1600" b="0" u="sng" dirty="0">
                          <a:effectLst/>
                          <a:latin typeface="+mj-lt"/>
                          <a:ea typeface="Times New Roman" panose="02020603050405020304" pitchFamily="18" charset="0"/>
                          <a:cs typeface="Times New Roman" panose="02020603050405020304" pitchFamily="18" charset="0"/>
                        </a:rPr>
                        <a:t>Kar amacı gütmeyen</a:t>
                      </a:r>
                      <a:r>
                        <a:rPr lang="tr-TR" sz="1600" b="0" dirty="0">
                          <a:effectLst/>
                          <a:latin typeface="+mj-lt"/>
                          <a:ea typeface="Times New Roman" panose="02020603050405020304" pitchFamily="18" charset="0"/>
                          <a:cs typeface="Times New Roman" panose="02020603050405020304" pitchFamily="18" charset="0"/>
                        </a:rPr>
                        <a:t> kurum kuruluşlar için ise </a:t>
                      </a:r>
                      <a:r>
                        <a:rPr lang="tr-TR" sz="1600" b="0" u="sng" dirty="0">
                          <a:effectLst/>
                          <a:latin typeface="+mj-lt"/>
                          <a:ea typeface="Times New Roman" panose="02020603050405020304" pitchFamily="18" charset="0"/>
                          <a:cs typeface="Times New Roman" panose="02020603050405020304" pitchFamily="18" charset="0"/>
                        </a:rPr>
                        <a:t>KDV dâhil</a:t>
                      </a:r>
                      <a:r>
                        <a:rPr lang="tr-TR" sz="1600" b="0" dirty="0">
                          <a:effectLst/>
                          <a:latin typeface="+mj-lt"/>
                          <a:ea typeface="Times New Roman" panose="02020603050405020304" pitchFamily="18" charset="0"/>
                          <a:cs typeface="Times New Roman" panose="02020603050405020304" pitchFamily="18" charset="0"/>
                        </a:rPr>
                        <a:t> hazırlanmalıdır</a:t>
                      </a:r>
                      <a:r>
                        <a:rPr lang="tr-TR" sz="1600" b="0" dirty="0" smtClean="0">
                          <a:effectLst/>
                          <a:latin typeface="+mj-lt"/>
                          <a:ea typeface="Times New Roman" panose="02020603050405020304" pitchFamily="18" charset="0"/>
                          <a:cs typeface="Times New Roman" panose="02020603050405020304" pitchFamily="18" charset="0"/>
                        </a:rPr>
                        <a:t>.</a:t>
                      </a:r>
                      <a:endParaRPr lang="tr-TR" sz="1400" b="0" dirty="0">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1"/>
                    </a:solidFill>
                  </a:tcPr>
                </a:tc>
              </a:tr>
              <a:tr h="243048">
                <a:tc>
                  <a:txBody>
                    <a:bodyPr/>
                    <a:lstStyle/>
                    <a:p>
                      <a:pPr marR="21590" algn="just">
                        <a:lnSpc>
                          <a:spcPct val="100000"/>
                        </a:lnSpc>
                        <a:spcAft>
                          <a:spcPts val="0"/>
                        </a:spcAft>
                      </a:pPr>
                      <a:r>
                        <a:rPr lang="tr-TR" sz="1400" b="1">
                          <a:solidFill>
                            <a:schemeClr val="bg1"/>
                          </a:solidFill>
                          <a:effectLst/>
                        </a:rPr>
                        <a:t>SORU</a:t>
                      </a:r>
                      <a:endParaRPr lang="tr-TR" sz="12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solidFill>
                      <a:srgbClr val="0070C0"/>
                    </a:solidFill>
                  </a:tcPr>
                </a:tc>
                <a:tc>
                  <a:txBody>
                    <a:bodyPr/>
                    <a:lstStyle/>
                    <a:p>
                      <a:pPr marR="21590" algn="just">
                        <a:lnSpc>
                          <a:spcPct val="100000"/>
                        </a:lnSpc>
                        <a:spcAft>
                          <a:spcPts val="0"/>
                        </a:spcAft>
                      </a:pPr>
                      <a:r>
                        <a:rPr lang="tr-TR" sz="1600" b="1" dirty="0">
                          <a:solidFill>
                            <a:schemeClr val="bg1"/>
                          </a:solidFill>
                          <a:effectLst/>
                          <a:latin typeface="+mj-lt"/>
                          <a:ea typeface="Times New Roman" panose="02020603050405020304" pitchFamily="18" charset="0"/>
                          <a:cs typeface="Times New Roman" panose="02020603050405020304" pitchFamily="18" charset="0"/>
                        </a:rPr>
                        <a:t>Bir belediye olarak proje başvurusu yapabilmek için başkanın imzası yeterli midir?</a:t>
                      </a:r>
                      <a:endParaRPr lang="tr-TR" sz="1400" dirty="0">
                        <a:solidFill>
                          <a:schemeClr val="bg1"/>
                        </a:solidFill>
                        <a:effectLst/>
                        <a:latin typeface="+mj-lt"/>
                        <a:ea typeface="Times New Roman" panose="02020603050405020304" pitchFamily="18" charset="0"/>
                        <a:cs typeface="Times New Roman" panose="02020603050405020304" pitchFamily="18" charset="0"/>
                      </a:endParaRPr>
                    </a:p>
                  </a:txBody>
                  <a:tcPr marL="68580" marR="68580" marT="0" marB="0" anchor="ctr">
                    <a:solidFill>
                      <a:srgbClr val="0070C0"/>
                    </a:solidFill>
                  </a:tcPr>
                </a:tc>
              </a:tr>
              <a:tr h="1534313">
                <a:tc>
                  <a:txBody>
                    <a:bodyPr/>
                    <a:lstStyle/>
                    <a:p>
                      <a:pPr marR="21590" algn="just">
                        <a:lnSpc>
                          <a:spcPct val="100000"/>
                        </a:lnSpc>
                        <a:spcAft>
                          <a:spcPts val="0"/>
                        </a:spcAft>
                      </a:pPr>
                      <a:r>
                        <a:rPr lang="tr-TR" sz="1400" dirty="0">
                          <a:effectLst/>
                        </a:rPr>
                        <a:t>CEVAP</a:t>
                      </a:r>
                      <a:endParaRPr lang="tr-T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tc>
                <a:tc>
                  <a:txBody>
                    <a:bodyPr/>
                    <a:lstStyle/>
                    <a:p>
                      <a:pPr>
                        <a:lnSpc>
                          <a:spcPct val="100000"/>
                        </a:lnSpc>
                        <a:spcAft>
                          <a:spcPts val="0"/>
                        </a:spcAft>
                      </a:pPr>
                      <a:r>
                        <a:rPr lang="tr-TR" sz="1600" b="0" dirty="0">
                          <a:effectLst/>
                          <a:latin typeface="+mj-lt"/>
                          <a:ea typeface="Calibri" panose="020F0502020204030204" pitchFamily="34" charset="0"/>
                          <a:cs typeface="Times New Roman" panose="02020603050405020304" pitchFamily="18" charset="0"/>
                        </a:rPr>
                        <a:t>2021 SOGEP </a:t>
                      </a:r>
                      <a:r>
                        <a:rPr lang="tr-TR" sz="1600" b="0" dirty="0">
                          <a:effectLst/>
                          <a:latin typeface="+mj-lt"/>
                          <a:ea typeface="Times New Roman" panose="02020603050405020304" pitchFamily="18" charset="0"/>
                          <a:cs typeface="Times New Roman" panose="02020603050405020304" pitchFamily="18" charset="0"/>
                        </a:rPr>
                        <a:t>Proje Ön Başvuru İlanı, ‘Başvuru Aşamasında Sunulması Gereken Belgeler’ bölümünde istenen Yetkili Yönetim Organı Kararı; </a:t>
                      </a:r>
                      <a:r>
                        <a:rPr lang="tr-TR" sz="1600" b="0" dirty="0">
                          <a:effectLst/>
                          <a:latin typeface="+mj-lt"/>
                          <a:ea typeface="Calibri" panose="020F0502020204030204" pitchFamily="34" charset="0"/>
                          <a:cs typeface="Times New Roman" panose="02020603050405020304" pitchFamily="18" charset="0"/>
                        </a:rPr>
                        <a:t>“Belediyeler için Belediye Meclisi Kararı, İl Özel İdaresi için İl Genel Meclisi Kararı, Organize Sanayi Bölgeleri için Yönetim Kurulu Kararı, Endüstri Bölgeleri için Yönetim Kurulu Kararı”</a:t>
                      </a:r>
                      <a:r>
                        <a:rPr lang="tr-TR" sz="1600" b="0" dirty="0">
                          <a:effectLst/>
                          <a:latin typeface="+mj-lt"/>
                          <a:ea typeface="Calibri" panose="020F0502020204030204" pitchFamily="34" charset="0"/>
                          <a:cs typeface="TimesNewRomanPSMT"/>
                        </a:rPr>
                        <a:t> </a:t>
                      </a:r>
                      <a:r>
                        <a:rPr lang="tr-TR" sz="1600" b="0" dirty="0">
                          <a:effectLst/>
                          <a:latin typeface="+mj-lt"/>
                          <a:ea typeface="Calibri" panose="020F0502020204030204" pitchFamily="34" charset="0"/>
                          <a:cs typeface="Times New Roman" panose="02020603050405020304" pitchFamily="18" charset="0"/>
                        </a:rPr>
                        <a:t>olmaktadır.  Bu nedenle başvuru aşamasında belediyeler için Meclis kararı gerekmektedir.  Son başvuru tarihinin 1 Şubat 2021 olduğu düşünülürse </a:t>
                      </a:r>
                      <a:r>
                        <a:rPr lang="tr-TR" sz="1600" b="1" dirty="0">
                          <a:effectLst/>
                          <a:latin typeface="+mj-lt"/>
                          <a:ea typeface="Calibri" panose="020F0502020204030204" pitchFamily="34" charset="0"/>
                          <a:cs typeface="Times New Roman" panose="02020603050405020304" pitchFamily="18" charset="0"/>
                        </a:rPr>
                        <a:t>bu kararın Ocak ayı içerisinde alınması gerekir.</a:t>
                      </a:r>
                      <a:endParaRPr lang="tr-TR" sz="1600" b="1" dirty="0">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1"/>
                    </a:solidFill>
                  </a:tcPr>
                </a:tc>
              </a:tr>
            </a:tbl>
          </a:graphicData>
        </a:graphic>
      </p:graphicFrame>
    </p:spTree>
    <p:extLst>
      <p:ext uri="{BB962C8B-B14F-4D97-AF65-F5344CB8AC3E}">
        <p14:creationId xmlns:p14="http://schemas.microsoft.com/office/powerpoint/2010/main" val="37681932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b="1" dirty="0">
                <a:solidFill>
                  <a:schemeClr val="bg1"/>
                </a:solidFill>
                <a:latin typeface="Arial Black" panose="020B0A04020102020204" pitchFamily="34" charset="0"/>
              </a:rPr>
              <a:t>2021 </a:t>
            </a:r>
            <a:r>
              <a:rPr lang="tr-TR" sz="2000" b="1" dirty="0" smtClean="0">
                <a:solidFill>
                  <a:schemeClr val="bg1"/>
                </a:solidFill>
                <a:latin typeface="Arial Black" panose="020B0A04020102020204" pitchFamily="34" charset="0"/>
              </a:rPr>
              <a:t>SOGEP</a:t>
            </a:r>
            <a:endParaRPr lang="tr-TR" sz="1800" b="1" dirty="0">
              <a:solidFill>
                <a:schemeClr val="bg1"/>
              </a:solidFill>
              <a:latin typeface="Arial Black" panose="020B0A04020102020204" pitchFamily="34" charset="0"/>
            </a:endParaRPr>
          </a:p>
        </p:txBody>
      </p:sp>
      <p:sp>
        <p:nvSpPr>
          <p:cNvPr id="9" name="Dikdörtgen 8"/>
          <p:cNvSpPr/>
          <p:nvPr/>
        </p:nvSpPr>
        <p:spPr>
          <a:xfrm>
            <a:off x="-2282" y="908720"/>
            <a:ext cx="9144000" cy="400110"/>
          </a:xfrm>
          <a:prstGeom prst="rect">
            <a:avLst/>
          </a:prstGeom>
        </p:spPr>
        <p:txBody>
          <a:bodyPr wrap="square">
            <a:spAutoFit/>
          </a:bodyPr>
          <a:lstStyle/>
          <a:p>
            <a:r>
              <a:rPr lang="tr-TR" sz="2000" b="1" dirty="0" smtClean="0">
                <a:cs typeface="Arial" panose="020B0604020202020204" pitchFamily="34" charset="0"/>
              </a:rPr>
              <a:t>«</a:t>
            </a:r>
            <a:r>
              <a:rPr lang="tr-TR" sz="2000" b="1" dirty="0" smtClean="0">
                <a:solidFill>
                  <a:srgbClr val="C00000"/>
                </a:solidFill>
                <a:latin typeface="Arial Black" panose="020B0A04020102020204" pitchFamily="34" charset="0"/>
                <a:cs typeface="Arial" panose="020B0604020202020204" pitchFamily="34" charset="0"/>
              </a:rPr>
              <a:t>SIKÇA SORULAN SORULAR</a:t>
            </a:r>
            <a:r>
              <a:rPr lang="tr-TR" sz="2000" b="1" dirty="0" smtClean="0">
                <a:cs typeface="Arial" panose="020B0604020202020204" pitchFamily="34" charset="0"/>
              </a:rPr>
              <a:t>» </a:t>
            </a:r>
          </a:p>
        </p:txBody>
      </p:sp>
      <p:graphicFrame>
        <p:nvGraphicFramePr>
          <p:cNvPr id="4" name="Tablo 3"/>
          <p:cNvGraphicFramePr>
            <a:graphicFrameLocks noGrp="1"/>
          </p:cNvGraphicFramePr>
          <p:nvPr>
            <p:extLst>
              <p:ext uri="{D42A27DB-BD31-4B8C-83A1-F6EECF244321}">
                <p14:modId xmlns:p14="http://schemas.microsoft.com/office/powerpoint/2010/main" val="2704599767"/>
              </p:ext>
            </p:extLst>
          </p:nvPr>
        </p:nvGraphicFramePr>
        <p:xfrm>
          <a:off x="0" y="1412776"/>
          <a:ext cx="9144000" cy="4793669"/>
        </p:xfrm>
        <a:graphic>
          <a:graphicData uri="http://schemas.openxmlformats.org/drawingml/2006/table">
            <a:tbl>
              <a:tblPr firstRow="1" firstCol="1" bandRow="1">
                <a:tableStyleId>{5C22544A-7EE6-4342-B048-85BDC9FD1C3A}</a:tableStyleId>
              </a:tblPr>
              <a:tblGrid>
                <a:gridCol w="815670"/>
                <a:gridCol w="8328330"/>
              </a:tblGrid>
              <a:tr h="282999">
                <a:tc>
                  <a:txBody>
                    <a:bodyPr/>
                    <a:lstStyle/>
                    <a:p>
                      <a:pPr marR="21590" algn="just">
                        <a:lnSpc>
                          <a:spcPct val="115000"/>
                        </a:lnSpc>
                        <a:spcAft>
                          <a:spcPts val="0"/>
                        </a:spcAft>
                      </a:pPr>
                      <a:r>
                        <a:rPr lang="tr-TR" sz="1200" b="1"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SORU</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0070C0"/>
                    </a:solidFill>
                  </a:tcPr>
                </a:tc>
                <a:tc>
                  <a:txBody>
                    <a:bodyPr/>
                    <a:lstStyle/>
                    <a:p>
                      <a:pPr marR="21590" algn="just">
                        <a:lnSpc>
                          <a:spcPct val="115000"/>
                        </a:lnSpc>
                        <a:spcAft>
                          <a:spcPts val="0"/>
                        </a:spcAft>
                      </a:pPr>
                      <a:r>
                        <a:rPr lang="tr-TR" sz="2000" b="1" dirty="0">
                          <a:solidFill>
                            <a:srgbClr val="FFFFFF"/>
                          </a:solidFill>
                          <a:effectLst/>
                          <a:latin typeface="+mj-lt"/>
                          <a:ea typeface="Times New Roman" panose="02020603050405020304" pitchFamily="18" charset="0"/>
                          <a:cs typeface="Times New Roman" panose="02020603050405020304" pitchFamily="18" charset="0"/>
                        </a:rPr>
                        <a:t>Projede en az bir ortak ve en az iki iştirakçi olması zorunlu mudur?</a:t>
                      </a:r>
                      <a:endParaRPr lang="tr-TR" sz="2000" dirty="0">
                        <a:effectLst/>
                        <a:latin typeface="+mj-lt"/>
                        <a:ea typeface="Times New Roman" panose="02020603050405020304" pitchFamily="18" charset="0"/>
                        <a:cs typeface="Times New Roman" panose="02020603050405020304" pitchFamily="18" charset="0"/>
                      </a:endParaRPr>
                    </a:p>
                  </a:txBody>
                  <a:tcPr marL="68580" marR="68580" marT="0" marB="0" anchor="ctr">
                    <a:solidFill>
                      <a:srgbClr val="0070C0"/>
                    </a:solidFill>
                  </a:tcPr>
                </a:tc>
              </a:tr>
              <a:tr h="1989509">
                <a:tc>
                  <a:txBody>
                    <a:bodyPr/>
                    <a:lstStyle/>
                    <a:p>
                      <a:pPr marR="21590" algn="just">
                        <a:lnSpc>
                          <a:spcPct val="115000"/>
                        </a:lnSpc>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CEVAP</a:t>
                      </a:r>
                      <a:endParaRPr lang="tr-T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tr-TR" sz="2000" dirty="0">
                          <a:effectLst/>
                          <a:latin typeface="+mj-lt"/>
                          <a:ea typeface="Calibri" panose="020F0502020204030204" pitchFamily="34" charset="0"/>
                          <a:cs typeface="Times New Roman" panose="02020603050405020304" pitchFamily="18" charset="0"/>
                        </a:rPr>
                        <a:t>2021 SOGEP </a:t>
                      </a:r>
                      <a:r>
                        <a:rPr lang="tr-TR" sz="2000" dirty="0">
                          <a:effectLst/>
                          <a:latin typeface="+mj-lt"/>
                          <a:ea typeface="Times New Roman" panose="02020603050405020304" pitchFamily="18" charset="0"/>
                          <a:cs typeface="Times New Roman" panose="02020603050405020304" pitchFamily="18" charset="0"/>
                        </a:rPr>
                        <a:t>Proje Ön Başvuru İlanı, ‘Başvuru Aşamasında Sunulması Gereken Belgeler’ bölümünde belirtildiği üzere; Başvuru sahibinden, </a:t>
                      </a:r>
                      <a:r>
                        <a:rPr lang="tr-TR" sz="2000" b="1" dirty="0">
                          <a:effectLst/>
                          <a:latin typeface="+mj-lt"/>
                          <a:ea typeface="Times New Roman" panose="02020603050405020304" pitchFamily="18" charset="0"/>
                          <a:cs typeface="Times New Roman" panose="02020603050405020304" pitchFamily="18" charset="0"/>
                        </a:rPr>
                        <a:t>en az bir adet ortak ve en az iki adet iştirakçiden</a:t>
                      </a:r>
                      <a:r>
                        <a:rPr lang="tr-TR" sz="2000" dirty="0">
                          <a:effectLst/>
                          <a:latin typeface="+mj-lt"/>
                          <a:ea typeface="Times New Roman" panose="02020603050405020304" pitchFamily="18" charset="0"/>
                          <a:cs typeface="Times New Roman" panose="02020603050405020304" pitchFamily="18" charset="0"/>
                        </a:rPr>
                        <a:t> alınan Niyet Mektupları eklenmelidir. Niyet Mektupları, varsa, nakdi eş finansman taahhütnamesi ve istihdam taahhütnamesi bilgilerini de içermelidir.</a:t>
                      </a:r>
                    </a:p>
                  </a:txBody>
                  <a:tcPr marL="68580" marR="68580" marT="0" marB="0" anchor="ctr">
                    <a:solidFill>
                      <a:schemeClr val="bg1"/>
                    </a:solidFill>
                  </a:tcPr>
                </a:tc>
              </a:tr>
              <a:tr h="565999">
                <a:tc>
                  <a:txBody>
                    <a:bodyPr/>
                    <a:lstStyle/>
                    <a:p>
                      <a:pPr algn="just">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SORU</a:t>
                      </a:r>
                      <a:endParaRPr lang="tr-T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0070C0"/>
                    </a:solidFill>
                  </a:tcPr>
                </a:tc>
                <a:tc>
                  <a:txBody>
                    <a:bodyPr/>
                    <a:lstStyle/>
                    <a:p>
                      <a:pPr marL="0" marR="21590" algn="just" defTabSz="914400" rtl="0" eaLnBrk="1" latinLnBrk="0" hangingPunct="1">
                        <a:lnSpc>
                          <a:spcPct val="115000"/>
                        </a:lnSpc>
                        <a:spcAft>
                          <a:spcPts val="0"/>
                        </a:spcAft>
                      </a:pPr>
                      <a:r>
                        <a:rPr lang="tr-TR" sz="2000" b="1" kern="1200" dirty="0">
                          <a:solidFill>
                            <a:srgbClr val="FFFFFF"/>
                          </a:solidFill>
                          <a:effectLst/>
                          <a:latin typeface="+mj-lt"/>
                          <a:ea typeface="Times New Roman" panose="02020603050405020304" pitchFamily="18" charset="0"/>
                          <a:cs typeface="Times New Roman" panose="02020603050405020304" pitchFamily="18" charset="0"/>
                        </a:rPr>
                        <a:t>Bir başvuruda ortakların ve/veya iştirakçilerim nakdi kaynak ve istihdam sağlamıyor ise bunları başvuru sahibi kendisi sağlayabilir mi?</a:t>
                      </a:r>
                    </a:p>
                  </a:txBody>
                  <a:tcPr marL="68580" marR="68580" marT="0" marB="0" anchor="ctr">
                    <a:solidFill>
                      <a:srgbClr val="0070C0"/>
                    </a:solidFill>
                  </a:tcPr>
                </a:tc>
              </a:tr>
              <a:tr h="1697997">
                <a:tc>
                  <a:txBody>
                    <a:bodyPr/>
                    <a:lstStyle/>
                    <a:p>
                      <a:pPr algn="just">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CEVAP</a:t>
                      </a:r>
                      <a:endParaRPr lang="tr-T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R="21590" algn="just">
                        <a:lnSpc>
                          <a:spcPct val="115000"/>
                        </a:lnSpc>
                        <a:spcAft>
                          <a:spcPts val="0"/>
                        </a:spcAft>
                      </a:pPr>
                      <a:r>
                        <a:rPr lang="tr-TR" sz="2000" dirty="0">
                          <a:effectLst/>
                          <a:latin typeface="+mj-lt"/>
                          <a:ea typeface="Times New Roman" panose="02020603050405020304" pitchFamily="18" charset="0"/>
                          <a:cs typeface="Times New Roman" panose="02020603050405020304" pitchFamily="18" charset="0"/>
                        </a:rPr>
                        <a:t>Evet, başvuru sahibi kendisi de hem istihdam ve hem de nakdi eş finansman şartlarını sağlamayı taahhüt edebilir. Ancak kamu kurum ve kuruluşlarının projelerinde eş finansman ve özellikle istihdam şartlarının gerçekleştirilebilmesi için ortak/iştirakçi bulundurulmasının önemli olduğu değerlendirilmektedir.     </a:t>
                      </a:r>
                    </a:p>
                  </a:txBody>
                  <a:tcPr marL="68580" marR="68580" marT="0" marB="0" anchor="ctr">
                    <a:solidFill>
                      <a:schemeClr val="bg1"/>
                    </a:solidFill>
                  </a:tcPr>
                </a:tc>
              </a:tr>
            </a:tbl>
          </a:graphicData>
        </a:graphic>
      </p:graphicFrame>
    </p:spTree>
    <p:extLst>
      <p:ext uri="{BB962C8B-B14F-4D97-AF65-F5344CB8AC3E}">
        <p14:creationId xmlns:p14="http://schemas.microsoft.com/office/powerpoint/2010/main" val="29583427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r">
              <a:spcBef>
                <a:spcPct val="20000"/>
              </a:spcBef>
              <a:defRPr/>
            </a:pP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0" y="476673"/>
            <a:ext cx="9144000" cy="432047"/>
          </a:xfrm>
          <a:prstGeom prst="rect">
            <a:avLst/>
          </a:prstGeom>
          <a:solidFill>
            <a:schemeClr val="accent5">
              <a:lumMod val="75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000" dirty="0">
              <a:solidFill>
                <a:schemeClr val="accent5">
                  <a:lumMod val="20000"/>
                  <a:lumOff val="80000"/>
                </a:schemeClr>
              </a:solidFill>
              <a:latin typeface="Arial Black" panose="020B0A04020102020204" pitchFamily="34" charset="0"/>
            </a:endParaRPr>
          </a:p>
        </p:txBody>
      </p:sp>
      <p:sp>
        <p:nvSpPr>
          <p:cNvPr id="12" name="6 Alt Başlık"/>
          <p:cNvSpPr txBox="1">
            <a:spLocks/>
          </p:cNvSpPr>
          <p:nvPr/>
        </p:nvSpPr>
        <p:spPr>
          <a:xfrm>
            <a:off x="0" y="928193"/>
            <a:ext cx="9144000" cy="559715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pPr>
            <a:endParaRPr lang="tr-TR" sz="2200" dirty="0" smtClean="0">
              <a:solidFill>
                <a:schemeClr val="tx1"/>
              </a:solidFill>
            </a:endParaRPr>
          </a:p>
        </p:txBody>
      </p:sp>
      <p:sp>
        <p:nvSpPr>
          <p:cNvPr id="13" name="Rectangle 8"/>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6 Alt Başlık"/>
          <p:cNvSpPr txBox="1">
            <a:spLocks/>
          </p:cNvSpPr>
          <p:nvPr/>
        </p:nvSpPr>
        <p:spPr>
          <a:xfrm>
            <a:off x="1910" y="2996952"/>
            <a:ext cx="9144000" cy="129614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0"/>
            <a:r>
              <a:rPr lang="tr-TR" sz="6000" b="1" dirty="0" smtClean="0">
                <a:solidFill>
                  <a:srgbClr val="002060"/>
                </a:solidFill>
                <a:latin typeface="Candara" panose="020E0502030303020204" pitchFamily="34" charset="0"/>
              </a:rPr>
              <a:t>ARZ EDERİM</a:t>
            </a:r>
            <a:endParaRPr lang="tr-TR" sz="6000" b="1" dirty="0">
              <a:solidFill>
                <a:srgbClr val="002060"/>
              </a:solidFill>
              <a:latin typeface="Candara" panose="020E0502030303020204" pitchFamily="34" charset="0"/>
            </a:endParaRPr>
          </a:p>
        </p:txBody>
      </p:sp>
    </p:spTree>
    <p:extLst>
      <p:ext uri="{BB962C8B-B14F-4D97-AF65-F5344CB8AC3E}">
        <p14:creationId xmlns:p14="http://schemas.microsoft.com/office/powerpoint/2010/main" val="2666261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smtClean="0">
                <a:solidFill>
                  <a:schemeClr val="bg1"/>
                </a:solidFill>
              </a:rPr>
              <a:t>SOGEP    </a:t>
            </a:r>
            <a:r>
              <a:rPr lang="en-US" sz="1400" dirty="0">
                <a:solidFill>
                  <a:schemeClr val="bg1"/>
                </a:solidFill>
              </a:rPr>
              <a:t>|</a:t>
            </a:r>
            <a:r>
              <a:rPr lang="en-US" sz="1400" i="1" dirty="0">
                <a:solidFill>
                  <a:schemeClr val="bg1"/>
                </a:solidFill>
              </a:rPr>
              <a:t> </a:t>
            </a:r>
            <a:r>
              <a:rPr lang="tr-TR" sz="1400" i="1" dirty="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0" y="476673"/>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2000" dirty="0" smtClean="0">
                <a:solidFill>
                  <a:schemeClr val="bg1"/>
                </a:solidFill>
                <a:latin typeface="Arial Black" panose="020B0A04020102020204" pitchFamily="34" charset="0"/>
              </a:rPr>
              <a:t>2021 – SOGEP HAKKINDA</a:t>
            </a:r>
            <a:endParaRPr lang="en-US" sz="2000" dirty="0">
              <a:solidFill>
                <a:schemeClr val="bg1"/>
              </a:solidFill>
              <a:latin typeface="Arial Black" panose="020B0A04020102020204" pitchFamily="34" charset="0"/>
            </a:endParaRPr>
          </a:p>
        </p:txBody>
      </p:sp>
      <p:sp>
        <p:nvSpPr>
          <p:cNvPr id="3" name="Dikdörtgen 2"/>
          <p:cNvSpPr/>
          <p:nvPr/>
        </p:nvSpPr>
        <p:spPr>
          <a:xfrm>
            <a:off x="0" y="953780"/>
            <a:ext cx="9144000" cy="400110"/>
          </a:xfrm>
          <a:prstGeom prst="rect">
            <a:avLst/>
          </a:prstGeom>
        </p:spPr>
        <p:txBody>
          <a:bodyPr wrap="square">
            <a:spAutoFit/>
          </a:bodyPr>
          <a:lstStyle/>
          <a:p>
            <a:pPr algn="ctr">
              <a:spcBef>
                <a:spcPct val="20000"/>
              </a:spcBef>
              <a:defRPr/>
            </a:pPr>
            <a:endParaRPr lang="en-US" sz="2000" dirty="0">
              <a:solidFill>
                <a:srgbClr val="002060"/>
              </a:solidFill>
              <a:latin typeface="Arial Black" panose="020B0A04020102020204" pitchFamily="34" charset="0"/>
            </a:endParaRPr>
          </a:p>
        </p:txBody>
      </p:sp>
      <p:sp>
        <p:nvSpPr>
          <p:cNvPr id="8" name="Dikdörtgen 7"/>
          <p:cNvSpPr/>
          <p:nvPr/>
        </p:nvSpPr>
        <p:spPr>
          <a:xfrm>
            <a:off x="2699792" y="1059361"/>
            <a:ext cx="6444208" cy="4031873"/>
          </a:xfrm>
          <a:prstGeom prst="rect">
            <a:avLst/>
          </a:prstGeom>
        </p:spPr>
        <p:txBody>
          <a:bodyPr wrap="square">
            <a:spAutoFit/>
          </a:bodyPr>
          <a:lstStyle/>
          <a:p>
            <a:pPr marL="180975" fontAlgn="base"/>
            <a:r>
              <a:rPr lang="tr-TR" sz="3200" dirty="0"/>
              <a:t>Program Bütçesi 166 MTL.</a:t>
            </a:r>
          </a:p>
          <a:p>
            <a:pPr marL="180975" fontAlgn="base"/>
            <a:endParaRPr lang="tr-TR" sz="1400" dirty="0"/>
          </a:p>
          <a:p>
            <a:pPr marL="180975" fontAlgn="base"/>
            <a:r>
              <a:rPr lang="tr-TR" sz="3200" dirty="0" smtClean="0"/>
              <a:t>Bakanlığa </a:t>
            </a:r>
            <a:r>
              <a:rPr lang="tr-TR" sz="3200" dirty="0"/>
              <a:t>h</a:t>
            </a:r>
            <a:r>
              <a:rPr lang="en-US" sz="3200" dirty="0" err="1"/>
              <a:t>er</a:t>
            </a:r>
            <a:r>
              <a:rPr lang="en-US" sz="3200" dirty="0"/>
              <a:t> </a:t>
            </a:r>
            <a:r>
              <a:rPr lang="en-US" sz="3200" dirty="0" err="1" smtClean="0"/>
              <a:t>i</a:t>
            </a:r>
            <a:r>
              <a:rPr lang="tr-TR" sz="3200" dirty="0" err="1" smtClean="0"/>
              <a:t>lden</a:t>
            </a:r>
            <a:r>
              <a:rPr lang="tr-TR" sz="3200" dirty="0" smtClean="0"/>
              <a:t> </a:t>
            </a:r>
            <a:r>
              <a:rPr lang="tr-TR" sz="3200" dirty="0"/>
              <a:t>4 proje </a:t>
            </a:r>
            <a:r>
              <a:rPr lang="tr-TR" sz="3200" dirty="0" err="1" smtClean="0"/>
              <a:t>proje</a:t>
            </a:r>
            <a:r>
              <a:rPr lang="tr-TR" sz="3200" dirty="0" smtClean="0"/>
              <a:t> sunulacaktır.</a:t>
            </a:r>
            <a:endParaRPr lang="tr-TR" sz="3200" dirty="0"/>
          </a:p>
          <a:p>
            <a:pPr marL="180975" fontAlgn="base"/>
            <a:endParaRPr lang="tr-TR" sz="1400" dirty="0"/>
          </a:p>
          <a:p>
            <a:pPr marL="180975" fontAlgn="base"/>
            <a:r>
              <a:rPr lang="tr-TR" sz="3200" dirty="0"/>
              <a:t>Ajanslara Katkı Payı Bor</a:t>
            </a:r>
            <a:r>
              <a:rPr lang="en-US" sz="3200" dirty="0"/>
              <a:t>c</a:t>
            </a:r>
            <a:r>
              <a:rPr lang="tr-TR" sz="3200" dirty="0"/>
              <a:t>u olan kurum ve kuruluşlar da başvuru yapabilecektir. </a:t>
            </a:r>
            <a:endParaRPr lang="tr-TR" sz="3600" dirty="0"/>
          </a:p>
          <a:p>
            <a:r>
              <a:rPr lang="tr-TR" sz="3600" dirty="0" smtClean="0">
                <a:latin typeface="+mj-lt"/>
              </a:rPr>
              <a:t> </a:t>
            </a:r>
            <a:endParaRPr lang="tr-TR" sz="3600" dirty="0">
              <a:latin typeface="+mj-lt"/>
            </a:endParaRPr>
          </a:p>
        </p:txBody>
      </p:sp>
      <p:sp>
        <p:nvSpPr>
          <p:cNvPr id="10" name="Yuvarlatılmış Dikdörtgen 9"/>
          <p:cNvSpPr/>
          <p:nvPr/>
        </p:nvSpPr>
        <p:spPr>
          <a:xfrm>
            <a:off x="107504" y="1059361"/>
            <a:ext cx="2592288" cy="2125760"/>
          </a:xfrm>
          <a:prstGeom prst="roundRect">
            <a:avLst>
              <a:gd name="adj" fmla="val 10000"/>
            </a:avLst>
          </a:prstGeom>
          <a:blipFill rotWithShape="1">
            <a:blip r:embed="rId2"/>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197844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smtClean="0">
                <a:solidFill>
                  <a:schemeClr val="bg1"/>
                </a:solidFill>
              </a:rPr>
              <a:t>SOGEP    </a:t>
            </a:r>
            <a:r>
              <a:rPr lang="en-US" sz="1400" dirty="0">
                <a:solidFill>
                  <a:schemeClr val="bg1"/>
                </a:solidFill>
              </a:rPr>
              <a:t>|</a:t>
            </a:r>
            <a:r>
              <a:rPr lang="en-US" sz="1400" i="1" dirty="0">
                <a:solidFill>
                  <a:schemeClr val="bg1"/>
                </a:solidFill>
              </a:rPr>
              <a:t> </a:t>
            </a:r>
            <a:r>
              <a:rPr lang="tr-TR" sz="1400" i="1" dirty="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0" y="476673"/>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2000" dirty="0" smtClean="0">
                <a:solidFill>
                  <a:schemeClr val="bg1"/>
                </a:solidFill>
                <a:latin typeface="Arial Black" panose="020B0A04020102020204" pitchFamily="34" charset="0"/>
              </a:rPr>
              <a:t>2021 – SOGEP HEDEFLERİ</a:t>
            </a:r>
            <a:endParaRPr lang="en-US" sz="2000" dirty="0">
              <a:solidFill>
                <a:schemeClr val="bg1"/>
              </a:solidFill>
              <a:latin typeface="Arial Black" panose="020B0A04020102020204" pitchFamily="34" charset="0"/>
            </a:endParaRPr>
          </a:p>
        </p:txBody>
      </p:sp>
      <p:sp>
        <p:nvSpPr>
          <p:cNvPr id="3" name="Dikdörtgen 2"/>
          <p:cNvSpPr/>
          <p:nvPr/>
        </p:nvSpPr>
        <p:spPr>
          <a:xfrm>
            <a:off x="0" y="953780"/>
            <a:ext cx="9144000" cy="400110"/>
          </a:xfrm>
          <a:prstGeom prst="rect">
            <a:avLst/>
          </a:prstGeom>
        </p:spPr>
        <p:txBody>
          <a:bodyPr wrap="square">
            <a:spAutoFit/>
          </a:bodyPr>
          <a:lstStyle/>
          <a:p>
            <a:pPr algn="ctr">
              <a:spcBef>
                <a:spcPct val="20000"/>
              </a:spcBef>
              <a:defRPr/>
            </a:pPr>
            <a:endParaRPr lang="en-US" sz="2000" dirty="0">
              <a:solidFill>
                <a:srgbClr val="002060"/>
              </a:solidFill>
              <a:latin typeface="Arial Black" panose="020B0A04020102020204" pitchFamily="34" charset="0"/>
            </a:endParaRPr>
          </a:p>
        </p:txBody>
      </p:sp>
      <p:sp>
        <p:nvSpPr>
          <p:cNvPr id="8" name="Dikdörtgen 7"/>
          <p:cNvSpPr/>
          <p:nvPr/>
        </p:nvSpPr>
        <p:spPr>
          <a:xfrm>
            <a:off x="2699792" y="1059361"/>
            <a:ext cx="6444208" cy="4893647"/>
          </a:xfrm>
          <a:prstGeom prst="rect">
            <a:avLst/>
          </a:prstGeom>
        </p:spPr>
        <p:txBody>
          <a:bodyPr wrap="square">
            <a:spAutoFit/>
          </a:bodyPr>
          <a:lstStyle/>
          <a:p>
            <a:r>
              <a:rPr lang="tr-TR" sz="3200" dirty="0">
                <a:latin typeface="+mj-lt"/>
              </a:rPr>
              <a:t>Programın Hedefi, toplumun dezavantajlı kesimlerinin </a:t>
            </a:r>
            <a:r>
              <a:rPr lang="tr-TR" sz="3200" dirty="0" smtClean="0">
                <a:latin typeface="+mj-lt"/>
              </a:rPr>
              <a:t>ekonomik </a:t>
            </a:r>
            <a:r>
              <a:rPr lang="tr-TR" sz="3200" dirty="0">
                <a:latin typeface="+mj-lt"/>
              </a:rPr>
              <a:t>ve sosyal hayata daha </a:t>
            </a:r>
            <a:r>
              <a:rPr lang="tr-TR" sz="3200" dirty="0" smtClean="0">
                <a:latin typeface="+mj-lt"/>
              </a:rPr>
              <a:t>aktif </a:t>
            </a:r>
            <a:r>
              <a:rPr lang="tr-TR" sz="3200" dirty="0">
                <a:latin typeface="+mj-lt"/>
              </a:rPr>
              <a:t>katılmalarını sağlamak, </a:t>
            </a:r>
            <a:r>
              <a:rPr lang="tr-TR" sz="3600" dirty="0">
                <a:latin typeface="+mj-lt"/>
              </a:rPr>
              <a:t>	</a:t>
            </a:r>
            <a:endParaRPr lang="tr-TR" sz="3600" dirty="0" smtClean="0">
              <a:latin typeface="+mj-lt"/>
            </a:endParaRPr>
          </a:p>
          <a:p>
            <a:pPr marL="571500" indent="-571500">
              <a:buFont typeface="Arial" panose="020B0604020202020204" pitchFamily="34" charset="0"/>
              <a:buChar char="•"/>
            </a:pPr>
            <a:r>
              <a:rPr lang="tr-TR" sz="3600" u="sng" dirty="0" smtClean="0">
                <a:latin typeface="+mj-lt"/>
              </a:rPr>
              <a:t>istihdam </a:t>
            </a:r>
            <a:r>
              <a:rPr lang="tr-TR" sz="3600" u="sng" dirty="0">
                <a:latin typeface="+mj-lt"/>
              </a:rPr>
              <a:t>edilebilirliği </a:t>
            </a:r>
            <a:r>
              <a:rPr lang="tr-TR" sz="3600" u="sng" dirty="0" smtClean="0">
                <a:latin typeface="+mj-lt"/>
              </a:rPr>
              <a:t>artırmak</a:t>
            </a:r>
            <a:r>
              <a:rPr lang="tr-TR" sz="3600" dirty="0" smtClean="0">
                <a:latin typeface="+mj-lt"/>
              </a:rPr>
              <a:t>,</a:t>
            </a:r>
          </a:p>
          <a:p>
            <a:pPr marL="571500" indent="-571500">
              <a:buFont typeface="Arial" panose="020B0604020202020204" pitchFamily="34" charset="0"/>
              <a:buChar char="•"/>
            </a:pPr>
            <a:r>
              <a:rPr lang="tr-TR" sz="3600" dirty="0" smtClean="0">
                <a:latin typeface="+mj-lt"/>
              </a:rPr>
              <a:t>sosyal </a:t>
            </a:r>
            <a:r>
              <a:rPr lang="tr-TR" sz="3600" dirty="0">
                <a:latin typeface="+mj-lt"/>
              </a:rPr>
              <a:t>içermeyi,  </a:t>
            </a:r>
            <a:endParaRPr lang="tr-TR" sz="3600" dirty="0" smtClean="0">
              <a:latin typeface="+mj-lt"/>
            </a:endParaRPr>
          </a:p>
          <a:p>
            <a:pPr marL="571500" indent="-571500">
              <a:buFont typeface="Arial" panose="020B0604020202020204" pitchFamily="34" charset="0"/>
              <a:buChar char="•"/>
            </a:pPr>
            <a:r>
              <a:rPr lang="tr-TR" sz="3600" dirty="0" smtClean="0">
                <a:latin typeface="+mj-lt"/>
              </a:rPr>
              <a:t>sosyal  </a:t>
            </a:r>
            <a:r>
              <a:rPr lang="tr-TR" sz="3600" dirty="0">
                <a:latin typeface="+mj-lt"/>
              </a:rPr>
              <a:t>girişimciliği </a:t>
            </a:r>
            <a:r>
              <a:rPr lang="tr-TR" sz="3600" dirty="0" smtClean="0">
                <a:latin typeface="+mj-lt"/>
              </a:rPr>
              <a:t>ve</a:t>
            </a:r>
          </a:p>
          <a:p>
            <a:pPr marL="571500" indent="-571500">
              <a:buFont typeface="Arial" panose="020B0604020202020204" pitchFamily="34" charset="0"/>
              <a:buChar char="•"/>
            </a:pPr>
            <a:r>
              <a:rPr lang="tr-TR" sz="3600" dirty="0" smtClean="0">
                <a:latin typeface="+mj-lt"/>
              </a:rPr>
              <a:t>sosyal sorumluluk</a:t>
            </a:r>
          </a:p>
          <a:p>
            <a:r>
              <a:rPr lang="tr-TR" sz="3600" dirty="0" smtClean="0">
                <a:latin typeface="+mj-lt"/>
              </a:rPr>
              <a:t>uygulamalarını </a:t>
            </a:r>
            <a:r>
              <a:rPr lang="tr-TR" sz="3600" dirty="0">
                <a:latin typeface="+mj-lt"/>
              </a:rPr>
              <a:t>yaygınlaştırmaktır. </a:t>
            </a:r>
          </a:p>
        </p:txBody>
      </p:sp>
      <p:sp>
        <p:nvSpPr>
          <p:cNvPr id="10" name="Yuvarlatılmış Dikdörtgen 9"/>
          <p:cNvSpPr/>
          <p:nvPr/>
        </p:nvSpPr>
        <p:spPr>
          <a:xfrm>
            <a:off x="107504" y="1059361"/>
            <a:ext cx="2592288" cy="2125760"/>
          </a:xfrm>
          <a:prstGeom prst="roundRect">
            <a:avLst>
              <a:gd name="adj" fmla="val 10000"/>
            </a:avLst>
          </a:prstGeom>
          <a:blipFill rotWithShape="1">
            <a:blip r:embed="rId2"/>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2704078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2021 – SOGEP </a:t>
            </a:r>
            <a:r>
              <a:rPr lang="tr-TR" sz="2000" dirty="0">
                <a:solidFill>
                  <a:schemeClr val="bg1"/>
                </a:solidFill>
                <a:latin typeface="Arial Black" panose="020B0A04020102020204" pitchFamily="34" charset="0"/>
              </a:rPr>
              <a:t>ÖNCELİKLİ ALANLAR VE KONULAR</a:t>
            </a:r>
          </a:p>
        </p:txBody>
      </p:sp>
      <p:graphicFrame>
        <p:nvGraphicFramePr>
          <p:cNvPr id="8" name="Diyagram 7"/>
          <p:cNvGraphicFramePr/>
          <p:nvPr>
            <p:extLst>
              <p:ext uri="{D42A27DB-BD31-4B8C-83A1-F6EECF244321}">
                <p14:modId xmlns:p14="http://schemas.microsoft.com/office/powerpoint/2010/main" val="363388406"/>
              </p:ext>
            </p:extLst>
          </p:nvPr>
        </p:nvGraphicFramePr>
        <p:xfrm>
          <a:off x="132184" y="892861"/>
          <a:ext cx="8904312" cy="5632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75460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smtClean="0">
                <a:solidFill>
                  <a:schemeClr val="bg1"/>
                </a:solidFill>
              </a:rPr>
              <a:t>SODES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2019 SODES PROJELERİMİZ   </a:t>
            </a:r>
            <a:endParaRPr lang="tr-TR" sz="2000" dirty="0">
              <a:solidFill>
                <a:schemeClr val="bg1"/>
              </a:solidFill>
            </a:endParaRPr>
          </a:p>
        </p:txBody>
      </p:sp>
      <p:sp>
        <p:nvSpPr>
          <p:cNvPr id="9" name="Dikdörtgen 8"/>
          <p:cNvSpPr/>
          <p:nvPr/>
        </p:nvSpPr>
        <p:spPr>
          <a:xfrm>
            <a:off x="-2282" y="908720"/>
            <a:ext cx="9144000" cy="1292662"/>
          </a:xfrm>
          <a:prstGeom prst="rect">
            <a:avLst/>
          </a:prstGeom>
        </p:spPr>
        <p:txBody>
          <a:bodyPr wrap="square">
            <a:spAutoFit/>
          </a:bodyPr>
          <a:lstStyle/>
          <a:p>
            <a:pPr marL="342900" indent="-342900">
              <a:buFont typeface="Arial" panose="020B0604020202020204" pitchFamily="34" charset="0"/>
              <a:buChar char="•"/>
            </a:pPr>
            <a:endParaRPr lang="tr-TR" dirty="0" smtClean="0"/>
          </a:p>
          <a:p>
            <a:pPr marL="342900" indent="-342900">
              <a:buFont typeface="Arial" panose="020B0604020202020204" pitchFamily="34" charset="0"/>
              <a:buChar char="•"/>
            </a:pPr>
            <a:endParaRPr lang="tr-TR" sz="2000" dirty="0"/>
          </a:p>
          <a:p>
            <a:endParaRPr lang="tr-TR" sz="2000" b="1" dirty="0">
              <a:latin typeface="Candara" panose="020E0502030303020204" pitchFamily="34" charset="0"/>
            </a:endParaRPr>
          </a:p>
          <a:p>
            <a:endParaRPr lang="tr-TR" sz="2000" b="1" dirty="0" smtClean="0">
              <a:latin typeface="Candara" panose="020E0502030303020204" pitchFamily="34" charset="0"/>
            </a:endParaRPr>
          </a:p>
        </p:txBody>
      </p:sp>
      <p:graphicFrame>
        <p:nvGraphicFramePr>
          <p:cNvPr id="2" name="Tablo 1"/>
          <p:cNvGraphicFramePr>
            <a:graphicFrameLocks noGrp="1"/>
          </p:cNvGraphicFramePr>
          <p:nvPr>
            <p:extLst>
              <p:ext uri="{D42A27DB-BD31-4B8C-83A1-F6EECF244321}">
                <p14:modId xmlns:p14="http://schemas.microsoft.com/office/powerpoint/2010/main" val="3124762343"/>
              </p:ext>
            </p:extLst>
          </p:nvPr>
        </p:nvGraphicFramePr>
        <p:xfrm>
          <a:off x="-2282" y="968935"/>
          <a:ext cx="9144000" cy="5889064"/>
        </p:xfrm>
        <a:graphic>
          <a:graphicData uri="http://schemas.openxmlformats.org/drawingml/2006/table">
            <a:tbl>
              <a:tblPr firstRow="1" firstCol="1" bandRow="1">
                <a:tableStyleId>{5C22544A-7EE6-4342-B048-85BDC9FD1C3A}</a:tableStyleId>
              </a:tblPr>
              <a:tblGrid>
                <a:gridCol w="973882">
                  <a:extLst>
                    <a:ext uri="{9D8B030D-6E8A-4147-A177-3AD203B41FA5}">
                      <a16:colId xmlns="" xmlns:a16="http://schemas.microsoft.com/office/drawing/2014/main" val="20000"/>
                    </a:ext>
                  </a:extLst>
                </a:gridCol>
                <a:gridCol w="1584176">
                  <a:extLst>
                    <a:ext uri="{9D8B030D-6E8A-4147-A177-3AD203B41FA5}">
                      <a16:colId xmlns="" xmlns:a16="http://schemas.microsoft.com/office/drawing/2014/main" val="20001"/>
                    </a:ext>
                  </a:extLst>
                </a:gridCol>
                <a:gridCol w="1005830">
                  <a:extLst>
                    <a:ext uri="{9D8B030D-6E8A-4147-A177-3AD203B41FA5}">
                      <a16:colId xmlns="" xmlns:a16="http://schemas.microsoft.com/office/drawing/2014/main" val="20002"/>
                    </a:ext>
                  </a:extLst>
                </a:gridCol>
                <a:gridCol w="1080120">
                  <a:extLst>
                    <a:ext uri="{9D8B030D-6E8A-4147-A177-3AD203B41FA5}">
                      <a16:colId xmlns="" xmlns:a16="http://schemas.microsoft.com/office/drawing/2014/main" val="20003"/>
                    </a:ext>
                  </a:extLst>
                </a:gridCol>
                <a:gridCol w="936104">
                  <a:extLst>
                    <a:ext uri="{9D8B030D-6E8A-4147-A177-3AD203B41FA5}">
                      <a16:colId xmlns="" xmlns:a16="http://schemas.microsoft.com/office/drawing/2014/main" val="20004"/>
                    </a:ext>
                  </a:extLst>
                </a:gridCol>
                <a:gridCol w="1440160">
                  <a:extLst>
                    <a:ext uri="{9D8B030D-6E8A-4147-A177-3AD203B41FA5}">
                      <a16:colId xmlns="" xmlns:a16="http://schemas.microsoft.com/office/drawing/2014/main" val="20005"/>
                    </a:ext>
                  </a:extLst>
                </a:gridCol>
                <a:gridCol w="719550">
                  <a:extLst>
                    <a:ext uri="{9D8B030D-6E8A-4147-A177-3AD203B41FA5}">
                      <a16:colId xmlns="" xmlns:a16="http://schemas.microsoft.com/office/drawing/2014/main" val="20006"/>
                    </a:ext>
                  </a:extLst>
                </a:gridCol>
                <a:gridCol w="1404178">
                  <a:extLst>
                    <a:ext uri="{9D8B030D-6E8A-4147-A177-3AD203B41FA5}">
                      <a16:colId xmlns="" xmlns:a16="http://schemas.microsoft.com/office/drawing/2014/main" val="20007"/>
                    </a:ext>
                  </a:extLst>
                </a:gridCol>
              </a:tblGrid>
              <a:tr h="816717">
                <a:tc>
                  <a:txBody>
                    <a:bodyPr/>
                    <a:lstStyle/>
                    <a:p>
                      <a:pPr algn="ctr">
                        <a:lnSpc>
                          <a:spcPct val="107000"/>
                        </a:lnSpc>
                        <a:spcAft>
                          <a:spcPts val="0"/>
                        </a:spcAft>
                      </a:pPr>
                      <a:r>
                        <a:rPr lang="tr-TR" sz="1600" dirty="0">
                          <a:effectLst/>
                        </a:rPr>
                        <a:t>İli</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Aft>
                          <a:spcPts val="0"/>
                        </a:spcAft>
                      </a:pPr>
                      <a:r>
                        <a:rPr lang="tr-TR" sz="1600">
                          <a:effectLst/>
                        </a:rPr>
                        <a:t>Proje Adı, Başvuru Sahipleri</a:t>
                      </a:r>
                      <a:endParaRPr lang="tr-TR" sz="160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Aft>
                          <a:spcPts val="0"/>
                        </a:spcAft>
                      </a:pPr>
                      <a:r>
                        <a:rPr lang="tr-TR" sz="1600" dirty="0" smtClean="0">
                          <a:effectLst/>
                        </a:rPr>
                        <a:t>Başvuru Proje </a:t>
                      </a:r>
                      <a:r>
                        <a:rPr lang="tr-TR" sz="1600" dirty="0">
                          <a:effectLst/>
                        </a:rPr>
                        <a:t>Bütçesi</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marL="0" algn="ctr" defTabSz="914400" rtl="0" eaLnBrk="1" latinLnBrk="0" hangingPunct="1">
                        <a:lnSpc>
                          <a:spcPct val="107000"/>
                        </a:lnSpc>
                        <a:spcAft>
                          <a:spcPts val="0"/>
                        </a:spcAft>
                      </a:pPr>
                      <a:r>
                        <a:rPr lang="tr-TR" sz="1600" b="1" kern="1200" dirty="0" smtClean="0">
                          <a:solidFill>
                            <a:schemeClr val="lt1"/>
                          </a:solidFill>
                          <a:effectLst/>
                          <a:latin typeface="+mn-lt"/>
                          <a:ea typeface="+mn-ea"/>
                          <a:cs typeface="+mn-cs"/>
                        </a:rPr>
                        <a:t>Başvuru Destek </a:t>
                      </a:r>
                      <a:r>
                        <a:rPr lang="tr-TR" sz="1600" b="1" kern="1200" dirty="0">
                          <a:solidFill>
                            <a:schemeClr val="lt1"/>
                          </a:solidFill>
                          <a:effectLst/>
                          <a:latin typeface="+mn-lt"/>
                          <a:ea typeface="+mn-ea"/>
                          <a:cs typeface="+mn-cs"/>
                        </a:rPr>
                        <a:t>Tutarı</a:t>
                      </a:r>
                    </a:p>
                  </a:txBody>
                  <a:tcPr marL="40181" marR="40181"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0"/>
                        </a:spcAft>
                      </a:pPr>
                      <a:r>
                        <a:rPr lang="tr-TR" sz="1600" dirty="0">
                          <a:solidFill>
                            <a:schemeClr val="tx1"/>
                          </a:solidFill>
                          <a:effectLst/>
                        </a:rPr>
                        <a:t>Proje Revize Bütçesi </a:t>
                      </a:r>
                      <a:r>
                        <a:rPr lang="tr-TR" sz="1600" dirty="0" smtClean="0">
                          <a:solidFill>
                            <a:schemeClr val="tx1"/>
                          </a:solidFill>
                          <a:effectLst/>
                        </a:rPr>
                        <a:t> </a:t>
                      </a:r>
                      <a:endParaRPr lang="tr-TR"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FFF00"/>
                    </a:solidFill>
                  </a:tcPr>
                </a:tc>
                <a:tc>
                  <a:txBody>
                    <a:bodyPr/>
                    <a:lstStyle/>
                    <a:p>
                      <a:pPr algn="ctr">
                        <a:lnSpc>
                          <a:spcPct val="107000"/>
                        </a:lnSpc>
                        <a:spcAft>
                          <a:spcPts val="0"/>
                        </a:spcAft>
                      </a:pPr>
                      <a:r>
                        <a:rPr lang="tr-TR" sz="1600" dirty="0" smtClean="0">
                          <a:solidFill>
                            <a:schemeClr val="tx1"/>
                          </a:solidFill>
                          <a:effectLst/>
                        </a:rPr>
                        <a:t>Bakanlık</a:t>
                      </a:r>
                      <a:r>
                        <a:rPr lang="tr-TR" sz="1600" baseline="0" dirty="0" smtClean="0">
                          <a:solidFill>
                            <a:schemeClr val="tx1"/>
                          </a:solidFill>
                          <a:effectLst/>
                        </a:rPr>
                        <a:t>ça uygun bulunan </a:t>
                      </a:r>
                      <a:r>
                        <a:rPr lang="tr-TR" sz="1600" dirty="0" smtClean="0">
                          <a:solidFill>
                            <a:schemeClr val="tx1"/>
                          </a:solidFill>
                          <a:effectLst/>
                        </a:rPr>
                        <a:t>Destek </a:t>
                      </a:r>
                      <a:r>
                        <a:rPr lang="tr-TR" sz="1600" dirty="0">
                          <a:solidFill>
                            <a:schemeClr val="tx1"/>
                          </a:solidFill>
                          <a:effectLst/>
                        </a:rPr>
                        <a:t>Tutarı </a:t>
                      </a:r>
                      <a:endParaRPr lang="tr-TR"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FF00"/>
                    </a:solidFill>
                  </a:tcPr>
                </a:tc>
                <a:tc>
                  <a:txBody>
                    <a:bodyPr/>
                    <a:lstStyle/>
                    <a:p>
                      <a:pPr algn="ctr">
                        <a:lnSpc>
                          <a:spcPct val="107000"/>
                        </a:lnSpc>
                        <a:spcAft>
                          <a:spcPts val="0"/>
                        </a:spcAft>
                      </a:pPr>
                      <a:r>
                        <a:rPr lang="tr-TR" sz="1600" dirty="0" smtClean="0">
                          <a:solidFill>
                            <a:schemeClr val="tx1"/>
                          </a:solidFill>
                          <a:effectLst/>
                          <a:latin typeface="Tahoma" panose="020B0604030504040204" pitchFamily="34" charset="0"/>
                          <a:ea typeface="Calibri" panose="020F0502020204030204" pitchFamily="34" charset="0"/>
                          <a:cs typeface="Times New Roman" panose="02020603050405020304" pitchFamily="18" charset="0"/>
                        </a:rPr>
                        <a:t>%</a:t>
                      </a:r>
                      <a:endParaRPr lang="tr-TR"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FF00"/>
                    </a:solidFill>
                  </a:tcPr>
                </a:tc>
                <a:tc>
                  <a:txBody>
                    <a:bodyPr/>
                    <a:lstStyle/>
                    <a:p>
                      <a:pPr algn="ctr">
                        <a:lnSpc>
                          <a:spcPct val="107000"/>
                        </a:lnSpc>
                        <a:spcAft>
                          <a:spcPts val="0"/>
                        </a:spcAft>
                      </a:pPr>
                      <a:r>
                        <a:rPr lang="tr-TR" sz="1600" dirty="0" smtClean="0">
                          <a:solidFill>
                            <a:schemeClr val="tx1"/>
                          </a:solidFill>
                          <a:effectLst/>
                        </a:rPr>
                        <a:t>Bakanlık</a:t>
                      </a:r>
                      <a:r>
                        <a:rPr lang="tr-TR" sz="1600" dirty="0" smtClean="0">
                          <a:effectLst/>
                        </a:rPr>
                        <a:t> </a:t>
                      </a:r>
                      <a:r>
                        <a:rPr lang="tr-TR" sz="1600" dirty="0" smtClean="0">
                          <a:solidFill>
                            <a:schemeClr val="tx1"/>
                          </a:solidFill>
                          <a:effectLst/>
                        </a:rPr>
                        <a:t>Notları</a:t>
                      </a:r>
                      <a:endParaRPr lang="tr-TR"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FF00"/>
                    </a:solidFill>
                  </a:tcPr>
                </a:tc>
                <a:extLst>
                  <a:ext uri="{0D108BD9-81ED-4DB2-BD59-A6C34878D82A}">
                    <a16:rowId xmlns="" xmlns:a16="http://schemas.microsoft.com/office/drawing/2014/main" val="10000"/>
                  </a:ext>
                </a:extLst>
              </a:tr>
              <a:tr h="1369400">
                <a:tc>
                  <a:txBody>
                    <a:bodyPr/>
                    <a:lstStyle/>
                    <a:p>
                      <a:pPr algn="l">
                        <a:lnSpc>
                          <a:spcPct val="107000"/>
                        </a:lnSpc>
                        <a:spcBef>
                          <a:spcPts val="1200"/>
                        </a:spcBef>
                        <a:spcAft>
                          <a:spcPts val="1200"/>
                        </a:spcAft>
                      </a:pPr>
                      <a:r>
                        <a:rPr lang="tr-TR" sz="1600">
                          <a:effectLst/>
                        </a:rPr>
                        <a:t>Karaman</a:t>
                      </a:r>
                      <a:endParaRPr lang="tr-TR" sz="160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l">
                        <a:lnSpc>
                          <a:spcPct val="107000"/>
                        </a:lnSpc>
                        <a:spcBef>
                          <a:spcPts val="1200"/>
                        </a:spcBef>
                        <a:spcAft>
                          <a:spcPts val="1200"/>
                        </a:spcAft>
                      </a:pPr>
                      <a:r>
                        <a:rPr lang="tr-TR" sz="1600" b="1" dirty="0">
                          <a:effectLst/>
                        </a:rPr>
                        <a:t>KARAMAN'DA UMUDA SMAÇ, </a:t>
                      </a:r>
                      <a:r>
                        <a:rPr lang="tr-TR" sz="1600" dirty="0">
                          <a:effectLst/>
                        </a:rPr>
                        <a:t>KARAMAN İL ÖZEL İDARESİ</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Bef>
                          <a:spcPts val="1200"/>
                        </a:spcBef>
                        <a:spcAft>
                          <a:spcPts val="1200"/>
                        </a:spcAft>
                      </a:pPr>
                      <a:r>
                        <a:rPr lang="tr-TR" sz="1600" dirty="0">
                          <a:effectLst/>
                        </a:rPr>
                        <a:t>2.032.558</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Bef>
                          <a:spcPts val="1200"/>
                        </a:spcBef>
                        <a:spcAft>
                          <a:spcPts val="1200"/>
                        </a:spcAft>
                      </a:pPr>
                      <a:r>
                        <a:rPr lang="tr-TR" sz="1600" b="1" dirty="0">
                          <a:effectLst/>
                        </a:rPr>
                        <a:t>1.735.693</a:t>
                      </a:r>
                      <a:endParaRPr lang="tr-TR" sz="1600" b="1"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Bef>
                          <a:spcPts val="1200"/>
                        </a:spcBef>
                        <a:spcAft>
                          <a:spcPts val="1200"/>
                        </a:spcAft>
                      </a:pPr>
                      <a:r>
                        <a:rPr lang="tr-TR" sz="1600">
                          <a:solidFill>
                            <a:schemeClr val="tx1"/>
                          </a:solidFill>
                          <a:effectLst/>
                        </a:rPr>
                        <a:t>2.032.558</a:t>
                      </a:r>
                      <a:endParaRPr lang="tr-TR" sz="160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Bef>
                          <a:spcPts val="1200"/>
                        </a:spcBef>
                        <a:spcAft>
                          <a:spcPts val="1200"/>
                        </a:spcAft>
                      </a:pPr>
                      <a:r>
                        <a:rPr lang="tr-TR" sz="1600" b="1" dirty="0">
                          <a:solidFill>
                            <a:schemeClr val="tx1"/>
                          </a:solidFill>
                          <a:effectLst/>
                          <a:latin typeface="Arial Black" panose="020B0A04020102020204" pitchFamily="34" charset="0"/>
                        </a:rPr>
                        <a:t>1.300.000</a:t>
                      </a:r>
                      <a:endParaRPr lang="tr-TR" sz="1600" b="1"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tcPr>
                </a:tc>
                <a:tc>
                  <a:txBody>
                    <a:bodyPr/>
                    <a:lstStyle/>
                    <a:p>
                      <a:pPr algn="ctr" rtl="0" fontAlgn="ctr"/>
                      <a:r>
                        <a:rPr lang="tr-TR" sz="1600" b="1" i="0" u="none" strike="noStrike" dirty="0" smtClean="0">
                          <a:solidFill>
                            <a:srgbClr val="C00000"/>
                          </a:solidFill>
                          <a:effectLst/>
                          <a:latin typeface="Arial Black" panose="020B0A04020102020204" pitchFamily="34" charset="0"/>
                        </a:rPr>
                        <a:t>-25</a:t>
                      </a:r>
                      <a:r>
                        <a:rPr lang="tr-TR" sz="1600" b="1" i="0" u="none" strike="noStrike" dirty="0">
                          <a:solidFill>
                            <a:srgbClr val="C00000"/>
                          </a:solidFill>
                          <a:effectLst/>
                          <a:latin typeface="Arial Black" panose="020B0A04020102020204" pitchFamily="34" charset="0"/>
                        </a:rPr>
                        <a: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lvl="0" indent="0" algn="ctr">
                        <a:lnSpc>
                          <a:spcPct val="107000"/>
                        </a:lnSpc>
                        <a:spcAft>
                          <a:spcPts val="800"/>
                        </a:spcAft>
                        <a:buFont typeface="Symbol" panose="05050102010706020507" pitchFamily="18" charset="2"/>
                        <a:buNone/>
                      </a:pPr>
                      <a:r>
                        <a:rPr lang="tr-TR" sz="1600" dirty="0">
                          <a:effectLst/>
                        </a:rPr>
                        <a:t>Halı saha kalemi yararlanıcı tarafından karşılanmalıdır.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1"/>
                  </a:ext>
                </a:extLst>
              </a:tr>
              <a:tr h="1645742">
                <a:tc>
                  <a:txBody>
                    <a:bodyPr/>
                    <a:lstStyle/>
                    <a:p>
                      <a:pPr algn="l">
                        <a:lnSpc>
                          <a:spcPct val="107000"/>
                        </a:lnSpc>
                        <a:spcBef>
                          <a:spcPts val="1200"/>
                        </a:spcBef>
                        <a:spcAft>
                          <a:spcPts val="1200"/>
                        </a:spcAft>
                      </a:pPr>
                      <a:r>
                        <a:rPr lang="tr-TR" sz="1600" dirty="0">
                          <a:effectLst/>
                        </a:rPr>
                        <a:t>Konya</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l">
                        <a:lnSpc>
                          <a:spcPct val="107000"/>
                        </a:lnSpc>
                        <a:spcBef>
                          <a:spcPts val="1200"/>
                        </a:spcBef>
                        <a:spcAft>
                          <a:spcPts val="1200"/>
                        </a:spcAft>
                      </a:pPr>
                      <a:r>
                        <a:rPr lang="tr-TR" sz="1600" b="1" dirty="0">
                          <a:effectLst/>
                        </a:rPr>
                        <a:t>ROBOKARATAY,  </a:t>
                      </a:r>
                      <a:r>
                        <a:rPr lang="tr-TR" sz="1600" dirty="0">
                          <a:effectLst/>
                        </a:rPr>
                        <a:t>KARATAY </a:t>
                      </a:r>
                      <a:r>
                        <a:rPr lang="tr-TR" sz="1600" dirty="0" smtClean="0">
                          <a:effectLst/>
                        </a:rPr>
                        <a:t>BELEDİYESİ</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Bef>
                          <a:spcPts val="1200"/>
                        </a:spcBef>
                        <a:spcAft>
                          <a:spcPts val="1200"/>
                        </a:spcAft>
                      </a:pPr>
                      <a:r>
                        <a:rPr lang="tr-TR" sz="1600" dirty="0">
                          <a:effectLst/>
                        </a:rPr>
                        <a:t>2.558.774</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Bef>
                          <a:spcPts val="1200"/>
                        </a:spcBef>
                        <a:spcAft>
                          <a:spcPts val="1200"/>
                        </a:spcAft>
                      </a:pPr>
                      <a:r>
                        <a:rPr lang="tr-TR" sz="1600" b="1" dirty="0" smtClean="0">
                          <a:effectLst/>
                        </a:rPr>
                        <a:t>2.114.939</a:t>
                      </a:r>
                      <a:endParaRPr lang="tr-TR" sz="1600" b="1"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Bef>
                          <a:spcPts val="1200"/>
                        </a:spcBef>
                        <a:spcAft>
                          <a:spcPts val="1200"/>
                        </a:spcAft>
                      </a:pPr>
                      <a:r>
                        <a:rPr lang="tr-TR" sz="1600" dirty="0">
                          <a:solidFill>
                            <a:schemeClr val="tx1"/>
                          </a:solidFill>
                          <a:effectLst/>
                        </a:rPr>
                        <a:t>2.558.774</a:t>
                      </a:r>
                      <a:endParaRPr lang="tr-TR"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Bef>
                          <a:spcPts val="1200"/>
                        </a:spcBef>
                        <a:spcAft>
                          <a:spcPts val="1200"/>
                        </a:spcAft>
                      </a:pPr>
                      <a:r>
                        <a:rPr lang="tr-TR" sz="1600" b="1" dirty="0">
                          <a:solidFill>
                            <a:schemeClr val="tx1"/>
                          </a:solidFill>
                          <a:effectLst/>
                          <a:latin typeface="Arial Black" panose="020B0A04020102020204" pitchFamily="34" charset="0"/>
                        </a:rPr>
                        <a:t>2.000.000</a:t>
                      </a:r>
                      <a:endParaRPr lang="tr-TR" sz="1600" b="1"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tcPr>
                </a:tc>
                <a:tc>
                  <a:txBody>
                    <a:bodyPr/>
                    <a:lstStyle/>
                    <a:p>
                      <a:pPr algn="ctr" rtl="0" fontAlgn="ctr"/>
                      <a:r>
                        <a:rPr lang="tr-TR" sz="1600" b="1" i="0" u="none" strike="noStrike" dirty="0" smtClean="0">
                          <a:solidFill>
                            <a:srgbClr val="C00000"/>
                          </a:solidFill>
                          <a:effectLst/>
                          <a:latin typeface="Arial Black" panose="020B0A04020102020204" pitchFamily="34" charset="0"/>
                        </a:rPr>
                        <a:t>-5</a:t>
                      </a:r>
                      <a:r>
                        <a:rPr lang="tr-TR" sz="1600" b="1" i="0" u="none" strike="noStrike" dirty="0">
                          <a:solidFill>
                            <a:srgbClr val="C00000"/>
                          </a:solidFill>
                          <a:effectLst/>
                          <a:latin typeface="Arial Black" panose="020B0A04020102020204" pitchFamily="34" charset="0"/>
                        </a:rPr>
                        <a: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lvl="0" indent="0" algn="ctr">
                        <a:lnSpc>
                          <a:spcPct val="107000"/>
                        </a:lnSpc>
                        <a:spcAft>
                          <a:spcPts val="800"/>
                        </a:spcAft>
                        <a:buFont typeface="Symbol" panose="05050102010706020507" pitchFamily="18" charset="2"/>
                        <a:buNone/>
                      </a:pPr>
                      <a:r>
                        <a:rPr lang="tr-TR" sz="1600" dirty="0">
                          <a:effectLst/>
                        </a:rPr>
                        <a:t>Mobilya donatımı kalemi yararlanıcı tarafından karşılanmalıdır.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2"/>
                  </a:ext>
                </a:extLst>
              </a:tr>
              <a:tr h="1751467">
                <a:tc>
                  <a:txBody>
                    <a:bodyPr/>
                    <a:lstStyle/>
                    <a:p>
                      <a:pPr algn="l">
                        <a:lnSpc>
                          <a:spcPct val="107000"/>
                        </a:lnSpc>
                        <a:spcBef>
                          <a:spcPts val="1200"/>
                        </a:spcBef>
                        <a:spcAft>
                          <a:spcPts val="1200"/>
                        </a:spcAft>
                      </a:pPr>
                      <a:r>
                        <a:rPr lang="tr-TR" sz="1600">
                          <a:effectLst/>
                        </a:rPr>
                        <a:t>Konya</a:t>
                      </a:r>
                      <a:endParaRPr lang="tr-TR" sz="160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l">
                        <a:lnSpc>
                          <a:spcPct val="107000"/>
                        </a:lnSpc>
                        <a:spcBef>
                          <a:spcPts val="1200"/>
                        </a:spcBef>
                        <a:spcAft>
                          <a:spcPts val="1200"/>
                        </a:spcAft>
                      </a:pPr>
                      <a:r>
                        <a:rPr lang="tr-TR" sz="1600" b="1" dirty="0">
                          <a:effectLst/>
                        </a:rPr>
                        <a:t>NİTELİKLİ İŞ GÜCÜNÜN </a:t>
                      </a:r>
                      <a:r>
                        <a:rPr lang="tr-TR" sz="1600" b="1" dirty="0" smtClean="0">
                          <a:effectLst/>
                        </a:rPr>
                        <a:t>KONYA’YA KAZANDIRILMASI </a:t>
                      </a:r>
                      <a:r>
                        <a:rPr lang="tr-TR" sz="1600" dirty="0" smtClean="0">
                          <a:effectLst/>
                        </a:rPr>
                        <a:t>KONYA </a:t>
                      </a:r>
                      <a:r>
                        <a:rPr lang="tr-TR" sz="1600" dirty="0">
                          <a:effectLst/>
                        </a:rPr>
                        <a:t>TİCARET ODASI</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Bef>
                          <a:spcPts val="1200"/>
                        </a:spcBef>
                        <a:spcAft>
                          <a:spcPts val="1200"/>
                        </a:spcAft>
                      </a:pPr>
                      <a:r>
                        <a:rPr lang="tr-TR" sz="1600" dirty="0">
                          <a:effectLst/>
                        </a:rPr>
                        <a:t>1.632.380</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Bef>
                          <a:spcPts val="1200"/>
                        </a:spcBef>
                        <a:spcAft>
                          <a:spcPts val="1200"/>
                        </a:spcAft>
                      </a:pPr>
                      <a:r>
                        <a:rPr lang="tr-TR" sz="1600" b="1" dirty="0" smtClean="0">
                          <a:effectLst/>
                        </a:rPr>
                        <a:t>1.469.142</a:t>
                      </a:r>
                      <a:endParaRPr lang="tr-TR" sz="1600" b="1"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Bef>
                          <a:spcPts val="1200"/>
                        </a:spcBef>
                        <a:spcAft>
                          <a:spcPts val="1200"/>
                        </a:spcAft>
                      </a:pPr>
                      <a:r>
                        <a:rPr lang="tr-TR" sz="1600" dirty="0">
                          <a:solidFill>
                            <a:schemeClr val="tx1"/>
                          </a:solidFill>
                          <a:effectLst/>
                        </a:rPr>
                        <a:t>1.632.380</a:t>
                      </a:r>
                      <a:endParaRPr lang="tr-TR"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Bef>
                          <a:spcPts val="1200"/>
                        </a:spcBef>
                        <a:spcAft>
                          <a:spcPts val="1200"/>
                        </a:spcAft>
                      </a:pPr>
                      <a:r>
                        <a:rPr lang="tr-TR" sz="1600" b="1" dirty="0">
                          <a:solidFill>
                            <a:schemeClr val="tx1"/>
                          </a:solidFill>
                          <a:effectLst/>
                          <a:latin typeface="Arial Black" panose="020B0A04020102020204" pitchFamily="34" charset="0"/>
                        </a:rPr>
                        <a:t>1.100.000</a:t>
                      </a:r>
                      <a:endParaRPr lang="tr-TR" sz="1600" b="1"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tcPr>
                </a:tc>
                <a:tc>
                  <a:txBody>
                    <a:bodyPr/>
                    <a:lstStyle/>
                    <a:p>
                      <a:pPr algn="ctr" rtl="0" fontAlgn="ctr"/>
                      <a:r>
                        <a:rPr lang="tr-TR" sz="1600" b="1" i="0" u="none" strike="noStrike" dirty="0" smtClean="0">
                          <a:solidFill>
                            <a:srgbClr val="C00000"/>
                          </a:solidFill>
                          <a:effectLst/>
                          <a:latin typeface="Arial Black" panose="020B0A04020102020204" pitchFamily="34" charset="0"/>
                        </a:rPr>
                        <a:t>-25</a:t>
                      </a:r>
                      <a:r>
                        <a:rPr lang="tr-TR" sz="1600" b="1" i="0" u="none" strike="noStrike" dirty="0">
                          <a:solidFill>
                            <a:srgbClr val="C00000"/>
                          </a:solidFill>
                          <a:effectLst/>
                          <a:latin typeface="Arial Black" panose="020B0A04020102020204" pitchFamily="34" charset="0"/>
                        </a:rPr>
                        <a: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lvl="0" indent="0" algn="ctr">
                        <a:lnSpc>
                          <a:spcPct val="107000"/>
                        </a:lnSpc>
                        <a:spcAft>
                          <a:spcPts val="800"/>
                        </a:spcAft>
                        <a:buFont typeface="Symbol" panose="05050102010706020507" pitchFamily="18" charset="2"/>
                        <a:buNone/>
                      </a:pPr>
                      <a:r>
                        <a:rPr lang="tr-TR" sz="1600" dirty="0">
                          <a:effectLst/>
                        </a:rPr>
                        <a:t>Mesleki eğitimler kalemi yararlanıcı tarafından karşılanmalıdır.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3"/>
                  </a:ext>
                </a:extLst>
              </a:tr>
              <a:tr h="305738">
                <a:tc>
                  <a:txBody>
                    <a:bodyPr/>
                    <a:lstStyle/>
                    <a:p>
                      <a:pPr algn="l">
                        <a:lnSpc>
                          <a:spcPct val="107000"/>
                        </a:lnSpc>
                        <a:spcBef>
                          <a:spcPts val="1200"/>
                        </a:spcBef>
                        <a:spcAft>
                          <a:spcPts val="1200"/>
                        </a:spcAft>
                      </a:pPr>
                      <a:r>
                        <a:rPr lang="tr-TR" sz="1100" dirty="0">
                          <a:effectLst/>
                        </a:rPr>
                        <a:t> </a:t>
                      </a:r>
                      <a:endParaRPr lang="tr-TR" sz="11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l">
                        <a:lnSpc>
                          <a:spcPct val="107000"/>
                        </a:lnSpc>
                        <a:spcBef>
                          <a:spcPts val="1200"/>
                        </a:spcBef>
                        <a:spcAft>
                          <a:spcPts val="1200"/>
                        </a:spcAft>
                      </a:pPr>
                      <a:r>
                        <a:rPr lang="tr-TR" sz="1100">
                          <a:effectLst/>
                        </a:rPr>
                        <a:t> </a:t>
                      </a:r>
                      <a:endParaRPr lang="tr-TR" sz="110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Bef>
                          <a:spcPts val="1200"/>
                        </a:spcBef>
                        <a:spcAft>
                          <a:spcPts val="1200"/>
                        </a:spcAft>
                      </a:pPr>
                      <a:r>
                        <a:rPr lang="tr-TR" sz="1400" b="1">
                          <a:effectLst/>
                        </a:rPr>
                        <a:t>6.223.712</a:t>
                      </a:r>
                      <a:endParaRPr lang="tr-TR" sz="1400" b="1">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Bef>
                          <a:spcPts val="1200"/>
                        </a:spcBef>
                        <a:spcAft>
                          <a:spcPts val="1200"/>
                        </a:spcAft>
                      </a:pPr>
                      <a:r>
                        <a:rPr lang="tr-TR" sz="1400" b="1" dirty="0">
                          <a:effectLst/>
                        </a:rPr>
                        <a:t>5.319.774</a:t>
                      </a:r>
                      <a:endParaRPr lang="tr-TR" sz="1400" b="1"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Bef>
                          <a:spcPts val="1200"/>
                        </a:spcBef>
                        <a:spcAft>
                          <a:spcPts val="1200"/>
                        </a:spcAft>
                      </a:pPr>
                      <a:r>
                        <a:rPr lang="tr-TR" sz="1400" b="1">
                          <a:solidFill>
                            <a:schemeClr val="tx1"/>
                          </a:solidFill>
                          <a:effectLst/>
                        </a:rPr>
                        <a:t>6.223.712</a:t>
                      </a:r>
                      <a:endParaRPr lang="tr-TR" sz="1400" b="1">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lnSpc>
                          <a:spcPct val="107000"/>
                        </a:lnSpc>
                        <a:spcBef>
                          <a:spcPts val="1200"/>
                        </a:spcBef>
                        <a:spcAft>
                          <a:spcPts val="1200"/>
                        </a:spcAft>
                      </a:pPr>
                      <a:r>
                        <a:rPr lang="tr-TR" sz="1400" b="1" dirty="0">
                          <a:solidFill>
                            <a:schemeClr val="tx1"/>
                          </a:solidFill>
                          <a:effectLst/>
                        </a:rPr>
                        <a:t>4.400.000</a:t>
                      </a:r>
                      <a:endParaRPr lang="tr-TR" sz="1400" b="1"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lnSpc>
                          <a:spcPct val="107000"/>
                        </a:lnSpc>
                        <a:spcBef>
                          <a:spcPts val="1200"/>
                        </a:spcBef>
                        <a:spcAft>
                          <a:spcPts val="1200"/>
                        </a:spcAft>
                      </a:pPr>
                      <a:r>
                        <a:rPr lang="tr-TR" sz="1400" b="1" dirty="0" smtClean="0">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-17%</a:t>
                      </a:r>
                      <a:endParaRPr lang="tr-TR" sz="1400" b="1"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lnSpc>
                          <a:spcPct val="107000"/>
                        </a:lnSpc>
                        <a:spcAft>
                          <a:spcPts val="1200"/>
                        </a:spcAft>
                      </a:pPr>
                      <a:r>
                        <a:rPr lang="tr-TR" sz="1100" dirty="0">
                          <a:effectLst/>
                        </a:rPr>
                        <a:t> </a:t>
                      </a:r>
                      <a:endParaRPr lang="tr-TR" sz="11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1737300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smtClean="0">
                <a:solidFill>
                  <a:schemeClr val="bg1"/>
                </a:solidFill>
              </a:rPr>
              <a:t>SODES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2020 SOGEP PROJELERİMİZ   </a:t>
            </a:r>
            <a:endParaRPr lang="tr-TR" sz="2000" dirty="0">
              <a:solidFill>
                <a:schemeClr val="bg1"/>
              </a:solidFill>
            </a:endParaRPr>
          </a:p>
        </p:txBody>
      </p:sp>
      <p:sp>
        <p:nvSpPr>
          <p:cNvPr id="9" name="Dikdörtgen 8"/>
          <p:cNvSpPr/>
          <p:nvPr/>
        </p:nvSpPr>
        <p:spPr>
          <a:xfrm>
            <a:off x="-2282" y="908720"/>
            <a:ext cx="9144000" cy="1292662"/>
          </a:xfrm>
          <a:prstGeom prst="rect">
            <a:avLst/>
          </a:prstGeom>
        </p:spPr>
        <p:txBody>
          <a:bodyPr wrap="square">
            <a:spAutoFit/>
          </a:bodyPr>
          <a:lstStyle/>
          <a:p>
            <a:pPr marL="342900" indent="-342900">
              <a:buFont typeface="Arial" panose="020B0604020202020204" pitchFamily="34" charset="0"/>
              <a:buChar char="•"/>
            </a:pPr>
            <a:endParaRPr lang="tr-TR" dirty="0" smtClean="0"/>
          </a:p>
          <a:p>
            <a:pPr marL="342900" indent="-342900">
              <a:buFont typeface="Arial" panose="020B0604020202020204" pitchFamily="34" charset="0"/>
              <a:buChar char="•"/>
            </a:pPr>
            <a:endParaRPr lang="tr-TR" sz="2000" dirty="0"/>
          </a:p>
          <a:p>
            <a:endParaRPr lang="tr-TR" sz="2000" b="1" dirty="0">
              <a:latin typeface="Candara" panose="020E0502030303020204" pitchFamily="34" charset="0"/>
            </a:endParaRPr>
          </a:p>
          <a:p>
            <a:endParaRPr lang="tr-TR" sz="2000" b="1" dirty="0" smtClean="0">
              <a:latin typeface="Candara" panose="020E0502030303020204" pitchFamily="34" charset="0"/>
            </a:endParaRPr>
          </a:p>
        </p:txBody>
      </p:sp>
      <p:graphicFrame>
        <p:nvGraphicFramePr>
          <p:cNvPr id="2" name="Tablo 1"/>
          <p:cNvGraphicFramePr>
            <a:graphicFrameLocks noGrp="1"/>
          </p:cNvGraphicFramePr>
          <p:nvPr>
            <p:extLst>
              <p:ext uri="{D42A27DB-BD31-4B8C-83A1-F6EECF244321}">
                <p14:modId xmlns:p14="http://schemas.microsoft.com/office/powerpoint/2010/main" val="3261758932"/>
              </p:ext>
            </p:extLst>
          </p:nvPr>
        </p:nvGraphicFramePr>
        <p:xfrm>
          <a:off x="0" y="937487"/>
          <a:ext cx="9144000" cy="5803881"/>
        </p:xfrm>
        <a:graphic>
          <a:graphicData uri="http://schemas.openxmlformats.org/drawingml/2006/table">
            <a:tbl>
              <a:tblPr firstRow="1" firstCol="1" bandRow="1">
                <a:tableStyleId>{5C22544A-7EE6-4342-B048-85BDC9FD1C3A}</a:tableStyleId>
              </a:tblPr>
              <a:tblGrid>
                <a:gridCol w="899592">
                  <a:extLst>
                    <a:ext uri="{9D8B030D-6E8A-4147-A177-3AD203B41FA5}">
                      <a16:colId xmlns="" xmlns:a16="http://schemas.microsoft.com/office/drawing/2014/main" val="20000"/>
                    </a:ext>
                  </a:extLst>
                </a:gridCol>
                <a:gridCol w="1728192">
                  <a:extLst>
                    <a:ext uri="{9D8B030D-6E8A-4147-A177-3AD203B41FA5}">
                      <a16:colId xmlns="" xmlns:a16="http://schemas.microsoft.com/office/drawing/2014/main" val="20001"/>
                    </a:ext>
                  </a:extLst>
                </a:gridCol>
                <a:gridCol w="936104">
                  <a:extLst>
                    <a:ext uri="{9D8B030D-6E8A-4147-A177-3AD203B41FA5}">
                      <a16:colId xmlns="" xmlns:a16="http://schemas.microsoft.com/office/drawing/2014/main" val="20002"/>
                    </a:ext>
                  </a:extLst>
                </a:gridCol>
                <a:gridCol w="1008112">
                  <a:extLst>
                    <a:ext uri="{9D8B030D-6E8A-4147-A177-3AD203B41FA5}">
                      <a16:colId xmlns="" xmlns:a16="http://schemas.microsoft.com/office/drawing/2014/main" val="20003"/>
                    </a:ext>
                  </a:extLst>
                </a:gridCol>
                <a:gridCol w="1080120">
                  <a:extLst>
                    <a:ext uri="{9D8B030D-6E8A-4147-A177-3AD203B41FA5}">
                      <a16:colId xmlns="" xmlns:a16="http://schemas.microsoft.com/office/drawing/2014/main" val="20004"/>
                    </a:ext>
                  </a:extLst>
                </a:gridCol>
                <a:gridCol w="1440160">
                  <a:extLst>
                    <a:ext uri="{9D8B030D-6E8A-4147-A177-3AD203B41FA5}">
                      <a16:colId xmlns="" xmlns:a16="http://schemas.microsoft.com/office/drawing/2014/main" val="20005"/>
                    </a:ext>
                  </a:extLst>
                </a:gridCol>
                <a:gridCol w="720080">
                  <a:extLst>
                    <a:ext uri="{9D8B030D-6E8A-4147-A177-3AD203B41FA5}">
                      <a16:colId xmlns="" xmlns:a16="http://schemas.microsoft.com/office/drawing/2014/main" val="20006"/>
                    </a:ext>
                  </a:extLst>
                </a:gridCol>
                <a:gridCol w="1331640">
                  <a:extLst>
                    <a:ext uri="{9D8B030D-6E8A-4147-A177-3AD203B41FA5}">
                      <a16:colId xmlns="" xmlns:a16="http://schemas.microsoft.com/office/drawing/2014/main" val="20007"/>
                    </a:ext>
                  </a:extLst>
                </a:gridCol>
              </a:tblGrid>
              <a:tr h="819105">
                <a:tc>
                  <a:txBody>
                    <a:bodyPr/>
                    <a:lstStyle/>
                    <a:p>
                      <a:pPr algn="ctr">
                        <a:lnSpc>
                          <a:spcPct val="107000"/>
                        </a:lnSpc>
                        <a:spcAft>
                          <a:spcPts val="0"/>
                        </a:spcAft>
                      </a:pPr>
                      <a:r>
                        <a:rPr lang="tr-TR" sz="1600" dirty="0">
                          <a:effectLst/>
                        </a:rPr>
                        <a:t>İli</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Aft>
                          <a:spcPts val="0"/>
                        </a:spcAft>
                      </a:pPr>
                      <a:r>
                        <a:rPr lang="tr-TR" sz="1600" dirty="0">
                          <a:effectLst/>
                        </a:rPr>
                        <a:t>Proje Adı, Başvuru Sahipleri</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Aft>
                          <a:spcPts val="0"/>
                        </a:spcAft>
                      </a:pPr>
                      <a:r>
                        <a:rPr lang="tr-TR" sz="1600" dirty="0" smtClean="0">
                          <a:effectLst/>
                        </a:rPr>
                        <a:t>Başvuru Proje </a:t>
                      </a:r>
                      <a:r>
                        <a:rPr lang="tr-TR" sz="1600" dirty="0">
                          <a:effectLst/>
                        </a:rPr>
                        <a:t>Bütçesi</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marL="0" algn="ctr" defTabSz="914400" rtl="0" eaLnBrk="1" latinLnBrk="0" hangingPunct="1">
                        <a:lnSpc>
                          <a:spcPct val="107000"/>
                        </a:lnSpc>
                        <a:spcAft>
                          <a:spcPts val="0"/>
                        </a:spcAft>
                      </a:pPr>
                      <a:r>
                        <a:rPr lang="tr-TR" sz="1600" b="1" kern="1200" dirty="0" smtClean="0">
                          <a:solidFill>
                            <a:schemeClr val="lt1"/>
                          </a:solidFill>
                          <a:effectLst/>
                          <a:latin typeface="+mn-lt"/>
                          <a:ea typeface="+mn-ea"/>
                          <a:cs typeface="+mn-cs"/>
                        </a:rPr>
                        <a:t>Başvuru Destek </a:t>
                      </a:r>
                      <a:r>
                        <a:rPr lang="tr-TR" sz="1600" b="1" kern="1200" dirty="0">
                          <a:solidFill>
                            <a:schemeClr val="lt1"/>
                          </a:solidFill>
                          <a:effectLst/>
                          <a:latin typeface="+mn-lt"/>
                          <a:ea typeface="+mn-ea"/>
                          <a:cs typeface="+mn-cs"/>
                        </a:rPr>
                        <a:t>Tutarı</a:t>
                      </a:r>
                    </a:p>
                  </a:txBody>
                  <a:tcPr marL="40181" marR="40181"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0"/>
                        </a:spcAft>
                      </a:pPr>
                      <a:r>
                        <a:rPr lang="tr-TR" sz="1600" dirty="0">
                          <a:solidFill>
                            <a:schemeClr val="tx1"/>
                          </a:solidFill>
                          <a:effectLst/>
                        </a:rPr>
                        <a:t>Proje Revize Bütçesi </a:t>
                      </a:r>
                      <a:r>
                        <a:rPr lang="tr-TR" sz="1600" dirty="0" smtClean="0">
                          <a:solidFill>
                            <a:schemeClr val="tx1"/>
                          </a:solidFill>
                          <a:effectLst/>
                        </a:rPr>
                        <a:t> </a:t>
                      </a:r>
                      <a:endParaRPr lang="tr-TR"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FFF00"/>
                    </a:solidFill>
                  </a:tcPr>
                </a:tc>
                <a:tc>
                  <a:txBody>
                    <a:bodyPr/>
                    <a:lstStyle/>
                    <a:p>
                      <a:pPr algn="ctr">
                        <a:lnSpc>
                          <a:spcPct val="107000"/>
                        </a:lnSpc>
                        <a:spcAft>
                          <a:spcPts val="0"/>
                        </a:spcAft>
                      </a:pPr>
                      <a:r>
                        <a:rPr lang="tr-TR" sz="1600" dirty="0" smtClean="0">
                          <a:solidFill>
                            <a:schemeClr val="tx1"/>
                          </a:solidFill>
                          <a:effectLst/>
                        </a:rPr>
                        <a:t>Bakanlık</a:t>
                      </a:r>
                      <a:r>
                        <a:rPr lang="tr-TR" sz="1600" baseline="0" dirty="0" smtClean="0">
                          <a:solidFill>
                            <a:schemeClr val="tx1"/>
                          </a:solidFill>
                          <a:effectLst/>
                        </a:rPr>
                        <a:t>ça uygun bulunan </a:t>
                      </a:r>
                      <a:r>
                        <a:rPr lang="tr-TR" sz="1600" dirty="0" smtClean="0">
                          <a:solidFill>
                            <a:schemeClr val="tx1"/>
                          </a:solidFill>
                          <a:effectLst/>
                        </a:rPr>
                        <a:t>Destek Tutarı </a:t>
                      </a:r>
                      <a:endParaRPr lang="tr-TR"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FF00"/>
                    </a:solidFill>
                  </a:tcPr>
                </a:tc>
                <a:tc>
                  <a:txBody>
                    <a:bodyPr/>
                    <a:lstStyle/>
                    <a:p>
                      <a:pPr algn="ctr">
                        <a:lnSpc>
                          <a:spcPct val="107000"/>
                        </a:lnSpc>
                        <a:spcAft>
                          <a:spcPts val="0"/>
                        </a:spcAft>
                      </a:pPr>
                      <a:r>
                        <a:rPr lang="tr-TR" sz="1600" dirty="0" smtClean="0">
                          <a:solidFill>
                            <a:schemeClr val="tx1"/>
                          </a:solidFill>
                          <a:effectLst/>
                          <a:latin typeface="Tahoma" panose="020B0604030504040204" pitchFamily="34" charset="0"/>
                          <a:ea typeface="Calibri" panose="020F0502020204030204" pitchFamily="34" charset="0"/>
                          <a:cs typeface="Times New Roman" panose="02020603050405020304" pitchFamily="18" charset="0"/>
                        </a:rPr>
                        <a:t>%</a:t>
                      </a:r>
                      <a:endParaRPr lang="tr-TR"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FF00"/>
                    </a:solidFill>
                  </a:tcPr>
                </a:tc>
                <a:tc>
                  <a:txBody>
                    <a:bodyPr/>
                    <a:lstStyle/>
                    <a:p>
                      <a:pPr algn="ctr">
                        <a:lnSpc>
                          <a:spcPct val="107000"/>
                        </a:lnSpc>
                        <a:spcAft>
                          <a:spcPts val="0"/>
                        </a:spcAft>
                      </a:pPr>
                      <a:r>
                        <a:rPr lang="tr-TR" sz="1600" dirty="0" smtClean="0">
                          <a:solidFill>
                            <a:schemeClr val="tx1"/>
                          </a:solidFill>
                          <a:effectLst/>
                        </a:rPr>
                        <a:t>Bakanlık</a:t>
                      </a:r>
                      <a:r>
                        <a:rPr lang="tr-TR" sz="1600" dirty="0" smtClean="0">
                          <a:effectLst/>
                        </a:rPr>
                        <a:t> </a:t>
                      </a:r>
                      <a:r>
                        <a:rPr lang="tr-TR" sz="1600" dirty="0" smtClean="0">
                          <a:solidFill>
                            <a:schemeClr val="tx1"/>
                          </a:solidFill>
                          <a:effectLst/>
                        </a:rPr>
                        <a:t>Notları</a:t>
                      </a:r>
                      <a:endParaRPr lang="tr-TR"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FF00"/>
                    </a:solidFill>
                  </a:tcPr>
                </a:tc>
                <a:extLst>
                  <a:ext uri="{0D108BD9-81ED-4DB2-BD59-A6C34878D82A}">
                    <a16:rowId xmlns="" xmlns:a16="http://schemas.microsoft.com/office/drawing/2014/main" val="10000"/>
                  </a:ext>
                </a:extLst>
              </a:tr>
              <a:tr h="1506705">
                <a:tc>
                  <a:txBody>
                    <a:bodyPr/>
                    <a:lstStyle/>
                    <a:p>
                      <a:pPr algn="l">
                        <a:lnSpc>
                          <a:spcPct val="107000"/>
                        </a:lnSpc>
                        <a:spcBef>
                          <a:spcPts val="1200"/>
                        </a:spcBef>
                        <a:spcAft>
                          <a:spcPts val="1200"/>
                        </a:spcAft>
                      </a:pPr>
                      <a:r>
                        <a:rPr lang="tr-TR" sz="1600">
                          <a:effectLst/>
                        </a:rPr>
                        <a:t>Karaman</a:t>
                      </a:r>
                      <a:endParaRPr lang="tr-TR" sz="160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nSpc>
                          <a:spcPct val="107000"/>
                        </a:lnSpc>
                        <a:spcAft>
                          <a:spcPts val="600"/>
                        </a:spcAft>
                      </a:pPr>
                      <a:r>
                        <a:rPr lang="tr-TR" sz="1400" b="1" dirty="0" smtClean="0">
                          <a:solidFill>
                            <a:schemeClr val="tx1"/>
                          </a:solidFill>
                          <a:effectLst/>
                          <a:latin typeface="+mn-lt"/>
                          <a:ea typeface="Times New Roman" panose="02020603050405020304" pitchFamily="18" charset="0"/>
                          <a:cs typeface="Times New Roman" panose="02020603050405020304" pitchFamily="18" charset="0"/>
                        </a:rPr>
                        <a:t>ÜRETİMDE BEN DE VARIM–KORUMALI İŞYERİ PROJESİ, </a:t>
                      </a:r>
                      <a:r>
                        <a:rPr lang="tr-TR" sz="1400" b="0" dirty="0" smtClean="0">
                          <a:solidFill>
                            <a:schemeClr val="tx1"/>
                          </a:solidFill>
                          <a:effectLst/>
                          <a:latin typeface="+mn-lt"/>
                          <a:ea typeface="Times New Roman" panose="02020603050405020304" pitchFamily="18" charset="0"/>
                          <a:cs typeface="Times New Roman" panose="02020603050405020304" pitchFamily="18" charset="0"/>
                        </a:rPr>
                        <a:t>KARAMAN AİLE, ÇALIŞMA VE SOSYAL HİZMETLER İL MÜDÜRLÜĞÜ</a:t>
                      </a:r>
                      <a:endParaRPr lang="tr-TR" sz="1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2.062.000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1.833.000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600"/>
                        </a:spcAft>
                      </a:pPr>
                      <a:r>
                        <a:rPr lang="tr-TR" sz="1600" b="0">
                          <a:solidFill>
                            <a:schemeClr val="tx1"/>
                          </a:solidFill>
                          <a:effectLst/>
                          <a:latin typeface="+mj-lt"/>
                          <a:ea typeface="Calibri" panose="020F0502020204030204" pitchFamily="34" charset="0"/>
                          <a:cs typeface="Times New Roman" panose="02020603050405020304" pitchFamily="18" charset="0"/>
                        </a:rPr>
                        <a:t>2.062.000</a:t>
                      </a: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600"/>
                        </a:spcAft>
                      </a:pPr>
                      <a:r>
                        <a:rPr lang="tr-TR" sz="1600" b="0"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1.400.000</a:t>
                      </a: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rtl="0" fontAlgn="ctr"/>
                      <a:r>
                        <a:rPr lang="tr-TR" sz="1600" b="0" i="0" u="none" strike="noStrike" dirty="0" smtClean="0">
                          <a:solidFill>
                            <a:srgbClr val="C00000"/>
                          </a:solidFill>
                          <a:effectLst/>
                          <a:latin typeface="Arial Black" panose="020B0A04020102020204" pitchFamily="34" charset="0"/>
                        </a:rPr>
                        <a:t>-24</a:t>
                      </a:r>
                      <a:r>
                        <a:rPr lang="tr-TR" sz="1600" b="0" i="0" u="none" strike="noStrike" dirty="0">
                          <a:solidFill>
                            <a:srgbClr val="C00000"/>
                          </a:solidFill>
                          <a:effectLst/>
                          <a:latin typeface="Arial Black" panose="020B0A04020102020204" pitchFamily="34" charset="0"/>
                        </a:rPr>
                        <a: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07000"/>
                        </a:lnSpc>
                        <a:spcAft>
                          <a:spcPts val="600"/>
                        </a:spcAft>
                      </a:pPr>
                      <a:r>
                        <a:rPr lang="tr-TR" sz="1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Proje teklifi, destek tutarı revizesi ile uygun görülmüştür.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1"/>
                  </a:ext>
                </a:extLst>
              </a:tr>
              <a:tr h="1506705">
                <a:tc>
                  <a:txBody>
                    <a:bodyPr/>
                    <a:lstStyle/>
                    <a:p>
                      <a:pPr algn="l">
                        <a:lnSpc>
                          <a:spcPct val="107000"/>
                        </a:lnSpc>
                        <a:spcBef>
                          <a:spcPts val="1200"/>
                        </a:spcBef>
                        <a:spcAft>
                          <a:spcPts val="1200"/>
                        </a:spcAft>
                      </a:pPr>
                      <a:r>
                        <a:rPr lang="tr-TR" sz="1600">
                          <a:effectLst/>
                        </a:rPr>
                        <a:t>Konya</a:t>
                      </a:r>
                      <a:endParaRPr lang="tr-TR" sz="160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nSpc>
                          <a:spcPct val="107000"/>
                        </a:lnSpc>
                        <a:spcAft>
                          <a:spcPts val="600"/>
                        </a:spcAft>
                      </a:pPr>
                      <a:r>
                        <a:rPr lang="tr-TR" sz="1400" b="1" dirty="0" smtClean="0">
                          <a:solidFill>
                            <a:schemeClr val="tx1"/>
                          </a:solidFill>
                          <a:effectLst/>
                          <a:latin typeface="+mn-lt"/>
                          <a:ea typeface="Times New Roman" panose="02020603050405020304" pitchFamily="18" charset="0"/>
                          <a:cs typeface="Times New Roman" panose="02020603050405020304" pitchFamily="18" charset="0"/>
                        </a:rPr>
                        <a:t>SOBE İLE OTİZMLİ BİREYLER İŞ HAYATINDA!, </a:t>
                      </a:r>
                      <a:r>
                        <a:rPr lang="tr-TR" sz="1400" b="0" dirty="0" smtClean="0">
                          <a:solidFill>
                            <a:schemeClr val="tx1"/>
                          </a:solidFill>
                          <a:effectLst/>
                          <a:latin typeface="+mn-lt"/>
                          <a:ea typeface="Times New Roman" panose="02020603050405020304" pitchFamily="18" charset="0"/>
                          <a:cs typeface="Times New Roman" panose="02020603050405020304" pitchFamily="18" charset="0"/>
                        </a:rPr>
                        <a:t>SOBE SELÇUKLU OTİZMLİ BİREYLER EĞİTİM VAKFI</a:t>
                      </a:r>
                      <a:endParaRPr lang="tr-TR" sz="1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2.300.000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2.070.000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600"/>
                        </a:spcAft>
                      </a:pPr>
                      <a:r>
                        <a:rPr lang="tr-TR" sz="1600" b="0" dirty="0">
                          <a:solidFill>
                            <a:schemeClr val="tx1"/>
                          </a:solidFill>
                          <a:effectLst/>
                          <a:latin typeface="+mj-lt"/>
                          <a:ea typeface="Calibri" panose="020F0502020204030204" pitchFamily="34" charset="0"/>
                          <a:cs typeface="Times New Roman" panose="02020603050405020304" pitchFamily="18" charset="0"/>
                        </a:rPr>
                        <a:t>2.300.000</a:t>
                      </a: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600"/>
                        </a:spcAft>
                      </a:pPr>
                      <a:r>
                        <a:rPr lang="tr-TR" sz="1600" b="0"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1.300.000</a:t>
                      </a: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rtl="0" fontAlgn="ctr"/>
                      <a:r>
                        <a:rPr lang="tr-TR" sz="1600" b="0" i="0" u="none" strike="noStrike" dirty="0" smtClean="0">
                          <a:solidFill>
                            <a:srgbClr val="C00000"/>
                          </a:solidFill>
                          <a:effectLst/>
                          <a:latin typeface="Arial Black" panose="020B0A04020102020204" pitchFamily="34" charset="0"/>
                        </a:rPr>
                        <a:t>-37</a:t>
                      </a:r>
                      <a:r>
                        <a:rPr lang="tr-TR" sz="1600" b="0" i="0" u="none" strike="noStrike" dirty="0">
                          <a:solidFill>
                            <a:srgbClr val="C00000"/>
                          </a:solidFill>
                          <a:effectLst/>
                          <a:latin typeface="Arial Black" panose="020B0A04020102020204" pitchFamily="34" charset="0"/>
                        </a:rPr>
                        <a: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07000"/>
                        </a:lnSpc>
                        <a:spcAft>
                          <a:spcPts val="600"/>
                        </a:spcAft>
                      </a:pPr>
                      <a:r>
                        <a:rPr lang="tr-TR" sz="1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Proje teklifi, destek tutarı revizesi ile uygun görülmüştür.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2"/>
                  </a:ext>
                </a:extLst>
              </a:tr>
              <a:tr h="1545607">
                <a:tc>
                  <a:txBody>
                    <a:bodyPr/>
                    <a:lstStyle/>
                    <a:p>
                      <a:pPr algn="l">
                        <a:lnSpc>
                          <a:spcPct val="107000"/>
                        </a:lnSpc>
                        <a:spcBef>
                          <a:spcPts val="1200"/>
                        </a:spcBef>
                        <a:spcAft>
                          <a:spcPts val="1200"/>
                        </a:spcAft>
                      </a:pPr>
                      <a:r>
                        <a:rPr lang="tr-TR" sz="1600">
                          <a:effectLst/>
                        </a:rPr>
                        <a:t>Konya</a:t>
                      </a:r>
                      <a:endParaRPr lang="tr-TR" sz="160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nSpc>
                          <a:spcPct val="107000"/>
                        </a:lnSpc>
                        <a:spcAft>
                          <a:spcPts val="600"/>
                        </a:spcAft>
                      </a:pPr>
                      <a:r>
                        <a:rPr lang="tr-TR" sz="1400" b="1" dirty="0" smtClean="0">
                          <a:solidFill>
                            <a:schemeClr val="tx1"/>
                          </a:solidFill>
                          <a:effectLst/>
                          <a:latin typeface="+mn-lt"/>
                          <a:ea typeface="Times New Roman" panose="02020603050405020304" pitchFamily="18" charset="0"/>
                          <a:cs typeface="Times New Roman" panose="02020603050405020304" pitchFamily="18" charset="0"/>
                        </a:rPr>
                        <a:t>KADINLAR ÜRETİYOR, KONYA SAĞLIK İÇİN MOR EKMEK TÜKETİYOR PROJESİ, </a:t>
                      </a:r>
                      <a:r>
                        <a:rPr lang="tr-TR" sz="1400" b="0" dirty="0" smtClean="0">
                          <a:solidFill>
                            <a:schemeClr val="tx1"/>
                          </a:solidFill>
                          <a:effectLst/>
                          <a:latin typeface="+mn-lt"/>
                          <a:ea typeface="Times New Roman" panose="02020603050405020304" pitchFamily="18" charset="0"/>
                          <a:cs typeface="Times New Roman" panose="02020603050405020304" pitchFamily="18" charset="0"/>
                        </a:rPr>
                        <a:t>MERAM BELEDİYESİ</a:t>
                      </a:r>
                      <a:endParaRPr lang="tr-TR" sz="1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1.300.000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1.138.000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600"/>
                        </a:spcAft>
                      </a:pPr>
                      <a:r>
                        <a:rPr lang="tr-TR" sz="1600" b="0">
                          <a:solidFill>
                            <a:schemeClr val="tx1"/>
                          </a:solidFill>
                          <a:effectLst/>
                          <a:latin typeface="+mj-lt"/>
                          <a:ea typeface="Calibri" panose="020F0502020204030204" pitchFamily="34" charset="0"/>
                          <a:cs typeface="Times New Roman" panose="02020603050405020304" pitchFamily="18" charset="0"/>
                        </a:rPr>
                        <a:t>1.300.000</a:t>
                      </a: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600"/>
                        </a:spcAft>
                      </a:pPr>
                      <a:r>
                        <a:rPr lang="tr-TR" sz="1600" b="0"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700.000</a:t>
                      </a: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rtl="0" fontAlgn="ctr"/>
                      <a:r>
                        <a:rPr lang="tr-TR" sz="1600" b="0" i="0" u="none" strike="noStrike" dirty="0" smtClean="0">
                          <a:solidFill>
                            <a:srgbClr val="C00000"/>
                          </a:solidFill>
                          <a:effectLst/>
                          <a:latin typeface="Arial Black" panose="020B0A04020102020204" pitchFamily="34" charset="0"/>
                        </a:rPr>
                        <a:t>-38</a:t>
                      </a:r>
                      <a:r>
                        <a:rPr lang="tr-TR" sz="1600" b="0" i="0" u="none" strike="noStrike" dirty="0">
                          <a:solidFill>
                            <a:srgbClr val="C00000"/>
                          </a:solidFill>
                          <a:effectLst/>
                          <a:latin typeface="Arial Black" panose="020B0A04020102020204" pitchFamily="34" charset="0"/>
                        </a:rPr>
                        <a: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07000"/>
                        </a:lnSpc>
                        <a:spcAft>
                          <a:spcPts val="600"/>
                        </a:spcAft>
                      </a:pPr>
                      <a:r>
                        <a:rPr lang="tr-TR" sz="1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Proje teklifi, destek tutarı revizesi ile uygun görülmüştür.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3"/>
                  </a:ext>
                </a:extLst>
              </a:tr>
              <a:tr h="334486">
                <a:tc>
                  <a:txBody>
                    <a:bodyPr/>
                    <a:lstStyle/>
                    <a:p>
                      <a:pPr algn="l">
                        <a:lnSpc>
                          <a:spcPct val="107000"/>
                        </a:lnSpc>
                        <a:spcBef>
                          <a:spcPts val="1200"/>
                        </a:spcBef>
                        <a:spcAft>
                          <a:spcPts val="1200"/>
                        </a:spcAft>
                      </a:pPr>
                      <a:r>
                        <a:rPr lang="tr-TR" sz="1100" dirty="0">
                          <a:effectLst/>
                        </a:rPr>
                        <a:t> </a:t>
                      </a:r>
                      <a:endParaRPr lang="tr-TR" sz="11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l">
                        <a:lnSpc>
                          <a:spcPct val="107000"/>
                        </a:lnSpc>
                        <a:spcBef>
                          <a:spcPts val="1200"/>
                        </a:spcBef>
                        <a:spcAft>
                          <a:spcPts val="1200"/>
                        </a:spcAft>
                      </a:pPr>
                      <a:r>
                        <a:rPr lang="tr-TR" sz="1100">
                          <a:effectLst/>
                        </a:rPr>
                        <a:t> </a:t>
                      </a:r>
                      <a:endParaRPr lang="tr-TR" sz="110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fontAlgn="b"/>
                      <a:r>
                        <a:rPr lang="tr-TR" sz="1400" b="1" i="0" u="none" strike="noStrike">
                          <a:solidFill>
                            <a:srgbClr val="000000"/>
                          </a:solidFill>
                          <a:effectLst/>
                          <a:latin typeface="Calibri" panose="020F0502020204030204" pitchFamily="34" charset="0"/>
                        </a:rPr>
                        <a:t>5.662.000</a:t>
                      </a:r>
                    </a:p>
                  </a:txBody>
                  <a:tcPr marL="6350" marR="6350" marT="6350" marB="0" anchor="ctr"/>
                </a:tc>
                <a:tc>
                  <a:txBody>
                    <a:bodyPr/>
                    <a:lstStyle/>
                    <a:p>
                      <a:pPr algn="ctr" fontAlgn="b"/>
                      <a:r>
                        <a:rPr lang="tr-TR" sz="1400" b="1" i="0" u="none" strike="noStrike" dirty="0">
                          <a:solidFill>
                            <a:srgbClr val="000000"/>
                          </a:solidFill>
                          <a:effectLst/>
                          <a:latin typeface="Calibri" panose="020F0502020204030204" pitchFamily="34" charset="0"/>
                        </a:rPr>
                        <a:t>5.041.000</a:t>
                      </a:r>
                    </a:p>
                  </a:txBody>
                  <a:tcPr marL="6350" marR="6350" marT="635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600"/>
                        </a:spcAft>
                      </a:pPr>
                      <a:r>
                        <a:rPr lang="tr-TR" sz="1400" b="1" i="0" u="none" strike="noStrike" kern="1200">
                          <a:solidFill>
                            <a:srgbClr val="000000"/>
                          </a:solidFill>
                          <a:effectLst/>
                          <a:latin typeface="Calibri" panose="020F0502020204030204" pitchFamily="34" charset="0"/>
                          <a:ea typeface="+mn-ea"/>
                          <a:cs typeface="+mn-cs"/>
                        </a:rPr>
                        <a:t>5.662.000</a:t>
                      </a: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lnSpc>
                          <a:spcPct val="107000"/>
                        </a:lnSpc>
                        <a:spcAft>
                          <a:spcPts val="600"/>
                        </a:spcAft>
                      </a:pPr>
                      <a:r>
                        <a:rPr lang="tr-TR" sz="1400" b="1" i="0" u="none" strike="noStrike" kern="1200" dirty="0">
                          <a:solidFill>
                            <a:srgbClr val="000000"/>
                          </a:solidFill>
                          <a:effectLst/>
                          <a:latin typeface="Calibri" panose="020F0502020204030204" pitchFamily="34" charset="0"/>
                          <a:ea typeface="+mn-ea"/>
                          <a:cs typeface="+mn-cs"/>
                        </a:rPr>
                        <a:t>3.400.000</a:t>
                      </a: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lnSpc>
                          <a:spcPct val="107000"/>
                        </a:lnSpc>
                        <a:spcAft>
                          <a:spcPts val="600"/>
                        </a:spcAft>
                      </a:pPr>
                      <a:r>
                        <a:rPr lang="tr-TR" sz="1400" b="1" i="0" u="none" strike="noStrike" kern="1200" dirty="0" smtClean="0">
                          <a:solidFill>
                            <a:srgbClr val="000000"/>
                          </a:solidFill>
                          <a:effectLst/>
                          <a:latin typeface="Arial Black" panose="020B0A04020102020204" pitchFamily="34" charset="0"/>
                          <a:ea typeface="+mn-ea"/>
                          <a:cs typeface="+mn-cs"/>
                        </a:rPr>
                        <a:t>-33%</a:t>
                      </a:r>
                      <a:endParaRPr lang="tr-TR" sz="1400" b="1" i="0" u="none" strike="noStrike" kern="1200" dirty="0">
                        <a:solidFill>
                          <a:srgbClr val="000000"/>
                        </a:solidFill>
                        <a:effectLst/>
                        <a:latin typeface="Arial Black" panose="020B0A04020102020204" pitchFamily="34"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lnSpc>
                          <a:spcPct val="107000"/>
                        </a:lnSpc>
                        <a:spcAft>
                          <a:spcPts val="1200"/>
                        </a:spcAft>
                      </a:pPr>
                      <a:r>
                        <a:rPr lang="tr-TR" sz="1100" dirty="0">
                          <a:effectLst/>
                        </a:rPr>
                        <a:t> </a:t>
                      </a:r>
                      <a:endParaRPr lang="tr-TR" sz="11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22811398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smtClean="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2020 DİĞER AJANSLARIN SOGEP </a:t>
            </a:r>
            <a:r>
              <a:rPr lang="tr-TR" sz="2000" dirty="0" smtClean="0">
                <a:solidFill>
                  <a:schemeClr val="bg1"/>
                </a:solidFill>
                <a:latin typeface="Arial Black" panose="020B0A04020102020204" pitchFamily="34" charset="0"/>
                <a:hlinkClick r:id="rId2" action="ppaction://hlinkfile"/>
              </a:rPr>
              <a:t>ÖRNEKLERİ</a:t>
            </a:r>
            <a:r>
              <a:rPr lang="tr-TR" sz="2000" dirty="0" smtClean="0">
                <a:solidFill>
                  <a:schemeClr val="bg1"/>
                </a:solidFill>
                <a:latin typeface="Arial Black" panose="020B0A04020102020204" pitchFamily="34" charset="0"/>
              </a:rPr>
              <a:t>   </a:t>
            </a:r>
            <a:endParaRPr lang="tr-TR" sz="2000" dirty="0">
              <a:solidFill>
                <a:schemeClr val="bg1"/>
              </a:solidFill>
            </a:endParaRPr>
          </a:p>
        </p:txBody>
      </p:sp>
      <p:sp>
        <p:nvSpPr>
          <p:cNvPr id="9" name="Dikdörtgen 8"/>
          <p:cNvSpPr/>
          <p:nvPr/>
        </p:nvSpPr>
        <p:spPr>
          <a:xfrm>
            <a:off x="-2282" y="908720"/>
            <a:ext cx="9144000" cy="1292662"/>
          </a:xfrm>
          <a:prstGeom prst="rect">
            <a:avLst/>
          </a:prstGeom>
        </p:spPr>
        <p:txBody>
          <a:bodyPr wrap="square">
            <a:spAutoFit/>
          </a:bodyPr>
          <a:lstStyle/>
          <a:p>
            <a:pPr marL="342900" indent="-342900">
              <a:buFont typeface="Arial" panose="020B0604020202020204" pitchFamily="34" charset="0"/>
              <a:buChar char="•"/>
            </a:pPr>
            <a:endParaRPr lang="tr-TR" dirty="0" smtClean="0"/>
          </a:p>
          <a:p>
            <a:pPr marL="342900" indent="-342900">
              <a:buFont typeface="Arial" panose="020B0604020202020204" pitchFamily="34" charset="0"/>
              <a:buChar char="•"/>
            </a:pPr>
            <a:endParaRPr lang="tr-TR" sz="2000" dirty="0"/>
          </a:p>
          <a:p>
            <a:endParaRPr lang="tr-TR" sz="2000" b="1" dirty="0">
              <a:latin typeface="Candara" panose="020E0502030303020204" pitchFamily="34" charset="0"/>
            </a:endParaRPr>
          </a:p>
          <a:p>
            <a:endParaRPr lang="tr-TR" sz="2000" b="1" dirty="0" smtClean="0">
              <a:latin typeface="Candara" panose="020E0502030303020204" pitchFamily="34" charset="0"/>
            </a:endParaRPr>
          </a:p>
        </p:txBody>
      </p:sp>
      <p:graphicFrame>
        <p:nvGraphicFramePr>
          <p:cNvPr id="3" name="Tablo 2"/>
          <p:cNvGraphicFramePr>
            <a:graphicFrameLocks noGrp="1"/>
          </p:cNvGraphicFramePr>
          <p:nvPr>
            <p:extLst>
              <p:ext uri="{D42A27DB-BD31-4B8C-83A1-F6EECF244321}">
                <p14:modId xmlns:p14="http://schemas.microsoft.com/office/powerpoint/2010/main" val="2182721261"/>
              </p:ext>
            </p:extLst>
          </p:nvPr>
        </p:nvGraphicFramePr>
        <p:xfrm>
          <a:off x="35495" y="892860"/>
          <a:ext cx="9106222" cy="5632491"/>
        </p:xfrm>
        <a:graphic>
          <a:graphicData uri="http://schemas.openxmlformats.org/drawingml/2006/table">
            <a:tbl>
              <a:tblPr>
                <a:tableStyleId>{5C22544A-7EE6-4342-B048-85BDC9FD1C3A}</a:tableStyleId>
              </a:tblPr>
              <a:tblGrid>
                <a:gridCol w="936105">
                  <a:extLst>
                    <a:ext uri="{9D8B030D-6E8A-4147-A177-3AD203B41FA5}">
                      <a16:colId xmlns="" xmlns:a16="http://schemas.microsoft.com/office/drawing/2014/main" val="20000"/>
                    </a:ext>
                  </a:extLst>
                </a:gridCol>
                <a:gridCol w="3600400">
                  <a:extLst>
                    <a:ext uri="{9D8B030D-6E8A-4147-A177-3AD203B41FA5}">
                      <a16:colId xmlns="" xmlns:a16="http://schemas.microsoft.com/office/drawing/2014/main" val="20001"/>
                    </a:ext>
                  </a:extLst>
                </a:gridCol>
                <a:gridCol w="2415634">
                  <a:extLst>
                    <a:ext uri="{9D8B030D-6E8A-4147-A177-3AD203B41FA5}">
                      <a16:colId xmlns="" xmlns:a16="http://schemas.microsoft.com/office/drawing/2014/main" val="20002"/>
                    </a:ext>
                  </a:extLst>
                </a:gridCol>
                <a:gridCol w="1112758">
                  <a:extLst>
                    <a:ext uri="{9D8B030D-6E8A-4147-A177-3AD203B41FA5}">
                      <a16:colId xmlns="" xmlns:a16="http://schemas.microsoft.com/office/drawing/2014/main" val="20003"/>
                    </a:ext>
                  </a:extLst>
                </a:gridCol>
                <a:gridCol w="1041325">
                  <a:extLst>
                    <a:ext uri="{9D8B030D-6E8A-4147-A177-3AD203B41FA5}">
                      <a16:colId xmlns="" xmlns:a16="http://schemas.microsoft.com/office/drawing/2014/main" val="20004"/>
                    </a:ext>
                  </a:extLst>
                </a:gridCol>
              </a:tblGrid>
              <a:tr h="440548">
                <a:tc>
                  <a:txBody>
                    <a:bodyPr/>
                    <a:lstStyle/>
                    <a:p>
                      <a:pPr algn="l" fontAlgn="ctr"/>
                      <a:r>
                        <a:rPr lang="tr-TR" sz="1400" b="1" u="none" strike="noStrike" dirty="0" smtClean="0">
                          <a:effectLst/>
                        </a:rPr>
                        <a:t>AJANS</a:t>
                      </a:r>
                      <a:endParaRPr lang="tr-TR" sz="1400" b="1"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ctr"/>
                      <a:r>
                        <a:rPr lang="tr-TR" sz="1400" b="1" u="none" strike="noStrike" dirty="0" smtClean="0">
                          <a:effectLst/>
                        </a:rPr>
                        <a:t>PROJE ADI</a:t>
                      </a:r>
                      <a:endParaRPr lang="tr-TR" sz="1400" b="1"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ctr"/>
                      <a:r>
                        <a:rPr lang="tr-TR" sz="1400" b="1" u="none" strike="noStrike" dirty="0" smtClean="0">
                          <a:effectLst/>
                        </a:rPr>
                        <a:t>BAŞVURU SAHİBİ</a:t>
                      </a:r>
                      <a:endParaRPr lang="tr-TR" sz="1400" b="1"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ctr"/>
                      <a:r>
                        <a:rPr lang="tr-TR" sz="1400" b="1" u="none" strike="noStrike" dirty="0" smtClean="0">
                          <a:effectLst/>
                        </a:rPr>
                        <a:t>PROJE BÜTÇESİ</a:t>
                      </a:r>
                      <a:endParaRPr lang="tr-TR" sz="1400" b="1"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ctr"/>
                      <a:r>
                        <a:rPr lang="tr-TR" sz="1400" b="1" u="none" strike="noStrike" dirty="0" smtClean="0">
                          <a:effectLst/>
                        </a:rPr>
                        <a:t>DESTEK BÜTÇESİ</a:t>
                      </a:r>
                      <a:endParaRPr lang="tr-TR" sz="1400" b="1" i="0" u="none" strike="noStrike" dirty="0">
                        <a:solidFill>
                          <a:srgbClr val="000000"/>
                        </a:solidFill>
                        <a:effectLst/>
                        <a:latin typeface="Calibri" panose="020F0502020204030204" pitchFamily="34" charset="0"/>
                      </a:endParaRPr>
                    </a:p>
                  </a:txBody>
                  <a:tcPr marL="5912" marR="5912" marT="5912" marB="0" anchor="ctr"/>
                </a:tc>
                <a:extLst>
                  <a:ext uri="{0D108BD9-81ED-4DB2-BD59-A6C34878D82A}">
                    <a16:rowId xmlns="" xmlns:a16="http://schemas.microsoft.com/office/drawing/2014/main" val="10000"/>
                  </a:ext>
                </a:extLst>
              </a:tr>
              <a:tr h="440548">
                <a:tc>
                  <a:txBody>
                    <a:bodyPr/>
                    <a:lstStyle/>
                    <a:p>
                      <a:pPr algn="l" fontAlgn="b"/>
                      <a:r>
                        <a:rPr lang="tr-TR" sz="1200" u="none" strike="noStrike" dirty="0" smtClean="0">
                          <a:effectLst/>
                        </a:rPr>
                        <a:t>DOĞAKA</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Lavanta Kokulu Memleketim-İşlenmesi ve Pazarlanması</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Afşin </a:t>
                      </a:r>
                      <a:r>
                        <a:rPr lang="tr-TR" sz="1400" u="none" strike="noStrike" dirty="0" smtClean="0">
                          <a:effectLst/>
                        </a:rPr>
                        <a:t>Belediyesi</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1.511.000</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smtClean="0">
                          <a:effectLst/>
                        </a:rPr>
                        <a:t>1.000.000</a:t>
                      </a:r>
                      <a:endParaRPr lang="tr-TR" sz="1400" b="0" i="0" u="none" strike="noStrike" dirty="0">
                        <a:solidFill>
                          <a:srgbClr val="000000"/>
                        </a:solidFill>
                        <a:effectLst/>
                        <a:latin typeface="Calibri" panose="020F0502020204030204" pitchFamily="34" charset="0"/>
                      </a:endParaRPr>
                    </a:p>
                  </a:txBody>
                  <a:tcPr marL="5912" marR="5912" marT="5912" marB="0" anchor="ctr"/>
                </a:tc>
                <a:extLst>
                  <a:ext uri="{0D108BD9-81ED-4DB2-BD59-A6C34878D82A}">
                    <a16:rowId xmlns="" xmlns:a16="http://schemas.microsoft.com/office/drawing/2014/main" val="10001"/>
                  </a:ext>
                </a:extLst>
              </a:tr>
              <a:tr h="254934">
                <a:tc>
                  <a:txBody>
                    <a:bodyPr/>
                    <a:lstStyle/>
                    <a:p>
                      <a:pPr algn="l" fontAlgn="b"/>
                      <a:r>
                        <a:rPr lang="tr-TR" sz="1200" u="none" strike="noStrike" dirty="0" smtClean="0">
                          <a:effectLst/>
                        </a:rPr>
                        <a:t>GMKA</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Karesi Kadın Çiftçi Akademisi</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a:effectLst/>
                        </a:rPr>
                        <a:t>Karesi Belediyesi</a:t>
                      </a:r>
                      <a:endParaRPr lang="tr-TR" sz="1400" b="0" i="0" u="none" strike="noStrike">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1.533.760</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a:effectLst/>
                        </a:rPr>
                        <a:t>1.000.000</a:t>
                      </a:r>
                      <a:endParaRPr lang="tr-TR" sz="1400" b="0" i="0" u="none" strike="noStrike">
                        <a:solidFill>
                          <a:srgbClr val="000000"/>
                        </a:solidFill>
                        <a:effectLst/>
                        <a:latin typeface="Calibri" panose="020F0502020204030204" pitchFamily="34" charset="0"/>
                      </a:endParaRPr>
                    </a:p>
                  </a:txBody>
                  <a:tcPr marL="5912" marR="5912" marT="5912" marB="0" anchor="ctr"/>
                </a:tc>
                <a:extLst>
                  <a:ext uri="{0D108BD9-81ED-4DB2-BD59-A6C34878D82A}">
                    <a16:rowId xmlns="" xmlns:a16="http://schemas.microsoft.com/office/drawing/2014/main" val="10002"/>
                  </a:ext>
                </a:extLst>
              </a:tr>
              <a:tr h="264555">
                <a:tc>
                  <a:txBody>
                    <a:bodyPr/>
                    <a:lstStyle/>
                    <a:p>
                      <a:pPr algn="l" fontAlgn="b"/>
                      <a:r>
                        <a:rPr lang="tr-TR" sz="1200" u="none" strike="noStrike" dirty="0" smtClean="0">
                          <a:effectLst/>
                        </a:rPr>
                        <a:t>İKA</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El Dokuma Halı ile Kadın İstihdamının Arttırılması</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a:effectLst/>
                        </a:rPr>
                        <a:t>Besni Belediyesi</a:t>
                      </a:r>
                      <a:endParaRPr lang="tr-TR" sz="1400" b="0" i="0" u="none" strike="noStrike">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1.539.900</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a:effectLst/>
                        </a:rPr>
                        <a:t>1.342.980</a:t>
                      </a:r>
                      <a:endParaRPr lang="tr-TR" sz="1400" b="0" i="0" u="none" strike="noStrike">
                        <a:solidFill>
                          <a:srgbClr val="000000"/>
                        </a:solidFill>
                        <a:effectLst/>
                        <a:latin typeface="Calibri" panose="020F0502020204030204" pitchFamily="34" charset="0"/>
                      </a:endParaRPr>
                    </a:p>
                  </a:txBody>
                  <a:tcPr marL="5912" marR="5912" marT="5912" marB="0" anchor="ctr"/>
                </a:tc>
                <a:extLst>
                  <a:ext uri="{0D108BD9-81ED-4DB2-BD59-A6C34878D82A}">
                    <a16:rowId xmlns="" xmlns:a16="http://schemas.microsoft.com/office/drawing/2014/main" val="10003"/>
                  </a:ext>
                </a:extLst>
              </a:tr>
              <a:tr h="254934">
                <a:tc>
                  <a:txBody>
                    <a:bodyPr/>
                    <a:lstStyle/>
                    <a:p>
                      <a:pPr algn="l" fontAlgn="b"/>
                      <a:r>
                        <a:rPr lang="tr-TR" sz="1200" u="none" strike="noStrike" dirty="0" smtClean="0">
                          <a:effectLst/>
                        </a:rPr>
                        <a:t>İKA</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Nurdağı Biberine Değer Katan Kadınlar</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a:effectLst/>
                        </a:rPr>
                        <a:t>Nurdağı Belediyesi</a:t>
                      </a:r>
                      <a:endParaRPr lang="tr-TR" sz="1400" b="0" i="0" u="none" strike="noStrike">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2.778.100</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2.490.100</a:t>
                      </a:r>
                      <a:endParaRPr lang="tr-TR" sz="1400" b="0" i="0" u="none" strike="noStrike" dirty="0">
                        <a:solidFill>
                          <a:srgbClr val="000000"/>
                        </a:solidFill>
                        <a:effectLst/>
                        <a:latin typeface="Calibri" panose="020F0502020204030204" pitchFamily="34" charset="0"/>
                      </a:endParaRPr>
                    </a:p>
                  </a:txBody>
                  <a:tcPr marL="5912" marR="5912" marT="5912" marB="0" anchor="ctr"/>
                </a:tc>
                <a:extLst>
                  <a:ext uri="{0D108BD9-81ED-4DB2-BD59-A6C34878D82A}">
                    <a16:rowId xmlns="" xmlns:a16="http://schemas.microsoft.com/office/drawing/2014/main" val="10004"/>
                  </a:ext>
                </a:extLst>
              </a:tr>
              <a:tr h="440548">
                <a:tc>
                  <a:txBody>
                    <a:bodyPr/>
                    <a:lstStyle/>
                    <a:p>
                      <a:pPr algn="l" fontAlgn="ctr"/>
                      <a:r>
                        <a:rPr lang="tr-TR" sz="1200" u="none" strike="noStrike" dirty="0" smtClean="0">
                          <a:effectLst/>
                        </a:rPr>
                        <a:t>KARACADAĞ</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ctr"/>
                      <a:r>
                        <a:rPr lang="tr-TR" sz="1400" u="none" strike="noStrike" dirty="0">
                          <a:effectLst/>
                        </a:rPr>
                        <a:t>Hazır Giyim Sektöründe Çalışan Kadınlar İçin Kreş Projesi</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ctr"/>
                      <a:r>
                        <a:rPr lang="tr-TR" sz="1400" u="none" strike="noStrike" dirty="0">
                          <a:effectLst/>
                        </a:rPr>
                        <a:t>Diyarbakır Tekstil İhtisas </a:t>
                      </a:r>
                      <a:r>
                        <a:rPr lang="tr-TR" sz="1400" u="none" strike="noStrike" dirty="0" smtClean="0">
                          <a:effectLst/>
                        </a:rPr>
                        <a:t>OSB</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ctr"/>
                      <a:r>
                        <a:rPr lang="tr-TR" sz="1400" u="none" strike="noStrike" dirty="0">
                          <a:effectLst/>
                        </a:rPr>
                        <a:t>2.435.000</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ctr"/>
                      <a:r>
                        <a:rPr lang="tr-TR" sz="1400" u="none" strike="noStrike" dirty="0">
                          <a:effectLst/>
                        </a:rPr>
                        <a:t>1.500.000</a:t>
                      </a:r>
                      <a:endParaRPr lang="tr-TR" sz="1400" b="0" i="0" u="none" strike="noStrike" dirty="0">
                        <a:solidFill>
                          <a:srgbClr val="000000"/>
                        </a:solidFill>
                        <a:effectLst/>
                        <a:latin typeface="Calibri" panose="020F0502020204030204" pitchFamily="34" charset="0"/>
                      </a:endParaRPr>
                    </a:p>
                  </a:txBody>
                  <a:tcPr marL="5912" marR="5912" marT="5912" marB="0" anchor="ctr"/>
                </a:tc>
                <a:extLst>
                  <a:ext uri="{0D108BD9-81ED-4DB2-BD59-A6C34878D82A}">
                    <a16:rowId xmlns="" xmlns:a16="http://schemas.microsoft.com/office/drawing/2014/main" val="10005"/>
                  </a:ext>
                </a:extLst>
              </a:tr>
              <a:tr h="223284">
                <a:tc>
                  <a:txBody>
                    <a:bodyPr/>
                    <a:lstStyle/>
                    <a:p>
                      <a:pPr algn="l" fontAlgn="b"/>
                      <a:r>
                        <a:rPr lang="tr-TR" sz="1200" u="none" strike="noStrike" dirty="0" smtClean="0">
                          <a:effectLst/>
                        </a:rPr>
                        <a:t>KARACADAĞ</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Bismil Özel Eğitim Mesleki Eğitim Merkezi Projesi</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a:effectLst/>
                        </a:rPr>
                        <a:t>Bismil Kaymakamlığı</a:t>
                      </a:r>
                      <a:endParaRPr lang="tr-TR" sz="1400" b="0" i="0" u="none" strike="noStrike">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1.271.000</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900.000</a:t>
                      </a:r>
                      <a:endParaRPr lang="tr-TR" sz="1400" b="0" i="0" u="none" strike="noStrike" dirty="0">
                        <a:solidFill>
                          <a:srgbClr val="000000"/>
                        </a:solidFill>
                        <a:effectLst/>
                        <a:latin typeface="Calibri" panose="020F0502020204030204" pitchFamily="34" charset="0"/>
                      </a:endParaRPr>
                    </a:p>
                  </a:txBody>
                  <a:tcPr marL="5912" marR="5912" marT="5912" marB="0" anchor="ctr"/>
                </a:tc>
                <a:extLst>
                  <a:ext uri="{0D108BD9-81ED-4DB2-BD59-A6C34878D82A}">
                    <a16:rowId xmlns="" xmlns:a16="http://schemas.microsoft.com/office/drawing/2014/main" val="10006"/>
                  </a:ext>
                </a:extLst>
              </a:tr>
              <a:tr h="440548">
                <a:tc>
                  <a:txBody>
                    <a:bodyPr/>
                    <a:lstStyle/>
                    <a:p>
                      <a:pPr algn="l" fontAlgn="b"/>
                      <a:r>
                        <a:rPr lang="tr-TR" sz="1200" u="none" strike="noStrike" dirty="0" smtClean="0">
                          <a:effectLst/>
                        </a:rPr>
                        <a:t>KUZKA</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İmalat Sanayine Yönelik Mesleki Eğitim Merkezinin Kurulumu</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Çerkeş </a:t>
                      </a:r>
                      <a:r>
                        <a:rPr lang="tr-TR" sz="1400" u="none" strike="noStrike" dirty="0" smtClean="0">
                          <a:effectLst/>
                        </a:rPr>
                        <a:t>OSB</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1.710.905</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a:effectLst/>
                        </a:rPr>
                        <a:t>1.234.075</a:t>
                      </a:r>
                      <a:endParaRPr lang="tr-TR" sz="1400" b="0" i="0" u="none" strike="noStrike">
                        <a:solidFill>
                          <a:srgbClr val="000000"/>
                        </a:solidFill>
                        <a:effectLst/>
                        <a:latin typeface="Calibri" panose="020F0502020204030204" pitchFamily="34" charset="0"/>
                      </a:endParaRPr>
                    </a:p>
                  </a:txBody>
                  <a:tcPr marL="5912" marR="5912" marT="5912" marB="0" anchor="ctr"/>
                </a:tc>
                <a:extLst>
                  <a:ext uri="{0D108BD9-81ED-4DB2-BD59-A6C34878D82A}">
                    <a16:rowId xmlns="" xmlns:a16="http://schemas.microsoft.com/office/drawing/2014/main" val="10007"/>
                  </a:ext>
                </a:extLst>
              </a:tr>
              <a:tr h="223284">
                <a:tc>
                  <a:txBody>
                    <a:bodyPr/>
                    <a:lstStyle/>
                    <a:p>
                      <a:pPr algn="l" fontAlgn="b"/>
                      <a:r>
                        <a:rPr lang="tr-TR" sz="1200" u="none" strike="noStrike" dirty="0" smtClean="0">
                          <a:effectLst/>
                        </a:rPr>
                        <a:t>KUZKA</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İhsangazi Tohumdan Geleceğe</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İhsangazi </a:t>
                      </a:r>
                      <a:r>
                        <a:rPr lang="tr-TR" sz="1400" u="none" strike="noStrike" dirty="0" smtClean="0">
                          <a:effectLst/>
                        </a:rPr>
                        <a:t>Belediyesi</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1.348.053</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1.147.347</a:t>
                      </a:r>
                      <a:endParaRPr lang="tr-TR" sz="1400" b="0" i="0" u="none" strike="noStrike" dirty="0">
                        <a:solidFill>
                          <a:srgbClr val="000000"/>
                        </a:solidFill>
                        <a:effectLst/>
                        <a:latin typeface="Calibri" panose="020F0502020204030204" pitchFamily="34" charset="0"/>
                      </a:endParaRPr>
                    </a:p>
                  </a:txBody>
                  <a:tcPr marL="5912" marR="5912" marT="5912" marB="0" anchor="ctr"/>
                </a:tc>
                <a:extLst>
                  <a:ext uri="{0D108BD9-81ED-4DB2-BD59-A6C34878D82A}">
                    <a16:rowId xmlns="" xmlns:a16="http://schemas.microsoft.com/office/drawing/2014/main" val="10008"/>
                  </a:ext>
                </a:extLst>
              </a:tr>
              <a:tr h="223284">
                <a:tc>
                  <a:txBody>
                    <a:bodyPr/>
                    <a:lstStyle/>
                    <a:p>
                      <a:pPr algn="l" fontAlgn="b"/>
                      <a:r>
                        <a:rPr lang="tr-TR" sz="1200" u="none" strike="noStrike" dirty="0" smtClean="0">
                          <a:effectLst/>
                        </a:rPr>
                        <a:t>SERKA</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Umutlu Toplum Mutlu Bir Gelecek</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a:effectLst/>
                        </a:rPr>
                        <a:t>Patnos Milli Eğitim Müdürlüğü</a:t>
                      </a:r>
                      <a:endParaRPr lang="tr-TR" sz="1400" b="0" i="0" u="none" strike="noStrike">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smtClean="0">
                          <a:effectLst/>
                        </a:rPr>
                        <a:t>1.029.999</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900.000</a:t>
                      </a:r>
                      <a:endParaRPr lang="tr-TR" sz="1400" b="0" i="0" u="none" strike="noStrike" dirty="0">
                        <a:solidFill>
                          <a:srgbClr val="000000"/>
                        </a:solidFill>
                        <a:effectLst/>
                        <a:latin typeface="Calibri" panose="020F0502020204030204" pitchFamily="34" charset="0"/>
                      </a:endParaRPr>
                    </a:p>
                  </a:txBody>
                  <a:tcPr marL="5912" marR="5912" marT="5912" marB="0" anchor="ctr"/>
                </a:tc>
                <a:extLst>
                  <a:ext uri="{0D108BD9-81ED-4DB2-BD59-A6C34878D82A}">
                    <a16:rowId xmlns="" xmlns:a16="http://schemas.microsoft.com/office/drawing/2014/main" val="10009"/>
                  </a:ext>
                </a:extLst>
              </a:tr>
              <a:tr h="440548">
                <a:tc>
                  <a:txBody>
                    <a:bodyPr/>
                    <a:lstStyle/>
                    <a:p>
                      <a:pPr algn="l" fontAlgn="b"/>
                      <a:r>
                        <a:rPr lang="tr-TR" sz="1200" u="none" strike="noStrike" dirty="0" smtClean="0">
                          <a:effectLst/>
                        </a:rPr>
                        <a:t>SERKA</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Çalışkan Kadınlarımız ile Doğal Üretim Katma Değer Kazanıyor</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a:effectLst/>
                        </a:rPr>
                        <a:t>Tuzluca Belediyesi</a:t>
                      </a:r>
                      <a:endParaRPr lang="tr-TR" sz="1400" b="0" i="0" u="none" strike="noStrike">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smtClean="0">
                          <a:effectLst/>
                        </a:rPr>
                        <a:t>1.629.660</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1.400.000</a:t>
                      </a:r>
                      <a:endParaRPr lang="tr-TR" sz="1400" b="0" i="0" u="none" strike="noStrike" dirty="0">
                        <a:solidFill>
                          <a:srgbClr val="000000"/>
                        </a:solidFill>
                        <a:effectLst/>
                        <a:latin typeface="Calibri" panose="020F0502020204030204" pitchFamily="34" charset="0"/>
                      </a:endParaRPr>
                    </a:p>
                  </a:txBody>
                  <a:tcPr marL="5912" marR="5912" marT="5912" marB="0" anchor="ctr"/>
                </a:tc>
                <a:extLst>
                  <a:ext uri="{0D108BD9-81ED-4DB2-BD59-A6C34878D82A}">
                    <a16:rowId xmlns="" xmlns:a16="http://schemas.microsoft.com/office/drawing/2014/main" val="10010"/>
                  </a:ext>
                </a:extLst>
              </a:tr>
              <a:tr h="440548">
                <a:tc>
                  <a:txBody>
                    <a:bodyPr/>
                    <a:lstStyle/>
                    <a:p>
                      <a:pPr algn="l" fontAlgn="b"/>
                      <a:r>
                        <a:rPr lang="tr-TR" sz="1200" u="none" strike="noStrike" dirty="0" smtClean="0">
                          <a:effectLst/>
                        </a:rPr>
                        <a:t>SERKA</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err="1">
                          <a:effectLst/>
                        </a:rPr>
                        <a:t>Posoflu</a:t>
                      </a:r>
                      <a:r>
                        <a:rPr lang="tr-TR" sz="1400" u="none" strike="noStrike" dirty="0">
                          <a:effectLst/>
                        </a:rPr>
                        <a:t> Eller Yöresel Ürünler</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Posof </a:t>
                      </a:r>
                      <a:r>
                        <a:rPr lang="tr-TR" sz="1400" u="none" strike="noStrike" dirty="0" smtClean="0">
                          <a:effectLst/>
                        </a:rPr>
                        <a:t>Köylere Hizmet Götürme Birliği</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smtClean="0">
                          <a:effectLst/>
                        </a:rPr>
                        <a:t>1.138.470</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900.000</a:t>
                      </a:r>
                      <a:endParaRPr lang="tr-TR" sz="1400" b="0" i="0" u="none" strike="noStrike" dirty="0">
                        <a:solidFill>
                          <a:srgbClr val="000000"/>
                        </a:solidFill>
                        <a:effectLst/>
                        <a:latin typeface="Calibri" panose="020F0502020204030204" pitchFamily="34" charset="0"/>
                      </a:endParaRPr>
                    </a:p>
                  </a:txBody>
                  <a:tcPr marL="5912" marR="5912" marT="5912" marB="0" anchor="ctr"/>
                </a:tc>
                <a:extLst>
                  <a:ext uri="{0D108BD9-81ED-4DB2-BD59-A6C34878D82A}">
                    <a16:rowId xmlns="" xmlns:a16="http://schemas.microsoft.com/office/drawing/2014/main" val="10011"/>
                  </a:ext>
                </a:extLst>
              </a:tr>
              <a:tr h="440548">
                <a:tc>
                  <a:txBody>
                    <a:bodyPr/>
                    <a:lstStyle/>
                    <a:p>
                      <a:pPr algn="l" fontAlgn="b"/>
                      <a:r>
                        <a:rPr lang="tr-TR" sz="1200" u="none" strike="noStrike" dirty="0" smtClean="0">
                          <a:effectLst/>
                        </a:rPr>
                        <a:t>ZAFER</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Atalık Tohumlar Kadınların Elinde Yeşeriyor.</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İhsaniye Köylere Hizmet Götürme Birliği</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1.425.000</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marL="0" algn="ctr" defTabSz="914400" rtl="0" eaLnBrk="1" fontAlgn="b" latinLnBrk="0" hangingPunct="1"/>
                      <a:r>
                        <a:rPr lang="tr-TR" sz="1400" u="none" strike="noStrike" kern="1200" dirty="0">
                          <a:solidFill>
                            <a:schemeClr val="dk1"/>
                          </a:solidFill>
                          <a:effectLst/>
                          <a:latin typeface="+mn-lt"/>
                          <a:ea typeface="+mn-ea"/>
                          <a:cs typeface="+mn-cs"/>
                        </a:rPr>
                        <a:t>  </a:t>
                      </a:r>
                      <a:r>
                        <a:rPr lang="tr-TR" sz="1400" u="none" strike="noStrike" kern="1200" dirty="0" smtClean="0">
                          <a:solidFill>
                            <a:schemeClr val="dk1"/>
                          </a:solidFill>
                          <a:effectLst/>
                          <a:latin typeface="+mn-lt"/>
                          <a:ea typeface="+mn-ea"/>
                          <a:cs typeface="+mn-cs"/>
                        </a:rPr>
                        <a:t>997.500 </a:t>
                      </a:r>
                      <a:endParaRPr lang="tr-TR" sz="1400" u="none" strike="noStrike" kern="1200" dirty="0">
                        <a:solidFill>
                          <a:schemeClr val="dk1"/>
                        </a:solidFill>
                        <a:effectLst/>
                        <a:latin typeface="+mn-lt"/>
                        <a:ea typeface="+mn-ea"/>
                        <a:cs typeface="+mn-cs"/>
                      </a:endParaRPr>
                    </a:p>
                  </a:txBody>
                  <a:tcPr marL="5912" marR="5912" marT="5912" marB="0" anchor="ctr"/>
                </a:tc>
                <a:extLst>
                  <a:ext uri="{0D108BD9-81ED-4DB2-BD59-A6C34878D82A}">
                    <a16:rowId xmlns="" xmlns:a16="http://schemas.microsoft.com/office/drawing/2014/main" val="10012"/>
                  </a:ext>
                </a:extLst>
              </a:tr>
              <a:tr h="440548">
                <a:tc>
                  <a:txBody>
                    <a:bodyPr/>
                    <a:lstStyle/>
                    <a:p>
                      <a:pPr algn="l" fontAlgn="b"/>
                      <a:r>
                        <a:rPr lang="tr-TR" sz="1200" u="none" strike="noStrike" dirty="0" smtClean="0">
                          <a:effectLst/>
                        </a:rPr>
                        <a:t>ZAFER</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Keçi Belediyeden, Süt Köylüden, Peynir Kooperatiften</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a:effectLst/>
                        </a:rPr>
                        <a:t>Emet Belediyesi</a:t>
                      </a:r>
                      <a:endParaRPr lang="tr-TR" sz="1400" b="0" i="0" u="none" strike="noStrike">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a:effectLst/>
                        </a:rPr>
                        <a:t>1.350.000</a:t>
                      </a:r>
                      <a:endParaRPr lang="tr-TR" sz="1400" b="0" i="0" u="none" strike="noStrike">
                        <a:solidFill>
                          <a:srgbClr val="000000"/>
                        </a:solidFill>
                        <a:effectLst/>
                        <a:latin typeface="Calibri" panose="020F0502020204030204" pitchFamily="34" charset="0"/>
                      </a:endParaRPr>
                    </a:p>
                  </a:txBody>
                  <a:tcPr marL="5912" marR="5912" marT="5912" marB="0" anchor="ctr"/>
                </a:tc>
                <a:tc>
                  <a:txBody>
                    <a:bodyPr/>
                    <a:lstStyle/>
                    <a:p>
                      <a:pPr marL="0" algn="ctr" defTabSz="914400" rtl="0" eaLnBrk="1" fontAlgn="b" latinLnBrk="0" hangingPunct="1"/>
                      <a:r>
                        <a:rPr lang="tr-TR" sz="1400" u="none" strike="noStrike" kern="1200" dirty="0" smtClean="0">
                          <a:solidFill>
                            <a:schemeClr val="dk1"/>
                          </a:solidFill>
                          <a:effectLst/>
                          <a:latin typeface="+mn-lt"/>
                          <a:ea typeface="+mn-ea"/>
                          <a:cs typeface="+mn-cs"/>
                        </a:rPr>
                        <a:t>1.039.500 </a:t>
                      </a:r>
                      <a:endParaRPr lang="tr-TR" sz="1400" u="none" strike="noStrike" kern="1200" dirty="0">
                        <a:solidFill>
                          <a:schemeClr val="dk1"/>
                        </a:solidFill>
                        <a:effectLst/>
                        <a:latin typeface="+mn-lt"/>
                        <a:ea typeface="+mn-ea"/>
                        <a:cs typeface="+mn-cs"/>
                      </a:endParaRPr>
                    </a:p>
                  </a:txBody>
                  <a:tcPr marL="5912" marR="5912" marT="5912" marB="0" anchor="ctr"/>
                </a:tc>
                <a:extLst>
                  <a:ext uri="{0D108BD9-81ED-4DB2-BD59-A6C34878D82A}">
                    <a16:rowId xmlns="" xmlns:a16="http://schemas.microsoft.com/office/drawing/2014/main" val="10013"/>
                  </a:ext>
                </a:extLst>
              </a:tr>
              <a:tr h="440548">
                <a:tc>
                  <a:txBody>
                    <a:bodyPr/>
                    <a:lstStyle/>
                    <a:p>
                      <a:pPr algn="l" fontAlgn="b"/>
                      <a:r>
                        <a:rPr lang="tr-TR" sz="1200" u="none" strike="noStrike" dirty="0" smtClean="0">
                          <a:effectLst/>
                        </a:rPr>
                        <a:t>ZAFER</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Simav Kestanesi Kadın ve Engelli İstihdamına Kapı Açıyor.</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Simav </a:t>
                      </a:r>
                      <a:r>
                        <a:rPr lang="tr-TR" sz="1400" u="none" strike="noStrike" dirty="0" smtClean="0">
                          <a:effectLst/>
                        </a:rPr>
                        <a:t>Belediyesi</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a:effectLst/>
                        </a:rPr>
                        <a:t>1.310.000</a:t>
                      </a:r>
                      <a:endParaRPr lang="tr-TR" sz="1400" b="0" i="0" u="none" strike="noStrike">
                        <a:solidFill>
                          <a:srgbClr val="000000"/>
                        </a:solidFill>
                        <a:effectLst/>
                        <a:latin typeface="Calibri" panose="020F0502020204030204" pitchFamily="34" charset="0"/>
                      </a:endParaRPr>
                    </a:p>
                  </a:txBody>
                  <a:tcPr marL="5912" marR="5912" marT="5912" marB="0" anchor="ctr"/>
                </a:tc>
                <a:tc>
                  <a:txBody>
                    <a:bodyPr/>
                    <a:lstStyle/>
                    <a:p>
                      <a:pPr marL="0" algn="ctr" defTabSz="914400" rtl="0" eaLnBrk="1" fontAlgn="b" latinLnBrk="0" hangingPunct="1"/>
                      <a:r>
                        <a:rPr lang="tr-TR" sz="1400" u="none" strike="noStrike" kern="1200" dirty="0" smtClean="0">
                          <a:solidFill>
                            <a:schemeClr val="dk1"/>
                          </a:solidFill>
                          <a:effectLst/>
                          <a:latin typeface="+mn-lt"/>
                          <a:ea typeface="+mn-ea"/>
                          <a:cs typeface="+mn-cs"/>
                        </a:rPr>
                        <a:t>995.600 </a:t>
                      </a:r>
                      <a:endParaRPr lang="tr-TR" sz="1400" u="none" strike="noStrike" kern="1200" dirty="0">
                        <a:solidFill>
                          <a:schemeClr val="dk1"/>
                        </a:solidFill>
                        <a:effectLst/>
                        <a:latin typeface="+mn-lt"/>
                        <a:ea typeface="+mn-ea"/>
                        <a:cs typeface="+mn-cs"/>
                      </a:endParaRPr>
                    </a:p>
                  </a:txBody>
                  <a:tcPr marL="5912" marR="5912" marT="5912" marB="0" anchor="ctr"/>
                </a:tc>
                <a:extLst>
                  <a:ext uri="{0D108BD9-81ED-4DB2-BD59-A6C34878D82A}">
                    <a16:rowId xmlns="" xmlns:a16="http://schemas.microsoft.com/office/drawing/2014/main" val="10014"/>
                  </a:ext>
                </a:extLst>
              </a:tr>
              <a:tr h="223284">
                <a:tc>
                  <a:txBody>
                    <a:bodyPr/>
                    <a:lstStyle/>
                    <a:p>
                      <a:pPr algn="l" fontAlgn="b"/>
                      <a:r>
                        <a:rPr lang="tr-TR" sz="1200" u="none" strike="noStrike" dirty="0">
                          <a:effectLst/>
                        </a:rPr>
                        <a:t>ZAFER</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Demirci Tarım Ürünleri Merkezi</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Demirci Ziraat Odası</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2.524.000</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marL="0" algn="ctr" defTabSz="914400" rtl="0" eaLnBrk="1" fontAlgn="b" latinLnBrk="0" hangingPunct="1"/>
                      <a:r>
                        <a:rPr lang="tr-TR" sz="1400" u="none" strike="noStrike" kern="1200" dirty="0" smtClean="0">
                          <a:solidFill>
                            <a:schemeClr val="dk1"/>
                          </a:solidFill>
                          <a:effectLst/>
                          <a:latin typeface="+mn-lt"/>
                          <a:ea typeface="+mn-ea"/>
                          <a:cs typeface="+mn-cs"/>
                        </a:rPr>
                        <a:t>1.388.200 </a:t>
                      </a:r>
                      <a:endParaRPr lang="tr-TR" sz="1400" u="none" strike="noStrike" kern="1200" dirty="0">
                        <a:solidFill>
                          <a:schemeClr val="dk1"/>
                        </a:solidFill>
                        <a:effectLst/>
                        <a:latin typeface="+mn-lt"/>
                        <a:ea typeface="+mn-ea"/>
                        <a:cs typeface="+mn-cs"/>
                      </a:endParaRPr>
                    </a:p>
                  </a:txBody>
                  <a:tcPr marL="5912" marR="5912" marT="5912" marB="0" anchor="ctr"/>
                </a:tc>
                <a:extLst>
                  <a:ext uri="{0D108BD9-81ED-4DB2-BD59-A6C34878D82A}">
                    <a16:rowId xmlns="" xmlns:a16="http://schemas.microsoft.com/office/drawing/2014/main" val="10015"/>
                  </a:ext>
                </a:extLst>
              </a:tr>
            </a:tbl>
          </a:graphicData>
        </a:graphic>
      </p:graphicFrame>
    </p:spTree>
    <p:extLst>
      <p:ext uri="{BB962C8B-B14F-4D97-AF65-F5344CB8AC3E}">
        <p14:creationId xmlns:p14="http://schemas.microsoft.com/office/powerpoint/2010/main" val="1228423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smtClean="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2021 – SOGEP – ÖN GÖRÜLEN BÜTÇE </a:t>
            </a:r>
            <a:endParaRPr lang="tr-TR" sz="2000" dirty="0">
              <a:solidFill>
                <a:schemeClr val="bg1"/>
              </a:solidFill>
            </a:endParaRPr>
          </a:p>
        </p:txBody>
      </p:sp>
      <p:graphicFrame>
        <p:nvGraphicFramePr>
          <p:cNvPr id="2" name="Tablo 1"/>
          <p:cNvGraphicFramePr>
            <a:graphicFrameLocks noGrp="1"/>
          </p:cNvGraphicFramePr>
          <p:nvPr>
            <p:extLst>
              <p:ext uri="{D42A27DB-BD31-4B8C-83A1-F6EECF244321}">
                <p14:modId xmlns:p14="http://schemas.microsoft.com/office/powerpoint/2010/main" val="4004487626"/>
              </p:ext>
            </p:extLst>
          </p:nvPr>
        </p:nvGraphicFramePr>
        <p:xfrm>
          <a:off x="-2604" y="1852464"/>
          <a:ext cx="9144000" cy="4672880"/>
        </p:xfrm>
        <a:graphic>
          <a:graphicData uri="http://schemas.openxmlformats.org/drawingml/2006/table">
            <a:tbl>
              <a:tblPr firstRow="1" firstCol="1" bandRow="1">
                <a:tableStyleId>{5C22544A-7EE6-4342-B048-85BDC9FD1C3A}</a:tableStyleId>
              </a:tblPr>
              <a:tblGrid>
                <a:gridCol w="1536807">
                  <a:extLst>
                    <a:ext uri="{9D8B030D-6E8A-4147-A177-3AD203B41FA5}">
                      <a16:colId xmlns="" xmlns:a16="http://schemas.microsoft.com/office/drawing/2014/main" val="20000"/>
                    </a:ext>
                  </a:extLst>
                </a:gridCol>
                <a:gridCol w="2029685">
                  <a:extLst>
                    <a:ext uri="{9D8B030D-6E8A-4147-A177-3AD203B41FA5}">
                      <a16:colId xmlns="" xmlns:a16="http://schemas.microsoft.com/office/drawing/2014/main" val="20001"/>
                    </a:ext>
                  </a:extLst>
                </a:gridCol>
                <a:gridCol w="1296144">
                  <a:extLst>
                    <a:ext uri="{9D8B030D-6E8A-4147-A177-3AD203B41FA5}">
                      <a16:colId xmlns="" xmlns:a16="http://schemas.microsoft.com/office/drawing/2014/main" val="20002"/>
                    </a:ext>
                  </a:extLst>
                </a:gridCol>
                <a:gridCol w="1152128">
                  <a:extLst>
                    <a:ext uri="{9D8B030D-6E8A-4147-A177-3AD203B41FA5}">
                      <a16:colId xmlns="" xmlns:a16="http://schemas.microsoft.com/office/drawing/2014/main" val="20003"/>
                    </a:ext>
                  </a:extLst>
                </a:gridCol>
                <a:gridCol w="1584176">
                  <a:extLst>
                    <a:ext uri="{9D8B030D-6E8A-4147-A177-3AD203B41FA5}">
                      <a16:colId xmlns="" xmlns:a16="http://schemas.microsoft.com/office/drawing/2014/main" val="20004"/>
                    </a:ext>
                  </a:extLst>
                </a:gridCol>
                <a:gridCol w="1545060">
                  <a:extLst>
                    <a:ext uri="{9D8B030D-6E8A-4147-A177-3AD203B41FA5}">
                      <a16:colId xmlns="" xmlns:a16="http://schemas.microsoft.com/office/drawing/2014/main" val="20005"/>
                    </a:ext>
                  </a:extLst>
                </a:gridCol>
              </a:tblGrid>
              <a:tr h="1060312">
                <a:tc>
                  <a:txBody>
                    <a:bodyPr/>
                    <a:lstStyle/>
                    <a:p>
                      <a:pPr algn="ctr" fontAlgn="base">
                        <a:lnSpc>
                          <a:spcPct val="107000"/>
                        </a:lnSpc>
                        <a:spcAft>
                          <a:spcPts val="0"/>
                        </a:spcAft>
                      </a:pPr>
                      <a:r>
                        <a:rPr lang="tr-TR" sz="1600" dirty="0">
                          <a:effectLst/>
                        </a:rPr>
                        <a:t>BAŞVURU SAHİBİ TÜRLERİ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fontAlgn="base">
                        <a:lnSpc>
                          <a:spcPct val="107000"/>
                        </a:lnSpc>
                        <a:spcAft>
                          <a:spcPts val="0"/>
                        </a:spcAft>
                      </a:pPr>
                      <a:r>
                        <a:rPr lang="tr-TR" sz="1600">
                          <a:effectLst/>
                        </a:rPr>
                        <a:t>ÖNCELİKLER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fontAlgn="base">
                        <a:lnSpc>
                          <a:spcPct val="107000"/>
                        </a:lnSpc>
                        <a:spcAft>
                          <a:spcPts val="0"/>
                        </a:spcAft>
                      </a:pPr>
                      <a:r>
                        <a:rPr lang="tr-TR" sz="1600" dirty="0">
                          <a:effectLst/>
                        </a:rPr>
                        <a:t>MİNİMUM “</a:t>
                      </a:r>
                      <a:r>
                        <a:rPr lang="tr-TR" sz="1600" u="sng" dirty="0">
                          <a:effectLst/>
                        </a:rPr>
                        <a:t>NAKDİ</a:t>
                      </a:r>
                      <a:r>
                        <a:rPr lang="tr-TR" sz="1600" dirty="0">
                          <a:effectLst/>
                        </a:rPr>
                        <a:t>” EŞ FİNANSMAN ORANI*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fontAlgn="base">
                        <a:lnSpc>
                          <a:spcPct val="107000"/>
                        </a:lnSpc>
                        <a:spcAft>
                          <a:spcPts val="0"/>
                        </a:spcAft>
                      </a:pPr>
                      <a:r>
                        <a:rPr lang="tr-TR" sz="1600" dirty="0">
                          <a:effectLst/>
                        </a:rPr>
                        <a:t>MİNİMUM İSTİHDAM </a:t>
                      </a:r>
                      <a:r>
                        <a:rPr lang="tr-TR" sz="1600" dirty="0" smtClean="0">
                          <a:effectLst/>
                        </a:rPr>
                        <a:t>SAYISI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fontAlgn="base">
                        <a:lnSpc>
                          <a:spcPct val="107000"/>
                        </a:lnSpc>
                        <a:spcAft>
                          <a:spcPts val="0"/>
                        </a:spcAft>
                      </a:pPr>
                      <a:r>
                        <a:rPr lang="tr-TR" sz="1600">
                          <a:effectLst/>
                        </a:rPr>
                        <a:t>MİNİMUM PROJE BÜTÇESİ (TL)</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fontAlgn="base">
                        <a:lnSpc>
                          <a:spcPct val="107000"/>
                        </a:lnSpc>
                        <a:spcAft>
                          <a:spcPts val="0"/>
                        </a:spcAft>
                      </a:pPr>
                      <a:r>
                        <a:rPr lang="tr-TR" sz="1600" dirty="0">
                          <a:effectLst/>
                        </a:rPr>
                        <a:t>MAKSİMUM PROJE BÜTÇESİ (TL)</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00"/>
                  </a:ext>
                </a:extLst>
              </a:tr>
              <a:tr h="1126425">
                <a:tc rowSpan="3">
                  <a:txBody>
                    <a:bodyPr/>
                    <a:lstStyle/>
                    <a:p>
                      <a:pPr fontAlgn="base">
                        <a:lnSpc>
                          <a:spcPct val="107000"/>
                        </a:lnSpc>
                        <a:spcAft>
                          <a:spcPts val="0"/>
                        </a:spcAft>
                      </a:pPr>
                      <a:r>
                        <a:rPr lang="tr-TR" sz="2000" dirty="0">
                          <a:effectLst/>
                        </a:rPr>
                        <a:t>Kar amacı “</a:t>
                      </a:r>
                      <a:r>
                        <a:rPr lang="tr-TR" sz="2000" u="sng" dirty="0">
                          <a:effectLst/>
                        </a:rPr>
                        <a:t>gütmeyen</a:t>
                      </a:r>
                      <a:r>
                        <a:rPr lang="tr-TR" sz="2000" dirty="0">
                          <a:effectLst/>
                        </a:rPr>
                        <a:t>” kurum kuruluşlar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22225" fontAlgn="base">
                        <a:lnSpc>
                          <a:spcPct val="107000"/>
                        </a:lnSpc>
                        <a:spcAft>
                          <a:spcPts val="0"/>
                        </a:spcAft>
                      </a:pPr>
                      <a:r>
                        <a:rPr lang="tr-TR" sz="2000" u="sng" dirty="0">
                          <a:effectLst/>
                        </a:rPr>
                        <a:t>İstihdam Edilebilirliği</a:t>
                      </a:r>
                      <a:r>
                        <a:rPr lang="tr-TR" sz="2000" dirty="0">
                          <a:effectLst/>
                        </a:rPr>
                        <a:t> Artırmak</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3">
                  <a:txBody>
                    <a:bodyPr/>
                    <a:lstStyle/>
                    <a:p>
                      <a:pPr algn="ctr" fontAlgn="base">
                        <a:lnSpc>
                          <a:spcPct val="107000"/>
                        </a:lnSpc>
                        <a:spcAft>
                          <a:spcPts val="0"/>
                        </a:spcAft>
                      </a:pPr>
                      <a:r>
                        <a:rPr lang="tr-TR" sz="2400" b="1" dirty="0">
                          <a:effectLst/>
                        </a:rPr>
                        <a:t>% 10</a:t>
                      </a:r>
                      <a:endParaRPr lang="tr-TR"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3">
                  <a:txBody>
                    <a:bodyPr/>
                    <a:lstStyle/>
                    <a:p>
                      <a:pPr algn="ctr" fontAlgn="base">
                        <a:lnSpc>
                          <a:spcPct val="107000"/>
                        </a:lnSpc>
                        <a:spcAft>
                          <a:spcPts val="0"/>
                        </a:spcAft>
                      </a:pPr>
                      <a:r>
                        <a:rPr lang="tr-TR" sz="2400" b="1" dirty="0">
                          <a:effectLst/>
                        </a:rPr>
                        <a:t>5</a:t>
                      </a:r>
                      <a:endParaRPr lang="tr-TR"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3">
                  <a:txBody>
                    <a:bodyPr/>
                    <a:lstStyle/>
                    <a:p>
                      <a:pPr algn="ctr" fontAlgn="base">
                        <a:lnSpc>
                          <a:spcPct val="107000"/>
                        </a:lnSpc>
                        <a:spcAft>
                          <a:spcPts val="0"/>
                        </a:spcAft>
                      </a:pPr>
                      <a:r>
                        <a:rPr lang="tr-TR" sz="2400" b="1" dirty="0">
                          <a:effectLst/>
                        </a:rPr>
                        <a:t>1.000.000</a:t>
                      </a:r>
                      <a:endParaRPr lang="tr-TR"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3">
                  <a:txBody>
                    <a:bodyPr/>
                    <a:lstStyle/>
                    <a:p>
                      <a:pPr algn="ctr" fontAlgn="base">
                        <a:lnSpc>
                          <a:spcPct val="107000"/>
                        </a:lnSpc>
                        <a:spcAft>
                          <a:spcPts val="0"/>
                        </a:spcAft>
                      </a:pPr>
                      <a:r>
                        <a:rPr lang="tr-TR" sz="2400" b="1" dirty="0">
                          <a:effectLst/>
                        </a:rPr>
                        <a:t>3.000.000</a:t>
                      </a:r>
                      <a:endParaRPr lang="tr-TR"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01"/>
                  </a:ext>
                </a:extLst>
              </a:tr>
              <a:tr h="784632">
                <a:tc vMerge="1">
                  <a:txBody>
                    <a:bodyPr/>
                    <a:lstStyle/>
                    <a:p>
                      <a:endParaRPr lang="tr-TR"/>
                    </a:p>
                  </a:txBody>
                  <a:tcPr/>
                </a:tc>
                <a:tc>
                  <a:txBody>
                    <a:bodyPr/>
                    <a:lstStyle/>
                    <a:p>
                      <a:pPr marL="22225" fontAlgn="base">
                        <a:lnSpc>
                          <a:spcPct val="107000"/>
                        </a:lnSpc>
                        <a:spcAft>
                          <a:spcPts val="0"/>
                        </a:spcAft>
                      </a:pPr>
                      <a:r>
                        <a:rPr lang="tr-TR" sz="2000" u="sng" dirty="0">
                          <a:effectLst/>
                        </a:rPr>
                        <a:t>Sosyal Girişimcilik</a:t>
                      </a:r>
                      <a:r>
                        <a:rPr lang="tr-TR" sz="2000" dirty="0">
                          <a:effectLst/>
                        </a:rPr>
                        <a:t> ve Yenilikçilik</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 xmlns:a16="http://schemas.microsoft.com/office/drawing/2014/main" val="10002"/>
                  </a:ext>
                </a:extLst>
              </a:tr>
              <a:tr h="665809">
                <a:tc vMerge="1">
                  <a:txBody>
                    <a:bodyPr/>
                    <a:lstStyle/>
                    <a:p>
                      <a:endParaRPr lang="tr-TR"/>
                    </a:p>
                  </a:txBody>
                  <a:tcPr/>
                </a:tc>
                <a:tc>
                  <a:txBody>
                    <a:bodyPr/>
                    <a:lstStyle/>
                    <a:p>
                      <a:pPr marL="22225" fontAlgn="base">
                        <a:lnSpc>
                          <a:spcPct val="107000"/>
                        </a:lnSpc>
                        <a:spcAft>
                          <a:spcPts val="0"/>
                        </a:spcAft>
                      </a:pPr>
                      <a:r>
                        <a:rPr lang="tr-TR" sz="2000" u="sng" dirty="0">
                          <a:effectLst/>
                        </a:rPr>
                        <a:t>Sosyal İçerme</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 xmlns:a16="http://schemas.microsoft.com/office/drawing/2014/main" val="10003"/>
                  </a:ext>
                </a:extLst>
              </a:tr>
              <a:tr h="1035702">
                <a:tc>
                  <a:txBody>
                    <a:bodyPr/>
                    <a:lstStyle/>
                    <a:p>
                      <a:pPr fontAlgn="base">
                        <a:lnSpc>
                          <a:spcPct val="107000"/>
                        </a:lnSpc>
                        <a:spcAft>
                          <a:spcPts val="0"/>
                        </a:spcAft>
                      </a:pPr>
                      <a:r>
                        <a:rPr lang="tr-TR" sz="2000" dirty="0">
                          <a:effectLst/>
                        </a:rPr>
                        <a:t>Kar amacı “güden” kuruluşlar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22225" fontAlgn="base">
                        <a:lnSpc>
                          <a:spcPct val="107000"/>
                        </a:lnSpc>
                        <a:spcAft>
                          <a:spcPts val="0"/>
                        </a:spcAft>
                      </a:pPr>
                      <a:r>
                        <a:rPr lang="tr-TR" sz="2000" dirty="0">
                          <a:effectLst/>
                        </a:rPr>
                        <a:t>Sosyal Sorumluluk</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algn="ctr" defTabSz="914400" rtl="0" eaLnBrk="1" fontAlgn="base" latinLnBrk="0" hangingPunct="1">
                        <a:lnSpc>
                          <a:spcPct val="107000"/>
                        </a:lnSpc>
                        <a:spcAft>
                          <a:spcPts val="0"/>
                        </a:spcAft>
                      </a:pPr>
                      <a:r>
                        <a:rPr lang="tr-TR" sz="2400" b="1" kern="1200" dirty="0">
                          <a:solidFill>
                            <a:schemeClr val="dk1"/>
                          </a:solidFill>
                          <a:effectLst/>
                          <a:latin typeface="+mn-lt"/>
                          <a:ea typeface="+mn-ea"/>
                          <a:cs typeface="+mn-cs"/>
                        </a:rPr>
                        <a:t>% 50</a:t>
                      </a:r>
                    </a:p>
                  </a:txBody>
                  <a:tcPr marL="68580" marR="68580" marT="0" marB="0" anchor="ctr"/>
                </a:tc>
                <a:tc>
                  <a:txBody>
                    <a:bodyPr/>
                    <a:lstStyle/>
                    <a:p>
                      <a:pPr marL="0" algn="ctr" defTabSz="914400" rtl="0" eaLnBrk="1" fontAlgn="base" latinLnBrk="0" hangingPunct="1">
                        <a:lnSpc>
                          <a:spcPct val="107000"/>
                        </a:lnSpc>
                        <a:spcAft>
                          <a:spcPts val="0"/>
                        </a:spcAft>
                      </a:pPr>
                      <a:r>
                        <a:rPr lang="tr-TR" sz="2400" b="1" kern="1200" dirty="0">
                          <a:solidFill>
                            <a:schemeClr val="dk1"/>
                          </a:solidFill>
                          <a:effectLst/>
                          <a:latin typeface="+mn-lt"/>
                          <a:ea typeface="+mn-ea"/>
                          <a:cs typeface="+mn-cs"/>
                        </a:rPr>
                        <a:t>20</a:t>
                      </a:r>
                    </a:p>
                  </a:txBody>
                  <a:tcPr marL="68580" marR="68580" marT="0" marB="0" anchor="ctr"/>
                </a:tc>
                <a:tc>
                  <a:txBody>
                    <a:bodyPr/>
                    <a:lstStyle/>
                    <a:p>
                      <a:pPr marL="0" algn="ctr" defTabSz="914400" rtl="0" eaLnBrk="1" fontAlgn="base" latinLnBrk="0" hangingPunct="1">
                        <a:lnSpc>
                          <a:spcPct val="107000"/>
                        </a:lnSpc>
                        <a:spcAft>
                          <a:spcPts val="0"/>
                        </a:spcAft>
                      </a:pPr>
                      <a:r>
                        <a:rPr lang="tr-TR" sz="2400" b="1" kern="1200" dirty="0">
                          <a:solidFill>
                            <a:schemeClr val="dk1"/>
                          </a:solidFill>
                          <a:effectLst/>
                          <a:latin typeface="+mn-lt"/>
                          <a:ea typeface="+mn-ea"/>
                          <a:cs typeface="+mn-cs"/>
                        </a:rPr>
                        <a:t>1.000.000</a:t>
                      </a:r>
                    </a:p>
                  </a:txBody>
                  <a:tcPr marL="68580" marR="68580" marT="0" marB="0" anchor="ctr"/>
                </a:tc>
                <a:tc>
                  <a:txBody>
                    <a:bodyPr/>
                    <a:lstStyle/>
                    <a:p>
                      <a:pPr marL="0" algn="ctr" defTabSz="914400" rtl="0" eaLnBrk="1" fontAlgn="base" latinLnBrk="0" hangingPunct="1">
                        <a:lnSpc>
                          <a:spcPct val="107000"/>
                        </a:lnSpc>
                        <a:spcAft>
                          <a:spcPts val="0"/>
                        </a:spcAft>
                      </a:pPr>
                      <a:r>
                        <a:rPr lang="tr-TR" sz="2400" b="1" kern="1200" dirty="0">
                          <a:solidFill>
                            <a:schemeClr val="dk1"/>
                          </a:solidFill>
                          <a:effectLst/>
                          <a:latin typeface="+mn-lt"/>
                          <a:ea typeface="+mn-ea"/>
                          <a:cs typeface="+mn-cs"/>
                        </a:rPr>
                        <a:t>5.000.000</a:t>
                      </a:r>
                    </a:p>
                  </a:txBody>
                  <a:tcPr marL="68580" marR="68580" marT="0" marB="0" anchor="ctr"/>
                </a:tc>
                <a:extLst>
                  <a:ext uri="{0D108BD9-81ED-4DB2-BD59-A6C34878D82A}">
                    <a16:rowId xmlns="" xmlns:a16="http://schemas.microsoft.com/office/drawing/2014/main" val="10004"/>
                  </a:ext>
                </a:extLst>
              </a:tr>
            </a:tbl>
          </a:graphicData>
        </a:graphic>
      </p:graphicFrame>
      <p:graphicFrame>
        <p:nvGraphicFramePr>
          <p:cNvPr id="4" name="Tablo 3"/>
          <p:cNvGraphicFramePr>
            <a:graphicFrameLocks noGrp="1"/>
          </p:cNvGraphicFramePr>
          <p:nvPr>
            <p:extLst>
              <p:ext uri="{D42A27DB-BD31-4B8C-83A1-F6EECF244321}">
                <p14:modId xmlns:p14="http://schemas.microsoft.com/office/powerpoint/2010/main" val="1407586509"/>
              </p:ext>
            </p:extLst>
          </p:nvPr>
        </p:nvGraphicFramePr>
        <p:xfrm>
          <a:off x="-2604" y="1045762"/>
          <a:ext cx="9144000" cy="799062"/>
        </p:xfrm>
        <a:graphic>
          <a:graphicData uri="http://schemas.openxmlformats.org/drawingml/2006/table">
            <a:tbl>
              <a:tblPr firstRow="1" firstCol="1" bandRow="1">
                <a:tableStyleId>{5C22544A-7EE6-4342-B048-85BDC9FD1C3A}</a:tableStyleId>
              </a:tblPr>
              <a:tblGrid>
                <a:gridCol w="9144000">
                  <a:extLst>
                    <a:ext uri="{9D8B030D-6E8A-4147-A177-3AD203B41FA5}">
                      <a16:colId xmlns="" xmlns:a16="http://schemas.microsoft.com/office/drawing/2014/main" val="20000"/>
                    </a:ext>
                  </a:extLst>
                </a:gridCol>
              </a:tblGrid>
              <a:tr h="799062">
                <a:tc>
                  <a:txBody>
                    <a:bodyPr/>
                    <a:lstStyle/>
                    <a:p>
                      <a:pPr algn="ctr" fontAlgn="base">
                        <a:lnSpc>
                          <a:spcPct val="107000"/>
                        </a:lnSpc>
                        <a:spcAft>
                          <a:spcPts val="0"/>
                        </a:spcAft>
                      </a:pP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Bakanlık</a:t>
                      </a:r>
                      <a:r>
                        <a:rPr lang="tr-TR" sz="2000" baseline="0" dirty="0" smtClean="0">
                          <a:effectLst/>
                          <a:latin typeface="Calibri" panose="020F0502020204030204" pitchFamily="34" charset="0"/>
                          <a:ea typeface="Calibri" panose="020F0502020204030204" pitchFamily="34" charset="0"/>
                          <a:cs typeface="Times New Roman" panose="02020603050405020304" pitchFamily="18" charset="0"/>
                        </a:rPr>
                        <a:t> tarafından  ön görülen Program bütçesi </a:t>
                      </a:r>
                      <a:r>
                        <a:rPr lang="tr-TR" sz="2000" u="sng" baseline="0" dirty="0" smtClean="0">
                          <a:effectLst/>
                          <a:latin typeface="Calibri" panose="020F0502020204030204" pitchFamily="34" charset="0"/>
                          <a:ea typeface="Calibri" panose="020F0502020204030204" pitchFamily="34" charset="0"/>
                          <a:cs typeface="Times New Roman" panose="02020603050405020304" pitchFamily="18" charset="0"/>
                        </a:rPr>
                        <a:t>166 MTL</a:t>
                      </a:r>
                      <a:endParaRPr lang="tr-TR" sz="2000" u="sng"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8875582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2021 </a:t>
            </a:r>
            <a:r>
              <a:rPr lang="tr-TR" sz="2000" dirty="0">
                <a:solidFill>
                  <a:schemeClr val="bg1"/>
                </a:solidFill>
                <a:latin typeface="Arial Black" panose="020B0A04020102020204" pitchFamily="34" charset="0"/>
              </a:rPr>
              <a:t>– </a:t>
            </a:r>
            <a:r>
              <a:rPr lang="tr-TR" sz="2000" dirty="0" smtClean="0">
                <a:solidFill>
                  <a:schemeClr val="bg1"/>
                </a:solidFill>
                <a:latin typeface="Arial Black" panose="020B0A04020102020204" pitchFamily="34" charset="0"/>
              </a:rPr>
              <a:t>SOGEP – </a:t>
            </a:r>
            <a:r>
              <a:rPr lang="tr-TR" sz="2000" dirty="0">
                <a:solidFill>
                  <a:schemeClr val="bg1"/>
                </a:solidFill>
                <a:latin typeface="Arial Black" panose="020B0A04020102020204" pitchFamily="34" charset="0"/>
              </a:rPr>
              <a:t>BAŞVURU SÜRECİ</a:t>
            </a:r>
          </a:p>
        </p:txBody>
      </p:sp>
      <p:graphicFrame>
        <p:nvGraphicFramePr>
          <p:cNvPr id="8" name="Diyagram 7"/>
          <p:cNvGraphicFramePr/>
          <p:nvPr>
            <p:extLst>
              <p:ext uri="{D42A27DB-BD31-4B8C-83A1-F6EECF244321}">
                <p14:modId xmlns:p14="http://schemas.microsoft.com/office/powerpoint/2010/main" val="552179394"/>
              </p:ext>
            </p:extLst>
          </p:nvPr>
        </p:nvGraphicFramePr>
        <p:xfrm>
          <a:off x="132184" y="892861"/>
          <a:ext cx="8904312" cy="5632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2674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2041</TotalTime>
  <Words>1799</Words>
  <Application>Microsoft Office PowerPoint</Application>
  <PresentationFormat>Ekran Gösterisi (4:3)</PresentationFormat>
  <Paragraphs>346</Paragraphs>
  <Slides>19</Slides>
  <Notes>1</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19</vt:i4>
      </vt:variant>
    </vt:vector>
  </HeadingPairs>
  <TitlesOfParts>
    <vt:vector size="29" baseType="lpstr">
      <vt:lpstr>Agency FB</vt:lpstr>
      <vt:lpstr>Arial</vt:lpstr>
      <vt:lpstr>Arial Black</vt:lpstr>
      <vt:lpstr>Calibri</vt:lpstr>
      <vt:lpstr>Candara</vt:lpstr>
      <vt:lpstr>Symbol</vt:lpstr>
      <vt:lpstr>Tahoma</vt:lpstr>
      <vt:lpstr>Times New Roman</vt:lpstr>
      <vt:lpstr>TimesNewRomanPSMT</vt:lpstr>
      <vt:lpstr>Ofis Teması</vt:lpstr>
      <vt:lpstr> MEVKA</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MEVKA</dc:title>
  <dc:creator>Asus</dc:creator>
  <cp:lastModifiedBy>Çakan TANIDIK</cp:lastModifiedBy>
  <cp:revision>240</cp:revision>
  <cp:lastPrinted>2021-01-05T15:20:52Z</cp:lastPrinted>
  <dcterms:created xsi:type="dcterms:W3CDTF">2018-10-02T16:00:18Z</dcterms:created>
  <dcterms:modified xsi:type="dcterms:W3CDTF">2021-01-06T08:44:59Z</dcterms:modified>
</cp:coreProperties>
</file>