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5">
  <p:sldMasterIdLst>
    <p:sldMasterId id="2147483696" r:id="rId1"/>
  </p:sldMasterIdLst>
  <p:sldIdLst>
    <p:sldId id="256" r:id="rId2"/>
    <p:sldId id="283" r:id="rId3"/>
    <p:sldId id="257" r:id="rId4"/>
    <p:sldId id="274" r:id="rId5"/>
    <p:sldId id="258" r:id="rId6"/>
    <p:sldId id="260" r:id="rId7"/>
    <p:sldId id="261" r:id="rId8"/>
    <p:sldId id="275" r:id="rId9"/>
    <p:sldId id="276" r:id="rId10"/>
    <p:sldId id="277" r:id="rId11"/>
    <p:sldId id="278" r:id="rId12"/>
    <p:sldId id="279" r:id="rId13"/>
    <p:sldId id="280" r:id="rId14"/>
    <p:sldId id="281" r:id="rId15"/>
    <p:sldId id="282" r:id="rId16"/>
    <p:sldId id="284" r:id="rId17"/>
    <p:sldId id="285" r:id="rId18"/>
    <p:sldId id="286"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4" d="100"/>
          <a:sy n="94" d="100"/>
        </p:scale>
        <p:origin x="-128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0" name="9 Dik Üçgen"/>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8 Başlık"/>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smtClean="0"/>
              <a:t>Asıl alt başlık stilini düzenlemek için tıklatın</a:t>
            </a:r>
            <a:endParaRPr kumimoji="0" lang="en-US"/>
          </a:p>
        </p:txBody>
      </p:sp>
      <p:grpSp>
        <p:nvGrpSpPr>
          <p:cNvPr id="2" name="1 Grup"/>
          <p:cNvGrpSpPr/>
          <p:nvPr/>
        </p:nvGrpSpPr>
        <p:grpSpPr>
          <a:xfrm>
            <a:off x="-3765" y="4953000"/>
            <a:ext cx="9147765" cy="1912088"/>
            <a:chOff x="-3765" y="4832896"/>
            <a:chExt cx="9147765" cy="2032192"/>
          </a:xfrm>
        </p:grpSpPr>
        <p:sp>
          <p:nvSpPr>
            <p:cNvPr id="7" name="6 Serbest Form"/>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7 Serbest Form"/>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10 Serbest Form"/>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11 Düz Bağlayıcı"/>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Veri Yer Tutucusu"/>
          <p:cNvSpPr>
            <a:spLocks noGrp="1"/>
          </p:cNvSpPr>
          <p:nvPr>
            <p:ph type="dt" sz="half" idx="10"/>
          </p:nvPr>
        </p:nvSpPr>
        <p:spPr/>
        <p:txBody>
          <a:bodyPr/>
          <a:lstStyle>
            <a:lvl1pPr>
              <a:defRPr>
                <a:solidFill>
                  <a:srgbClr val="FFFFFF"/>
                </a:solidFill>
              </a:defRPr>
            </a:lvl1pPr>
            <a:extLst/>
          </a:lstStyle>
          <a:p>
            <a:fld id="{A72EA2BB-25F3-48D5-BE5D-735BDE6B1303}" type="datetimeFigureOut">
              <a:rPr lang="tr-TR" smtClean="0"/>
              <a:pPr/>
              <a:t>18.04.2014</a:t>
            </a:fld>
            <a:endParaRPr lang="tr-TR" dirty="0"/>
          </a:p>
        </p:txBody>
      </p:sp>
      <p:sp>
        <p:nvSpPr>
          <p:cNvPr id="19" name="18 Altbilgi Yer Tutucusu"/>
          <p:cNvSpPr>
            <a:spLocks noGrp="1"/>
          </p:cNvSpPr>
          <p:nvPr>
            <p:ph type="ftr" sz="quarter" idx="11"/>
          </p:nvPr>
        </p:nvSpPr>
        <p:spPr/>
        <p:txBody>
          <a:bodyPr/>
          <a:lstStyle>
            <a:lvl1pPr>
              <a:defRPr>
                <a:solidFill>
                  <a:schemeClr val="accent1">
                    <a:tint val="20000"/>
                  </a:schemeClr>
                </a:solidFill>
              </a:defRPr>
            </a:lvl1pPr>
            <a:extLst/>
          </a:lstStyle>
          <a:p>
            <a:endParaRPr lang="tr-TR" dirty="0"/>
          </a:p>
        </p:txBody>
      </p:sp>
      <p:sp>
        <p:nvSpPr>
          <p:cNvPr id="27" name="26 Slayt Numarası Yer Tutucusu"/>
          <p:cNvSpPr>
            <a:spLocks noGrp="1"/>
          </p:cNvSpPr>
          <p:nvPr>
            <p:ph type="sldNum" sz="quarter" idx="12"/>
          </p:nvPr>
        </p:nvSpPr>
        <p:spPr/>
        <p:txBody>
          <a:bodyPr/>
          <a:lstStyle>
            <a:lvl1pPr>
              <a:defRPr>
                <a:solidFill>
                  <a:srgbClr val="FFFFFF"/>
                </a:solidFill>
              </a:defRPr>
            </a:lvl1pPr>
            <a:extLst/>
          </a:lstStyle>
          <a:p>
            <a:fld id="{6A61C636-7397-4166-987D-795104CBF91E}" type="slidenum">
              <a:rPr lang="tr-TR" smtClean="0"/>
              <a:pPr/>
              <a:t>‹#›</a:t>
            </a:fld>
            <a:endParaRPr lang="tr-T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1481329"/>
            <a:ext cx="8229600" cy="4386071"/>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A72EA2BB-25F3-48D5-BE5D-735BDE6B1303}" type="datetimeFigureOut">
              <a:rPr lang="tr-TR" smtClean="0"/>
              <a:pPr/>
              <a:t>18.04.2014</a:t>
            </a:fld>
            <a:endParaRPr lang="tr-TR" dirty="0"/>
          </a:p>
        </p:txBody>
      </p:sp>
      <p:sp>
        <p:nvSpPr>
          <p:cNvPr id="5" name="4 Altbilgi Yer Tutucusu"/>
          <p:cNvSpPr>
            <a:spLocks noGrp="1"/>
          </p:cNvSpPr>
          <p:nvPr>
            <p:ph type="ftr" sz="quarter" idx="11"/>
          </p:nvPr>
        </p:nvSpPr>
        <p:spPr/>
        <p:txBody>
          <a:bodyPr/>
          <a:lstStyle>
            <a:extLst/>
          </a:lstStyle>
          <a:p>
            <a:endParaRPr lang="tr-TR" dirty="0"/>
          </a:p>
        </p:txBody>
      </p:sp>
      <p:sp>
        <p:nvSpPr>
          <p:cNvPr id="6" name="5 Slayt Numarası Yer Tutucusu"/>
          <p:cNvSpPr>
            <a:spLocks noGrp="1"/>
          </p:cNvSpPr>
          <p:nvPr>
            <p:ph type="sldNum" sz="quarter" idx="12"/>
          </p:nvPr>
        </p:nvSpPr>
        <p:spPr/>
        <p:txBody>
          <a:bodyPr/>
          <a:lstStyle>
            <a:extLst/>
          </a:lstStyle>
          <a:p>
            <a:fld id="{6A61C636-7397-4166-987D-795104CBF91E}" type="slidenum">
              <a:rPr lang="tr-TR" smtClean="0"/>
              <a:pPr/>
              <a:t>‹#›</a:t>
            </a:fld>
            <a:endParaRPr lang="tr-T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44013" y="274640"/>
            <a:ext cx="1777470" cy="5592761"/>
          </a:xfrm>
        </p:spPr>
        <p:txBody>
          <a:bodyPr vert="eaVert"/>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41"/>
            <a:ext cx="6324600" cy="5592760"/>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A72EA2BB-25F3-48D5-BE5D-735BDE6B1303}" type="datetimeFigureOut">
              <a:rPr lang="tr-TR" smtClean="0"/>
              <a:pPr/>
              <a:t>18.04.2014</a:t>
            </a:fld>
            <a:endParaRPr lang="tr-TR" dirty="0"/>
          </a:p>
        </p:txBody>
      </p:sp>
      <p:sp>
        <p:nvSpPr>
          <p:cNvPr id="5" name="4 Altbilgi Yer Tutucusu"/>
          <p:cNvSpPr>
            <a:spLocks noGrp="1"/>
          </p:cNvSpPr>
          <p:nvPr>
            <p:ph type="ftr" sz="quarter" idx="11"/>
          </p:nvPr>
        </p:nvSpPr>
        <p:spPr/>
        <p:txBody>
          <a:bodyPr/>
          <a:lstStyle>
            <a:extLst/>
          </a:lstStyle>
          <a:p>
            <a:endParaRPr lang="tr-TR" dirty="0"/>
          </a:p>
        </p:txBody>
      </p:sp>
      <p:sp>
        <p:nvSpPr>
          <p:cNvPr id="6" name="5 Slayt Numarası Yer Tutucusu"/>
          <p:cNvSpPr>
            <a:spLocks noGrp="1"/>
          </p:cNvSpPr>
          <p:nvPr>
            <p:ph type="sldNum" sz="quarter" idx="12"/>
          </p:nvPr>
        </p:nvSpPr>
        <p:spPr/>
        <p:txBody>
          <a:bodyPr/>
          <a:lstStyle>
            <a:extLst/>
          </a:lstStyle>
          <a:p>
            <a:fld id="{6A61C636-7397-4166-987D-795104CBF91E}" type="slidenum">
              <a:rPr lang="tr-TR" smtClean="0"/>
              <a:pPr/>
              <a:t>‹#›</a:t>
            </a:fld>
            <a:endParaRPr lang="tr-T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A72EA2BB-25F3-48D5-BE5D-735BDE6B1303}" type="datetimeFigureOut">
              <a:rPr lang="tr-TR" smtClean="0"/>
              <a:pPr/>
              <a:t>18.04.2014</a:t>
            </a:fld>
            <a:endParaRPr lang="tr-TR" dirty="0"/>
          </a:p>
        </p:txBody>
      </p:sp>
      <p:sp>
        <p:nvSpPr>
          <p:cNvPr id="5" name="4 Altbilgi Yer Tutucusu"/>
          <p:cNvSpPr>
            <a:spLocks noGrp="1"/>
          </p:cNvSpPr>
          <p:nvPr>
            <p:ph type="ftr" sz="quarter" idx="11"/>
          </p:nvPr>
        </p:nvSpPr>
        <p:spPr/>
        <p:txBody>
          <a:bodyPr/>
          <a:lstStyle>
            <a:extLst/>
          </a:lstStyle>
          <a:p>
            <a:endParaRPr lang="tr-TR" dirty="0"/>
          </a:p>
        </p:txBody>
      </p:sp>
      <p:sp>
        <p:nvSpPr>
          <p:cNvPr id="6" name="5 Slayt Numarası Yer Tutucusu"/>
          <p:cNvSpPr>
            <a:spLocks noGrp="1"/>
          </p:cNvSpPr>
          <p:nvPr>
            <p:ph type="sldNum" sz="quarter" idx="12"/>
          </p:nvPr>
        </p:nvSpPr>
        <p:spPr/>
        <p:txBody>
          <a:bodyPr/>
          <a:lstStyle>
            <a:extLst/>
          </a:lstStyle>
          <a:p>
            <a:fld id="{6A61C636-7397-4166-987D-795104CBF91E}" type="slidenum">
              <a:rPr lang="tr-TR" smtClean="0"/>
              <a:pPr/>
              <a:t>‹#›</a:t>
            </a:fld>
            <a:endParaRPr lang="tr-TR" dirty="0"/>
          </a:p>
        </p:txBody>
      </p:sp>
      <p:sp>
        <p:nvSpPr>
          <p:cNvPr id="7" name="6 Başlık"/>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extLst/>
          </a:lstStyle>
          <a:p>
            <a:fld id="{A72EA2BB-25F3-48D5-BE5D-735BDE6B1303}" type="datetimeFigureOut">
              <a:rPr lang="tr-TR" smtClean="0"/>
              <a:pPr/>
              <a:t>18.04.2014</a:t>
            </a:fld>
            <a:endParaRPr lang="tr-TR" dirty="0"/>
          </a:p>
        </p:txBody>
      </p:sp>
      <p:sp>
        <p:nvSpPr>
          <p:cNvPr id="5" name="4 Altbilgi Yer Tutucusu"/>
          <p:cNvSpPr>
            <a:spLocks noGrp="1"/>
          </p:cNvSpPr>
          <p:nvPr>
            <p:ph type="ftr" sz="quarter" idx="11"/>
          </p:nvPr>
        </p:nvSpPr>
        <p:spPr/>
        <p:txBody>
          <a:bodyPr/>
          <a:lstStyle>
            <a:extLst/>
          </a:lstStyle>
          <a:p>
            <a:endParaRPr lang="tr-TR" dirty="0"/>
          </a:p>
        </p:txBody>
      </p:sp>
      <p:sp>
        <p:nvSpPr>
          <p:cNvPr id="6" name="5 Slayt Numarası Yer Tutucusu"/>
          <p:cNvSpPr>
            <a:spLocks noGrp="1"/>
          </p:cNvSpPr>
          <p:nvPr>
            <p:ph type="sldNum" sz="quarter" idx="12"/>
          </p:nvPr>
        </p:nvSpPr>
        <p:spPr/>
        <p:txBody>
          <a:bodyPr/>
          <a:lstStyle>
            <a:extLst/>
          </a:lstStyle>
          <a:p>
            <a:fld id="{6A61C636-7397-4166-987D-795104CBF91E}" type="slidenum">
              <a:rPr lang="tr-TR" smtClean="0"/>
              <a:pPr/>
              <a:t>‹#›</a:t>
            </a:fld>
            <a:endParaRPr lang="tr-TR" dirty="0"/>
          </a:p>
        </p:txBody>
      </p:sp>
      <p:sp>
        <p:nvSpPr>
          <p:cNvPr id="7" name="6 Köşeli Çift Ayraç"/>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7 Köşeli Çift Ayraç"/>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Ref idx="1002">
        <a:schemeClr val="bg1"/>
      </p:bgRef>
    </p:bg>
    <p:spTree>
      <p:nvGrpSpPr>
        <p:cNvPr id="1" name=""/>
        <p:cNvGrpSpPr/>
        <p:nvPr/>
      </p:nvGrpSpPr>
      <p:grpSpPr>
        <a:xfrm>
          <a:off x="0" y="0"/>
          <a:ext cx="0" cy="0"/>
          <a:chOff x="0" y="0"/>
          <a:chExt cx="0" cy="0"/>
        </a:xfrm>
      </p:grpSpPr>
      <p:sp>
        <p:nvSpPr>
          <p:cNvPr id="3" name="2 İçerik Yer Tutucusu"/>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A72EA2BB-25F3-48D5-BE5D-735BDE6B1303}" type="datetimeFigureOut">
              <a:rPr lang="tr-TR" smtClean="0"/>
              <a:pPr/>
              <a:t>18.04.2014</a:t>
            </a:fld>
            <a:endParaRPr lang="tr-TR" dirty="0"/>
          </a:p>
        </p:txBody>
      </p:sp>
      <p:sp>
        <p:nvSpPr>
          <p:cNvPr id="6" name="5 Altbilgi Yer Tutucusu"/>
          <p:cNvSpPr>
            <a:spLocks noGrp="1"/>
          </p:cNvSpPr>
          <p:nvPr>
            <p:ph type="ftr" sz="quarter" idx="11"/>
          </p:nvPr>
        </p:nvSpPr>
        <p:spPr/>
        <p:txBody>
          <a:bodyPr/>
          <a:lstStyle>
            <a:extLst/>
          </a:lstStyle>
          <a:p>
            <a:endParaRPr lang="tr-TR" dirty="0"/>
          </a:p>
        </p:txBody>
      </p:sp>
      <p:sp>
        <p:nvSpPr>
          <p:cNvPr id="7" name="6 Slayt Numarası Yer Tutucusu"/>
          <p:cNvSpPr>
            <a:spLocks noGrp="1"/>
          </p:cNvSpPr>
          <p:nvPr>
            <p:ph type="sldNum" sz="quarter" idx="12"/>
          </p:nvPr>
        </p:nvSpPr>
        <p:spPr/>
        <p:txBody>
          <a:bodyPr/>
          <a:lstStyle>
            <a:extLst/>
          </a:lstStyle>
          <a:p>
            <a:fld id="{6A61C636-7397-4166-987D-795104CBF91E}" type="slidenum">
              <a:rPr lang="tr-TR" smtClean="0"/>
              <a:pPr/>
              <a:t>‹#›</a:t>
            </a:fld>
            <a:endParaRPr lang="tr-TR" dirty="0"/>
          </a:p>
        </p:txBody>
      </p:sp>
      <p:sp>
        <p:nvSpPr>
          <p:cNvPr id="8" name="7 Başlık"/>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bg>
      <p:bgRef idx="1003">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8229600" cy="1143000"/>
          </a:xfrm>
        </p:spPr>
        <p:txBody>
          <a:bodyPr anchor="ctr"/>
          <a:lstStyle>
            <a:lvl1pPr>
              <a:defRPr/>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extLst/>
          </a:lstStyle>
          <a:p>
            <a:fld id="{A72EA2BB-25F3-48D5-BE5D-735BDE6B1303}" type="datetimeFigureOut">
              <a:rPr lang="tr-TR" smtClean="0"/>
              <a:pPr/>
              <a:t>18.04.2014</a:t>
            </a:fld>
            <a:endParaRPr lang="tr-TR" dirty="0"/>
          </a:p>
        </p:txBody>
      </p:sp>
      <p:sp>
        <p:nvSpPr>
          <p:cNvPr id="8" name="7 Altbilgi Yer Tutucusu"/>
          <p:cNvSpPr>
            <a:spLocks noGrp="1"/>
          </p:cNvSpPr>
          <p:nvPr>
            <p:ph type="ftr" sz="quarter" idx="11"/>
          </p:nvPr>
        </p:nvSpPr>
        <p:spPr/>
        <p:txBody>
          <a:bodyPr/>
          <a:lstStyle>
            <a:extLst/>
          </a:lstStyle>
          <a:p>
            <a:endParaRPr lang="tr-TR" dirty="0"/>
          </a:p>
        </p:txBody>
      </p:sp>
      <p:sp>
        <p:nvSpPr>
          <p:cNvPr id="9" name="8 Slayt Numarası Yer Tutucusu"/>
          <p:cNvSpPr>
            <a:spLocks noGrp="1"/>
          </p:cNvSpPr>
          <p:nvPr>
            <p:ph type="sldNum" sz="quarter" idx="12"/>
          </p:nvPr>
        </p:nvSpPr>
        <p:spPr/>
        <p:txBody>
          <a:bodyPr/>
          <a:lstStyle>
            <a:extLst/>
          </a:lstStyle>
          <a:p>
            <a:fld id="{6A61C636-7397-4166-987D-795104CBF91E}" type="slidenum">
              <a:rPr lang="tr-TR" smtClean="0"/>
              <a:pPr/>
              <a:t>‹#›</a:t>
            </a:fld>
            <a:endParaRPr lang="tr-TR"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bg>
      <p:bgRef idx="1002">
        <a:schemeClr val="bg1"/>
      </p:bgRef>
    </p:bg>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extLst/>
          </a:lstStyle>
          <a:p>
            <a:fld id="{A72EA2BB-25F3-48D5-BE5D-735BDE6B1303}" type="datetimeFigureOut">
              <a:rPr lang="tr-TR" smtClean="0"/>
              <a:pPr/>
              <a:t>18.04.2014</a:t>
            </a:fld>
            <a:endParaRPr lang="tr-TR" dirty="0"/>
          </a:p>
        </p:txBody>
      </p:sp>
      <p:sp>
        <p:nvSpPr>
          <p:cNvPr id="4" name="3 Altbilgi Yer Tutucusu"/>
          <p:cNvSpPr>
            <a:spLocks noGrp="1"/>
          </p:cNvSpPr>
          <p:nvPr>
            <p:ph type="ftr" sz="quarter" idx="11"/>
          </p:nvPr>
        </p:nvSpPr>
        <p:spPr/>
        <p:txBody>
          <a:bodyPr/>
          <a:lstStyle>
            <a:extLst/>
          </a:lstStyle>
          <a:p>
            <a:endParaRPr lang="tr-TR" dirty="0"/>
          </a:p>
        </p:txBody>
      </p:sp>
      <p:sp>
        <p:nvSpPr>
          <p:cNvPr id="5" name="4 Slayt Numarası Yer Tutucusu"/>
          <p:cNvSpPr>
            <a:spLocks noGrp="1"/>
          </p:cNvSpPr>
          <p:nvPr>
            <p:ph type="sldNum" sz="quarter" idx="12"/>
          </p:nvPr>
        </p:nvSpPr>
        <p:spPr/>
        <p:txBody>
          <a:bodyPr/>
          <a:lstStyle>
            <a:extLst/>
          </a:lstStyle>
          <a:p>
            <a:fld id="{6A61C636-7397-4166-987D-795104CBF91E}" type="slidenum">
              <a:rPr lang="tr-TR" smtClean="0"/>
              <a:pPr/>
              <a:t>‹#›</a:t>
            </a:fld>
            <a:endParaRPr lang="tr-TR" dirty="0"/>
          </a:p>
        </p:txBody>
      </p:sp>
      <p:sp>
        <p:nvSpPr>
          <p:cNvPr id="6" name="5 Başlık"/>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extLst/>
          </a:lstStyle>
          <a:p>
            <a:fld id="{A72EA2BB-25F3-48D5-BE5D-735BDE6B1303}" type="datetimeFigureOut">
              <a:rPr lang="tr-TR" smtClean="0"/>
              <a:pPr/>
              <a:t>18.04.2014</a:t>
            </a:fld>
            <a:endParaRPr lang="tr-TR" dirty="0"/>
          </a:p>
        </p:txBody>
      </p:sp>
      <p:sp>
        <p:nvSpPr>
          <p:cNvPr id="3" name="2 Altbilgi Yer Tutucusu"/>
          <p:cNvSpPr>
            <a:spLocks noGrp="1"/>
          </p:cNvSpPr>
          <p:nvPr>
            <p:ph type="ftr" sz="quarter" idx="11"/>
          </p:nvPr>
        </p:nvSpPr>
        <p:spPr/>
        <p:txBody>
          <a:bodyPr/>
          <a:lstStyle>
            <a:extLst/>
          </a:lstStyle>
          <a:p>
            <a:endParaRPr lang="tr-TR" dirty="0"/>
          </a:p>
        </p:txBody>
      </p:sp>
      <p:sp>
        <p:nvSpPr>
          <p:cNvPr id="4" name="3 Slayt Numarası Yer Tutucusu"/>
          <p:cNvSpPr>
            <a:spLocks noGrp="1"/>
          </p:cNvSpPr>
          <p:nvPr>
            <p:ph type="sldNum" sz="quarter" idx="12"/>
          </p:nvPr>
        </p:nvSpPr>
        <p:spPr/>
        <p:txBody>
          <a:bodyPr/>
          <a:lstStyle>
            <a:extLst/>
          </a:lstStyle>
          <a:p>
            <a:fld id="{6A61C636-7397-4166-987D-795104CBF91E}" type="slidenum">
              <a:rPr lang="tr-TR" smtClean="0"/>
              <a:pPr/>
              <a:t>‹#›</a:t>
            </a:fld>
            <a:endParaRPr lang="tr-T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3">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a:xfrm>
            <a:off x="6727032" y="6407944"/>
            <a:ext cx="1920240" cy="365760"/>
          </a:xfrm>
        </p:spPr>
        <p:txBody>
          <a:bodyPr/>
          <a:lstStyle>
            <a:extLst/>
          </a:lstStyle>
          <a:p>
            <a:fld id="{A72EA2BB-25F3-48D5-BE5D-735BDE6B1303}" type="datetimeFigureOut">
              <a:rPr lang="tr-TR" smtClean="0"/>
              <a:pPr/>
              <a:t>18.04.2014</a:t>
            </a:fld>
            <a:endParaRPr lang="tr-TR" dirty="0"/>
          </a:p>
        </p:txBody>
      </p:sp>
      <p:sp>
        <p:nvSpPr>
          <p:cNvPr id="6" name="5 Altbilgi Yer Tutucusu"/>
          <p:cNvSpPr>
            <a:spLocks noGrp="1"/>
          </p:cNvSpPr>
          <p:nvPr>
            <p:ph type="ftr" sz="quarter" idx="11"/>
          </p:nvPr>
        </p:nvSpPr>
        <p:spPr/>
        <p:txBody>
          <a:bodyPr/>
          <a:lstStyle>
            <a:extLst/>
          </a:lstStyle>
          <a:p>
            <a:endParaRPr lang="tr-TR" dirty="0"/>
          </a:p>
        </p:txBody>
      </p:sp>
      <p:sp>
        <p:nvSpPr>
          <p:cNvPr id="7" name="6 Slayt Numarası Yer Tutucusu"/>
          <p:cNvSpPr>
            <a:spLocks noGrp="1"/>
          </p:cNvSpPr>
          <p:nvPr>
            <p:ph type="sldNum" sz="quarter" idx="12"/>
          </p:nvPr>
        </p:nvSpPr>
        <p:spPr/>
        <p:txBody>
          <a:bodyPr/>
          <a:lstStyle>
            <a:extLst/>
          </a:lstStyle>
          <a:p>
            <a:fld id="{6A61C636-7397-4166-987D-795104CBF91E}" type="slidenum">
              <a:rPr lang="tr-TR" smtClean="0"/>
              <a:pPr/>
              <a:t>‹#›</a:t>
            </a:fld>
            <a:endParaRPr lang="tr-TR"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2">
        <a:schemeClr val="bg1"/>
      </p:bgRef>
    </p:bg>
    <p:spTree>
      <p:nvGrpSpPr>
        <p:cNvPr id="1" name=""/>
        <p:cNvGrpSpPr/>
        <p:nvPr/>
      </p:nvGrpSpPr>
      <p:grpSpPr>
        <a:xfrm>
          <a:off x="0" y="0"/>
          <a:ext cx="0" cy="0"/>
          <a:chOff x="0" y="0"/>
          <a:chExt cx="0" cy="0"/>
        </a:xfrm>
      </p:grpSpPr>
      <p:sp>
        <p:nvSpPr>
          <p:cNvPr id="4" name="3 Metin Yer Tutucusu"/>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tr-TR" smtClean="0"/>
              <a:t>Asıl metin stillerini düzenlemek için tıklatın</a:t>
            </a:r>
          </a:p>
        </p:txBody>
      </p:sp>
      <p:sp>
        <p:nvSpPr>
          <p:cNvPr id="3" name="2 Resim Yer Tutucusu"/>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tr-TR" dirty="0" smtClean="0"/>
              <a:t>Resim eklemek için simgeyi tıklatın</a:t>
            </a:r>
            <a:endParaRPr kumimoji="0" lang="en-US" dirty="0"/>
          </a:p>
        </p:txBody>
      </p:sp>
      <p:sp>
        <p:nvSpPr>
          <p:cNvPr id="5" name="4 Veri Yer Tutucusu"/>
          <p:cNvSpPr>
            <a:spLocks noGrp="1"/>
          </p:cNvSpPr>
          <p:nvPr>
            <p:ph type="dt" sz="half" idx="10"/>
          </p:nvPr>
        </p:nvSpPr>
        <p:spPr/>
        <p:txBody>
          <a:bodyPr/>
          <a:lstStyle>
            <a:lvl1pPr>
              <a:defRPr>
                <a:solidFill>
                  <a:schemeClr val="tx1"/>
                </a:solidFill>
              </a:defRPr>
            </a:lvl1pPr>
            <a:extLst/>
          </a:lstStyle>
          <a:p>
            <a:fld id="{A72EA2BB-25F3-48D5-BE5D-735BDE6B1303}" type="datetimeFigureOut">
              <a:rPr lang="tr-TR" smtClean="0"/>
              <a:pPr/>
              <a:t>18.04.2014</a:t>
            </a:fld>
            <a:endParaRPr lang="tr-TR" dirty="0"/>
          </a:p>
        </p:txBody>
      </p:sp>
      <p:sp>
        <p:nvSpPr>
          <p:cNvPr id="6" name="5 Altbilgi Yer Tutucusu"/>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tr-TR" dirty="0"/>
          </a:p>
        </p:txBody>
      </p:sp>
      <p:sp>
        <p:nvSpPr>
          <p:cNvPr id="7" name="6 Slayt Numarası Yer Tutucusu"/>
          <p:cNvSpPr>
            <a:spLocks noGrp="1"/>
          </p:cNvSpPr>
          <p:nvPr>
            <p:ph type="sldNum" sz="quarter" idx="12"/>
          </p:nvPr>
        </p:nvSpPr>
        <p:spPr/>
        <p:txBody>
          <a:bodyPr/>
          <a:lstStyle>
            <a:lvl1pPr>
              <a:defRPr>
                <a:solidFill>
                  <a:schemeClr val="tx1"/>
                </a:solidFill>
              </a:defRPr>
            </a:lvl1pPr>
            <a:extLst/>
          </a:lstStyle>
          <a:p>
            <a:fld id="{6A61C636-7397-4166-987D-795104CBF91E}" type="slidenum">
              <a:rPr lang="tr-TR" smtClean="0"/>
              <a:pPr/>
              <a:t>‹#›</a:t>
            </a:fld>
            <a:endParaRPr lang="tr-TR" dirty="0"/>
          </a:p>
        </p:txBody>
      </p:sp>
      <p:sp>
        <p:nvSpPr>
          <p:cNvPr id="2" name="1 Başlık"/>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tr-TR" smtClean="0"/>
              <a:t>Asıl başlık stili için tıklatın</a:t>
            </a:r>
            <a:endParaRPr kumimoji="0" lang="en-US"/>
          </a:p>
        </p:txBody>
      </p:sp>
      <p:sp>
        <p:nvSpPr>
          <p:cNvPr id="8" name="7 Serbest Form"/>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8 Serbest Form"/>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9 Dik Üçgen"/>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10 Düz Bağlayıcı"/>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Köşeli Çift Ayraç"/>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12 Köşeli Çift Ayraç"/>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Serbest Form"/>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11 Serbest Form"/>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13 Dik Üçgen"/>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14 Düz Bağlayıcı"/>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Başlık Yer Tutucusu"/>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A72EA2BB-25F3-48D5-BE5D-735BDE6B1303}" type="datetimeFigureOut">
              <a:rPr lang="tr-TR" smtClean="0"/>
              <a:pPr/>
              <a:t>18.04.2014</a:t>
            </a:fld>
            <a:endParaRPr lang="tr-TR" dirty="0"/>
          </a:p>
        </p:txBody>
      </p:sp>
      <p:sp>
        <p:nvSpPr>
          <p:cNvPr id="22" name="21 Altbilgi Yer Tutucusu"/>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tr-TR" dirty="0"/>
          </a:p>
        </p:txBody>
      </p:sp>
      <p:sp>
        <p:nvSpPr>
          <p:cNvPr id="18" name="17 Slayt Numarası Yer Tutucusu"/>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A61C636-7397-4166-987D-795104CBF91E}" type="slidenum">
              <a:rPr lang="tr-TR" smtClean="0"/>
              <a:pPr/>
              <a:t>‹#›</a:t>
            </a:fld>
            <a:endParaRPr lang="tr-TR"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package" Target="../embeddings/Microsoft_PowerPoint_Slide1.sldx"/></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google.com.tr/imgres?imgurl&amp;imgrefurl=http://www.arastiralim.net/ilk/page/2718&amp;h=0&amp;w=0&amp;tbnid=PF-c2yWBiRQNEM&amp;zoom=1&amp;tbnh=188&amp;tbnw=268&amp;docid=OcTCRGliUGrDiM&amp;tbm=isch&amp;ei=gEROU9eyJoXkswb4-ICwCw&amp;ved=0CAUQsCUoAQ"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etin kutusu"/>
          <p:cNvSpPr txBox="1"/>
          <p:nvPr/>
        </p:nvSpPr>
        <p:spPr>
          <a:xfrm>
            <a:off x="178216" y="347172"/>
            <a:ext cx="8858280" cy="1569660"/>
          </a:xfrm>
          <a:prstGeom prst="rect">
            <a:avLst/>
          </a:prstGeom>
          <a:noFill/>
        </p:spPr>
        <p:txBody>
          <a:bodyPr wrap="square" rtlCol="0">
            <a:spAutoFit/>
          </a:bodyPr>
          <a:lstStyle/>
          <a:p>
            <a:pPr algn="ctr"/>
            <a:r>
              <a:rPr lang="tr-TR" sz="3200" b="1" dirty="0" smtClean="0">
                <a:solidFill>
                  <a:srgbClr val="00B050"/>
                </a:solidFill>
                <a:latin typeface="Verdana" panose="020B0604030504040204" pitchFamily="34" charset="0"/>
                <a:ea typeface="Verdana" panose="020B0604030504040204" pitchFamily="34" charset="0"/>
                <a:cs typeface="Verdana" panose="020B0604030504040204" pitchFamily="34" charset="0"/>
              </a:rPr>
              <a:t>KARAMAN İLİ TARIM SEKTÖRÜ YATIRIM KILAVUZU </a:t>
            </a:r>
          </a:p>
          <a:p>
            <a:pPr algn="ctr"/>
            <a:r>
              <a:rPr lang="tr-TR" sz="3200" b="1" dirty="0" smtClean="0">
                <a:solidFill>
                  <a:srgbClr val="00B050"/>
                </a:solidFill>
                <a:latin typeface="Verdana" panose="020B0604030504040204" pitchFamily="34" charset="0"/>
                <a:ea typeface="Verdana" panose="020B0604030504040204" pitchFamily="34" charset="0"/>
                <a:cs typeface="Verdana" panose="020B0604030504040204" pitchFamily="34" charset="0"/>
              </a:rPr>
              <a:t>TANITIM TOPLANTISI</a:t>
            </a:r>
            <a:endParaRPr lang="tr-TR" sz="3200" b="1"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pic>
        <p:nvPicPr>
          <p:cNvPr id="34817" name="Picture 1"/>
          <p:cNvPicPr>
            <a:picLocks noChangeAspect="1" noChangeArrowheads="1"/>
          </p:cNvPicPr>
          <p:nvPr/>
        </p:nvPicPr>
        <p:blipFill>
          <a:blip r:embed="rId2"/>
          <a:srcRect/>
          <a:stretch>
            <a:fillRect/>
          </a:stretch>
        </p:blipFill>
        <p:spPr bwMode="auto">
          <a:xfrm>
            <a:off x="1714480" y="5143512"/>
            <a:ext cx="5730322" cy="1714488"/>
          </a:xfrm>
          <a:prstGeom prst="rect">
            <a:avLst/>
          </a:prstGeom>
          <a:noFill/>
          <a:ln w="9525">
            <a:noFill/>
            <a:miter lim="800000"/>
            <a:headEnd/>
            <a:tailEnd/>
          </a:ln>
          <a:effectLst/>
        </p:spPr>
      </p:pic>
      <p:pic>
        <p:nvPicPr>
          <p:cNvPr id="34819" name="Picture 3"/>
          <p:cNvPicPr>
            <a:picLocks noChangeAspect="1" noChangeArrowheads="1"/>
          </p:cNvPicPr>
          <p:nvPr/>
        </p:nvPicPr>
        <p:blipFill>
          <a:blip r:embed="rId3" cstate="print"/>
          <a:srcRect/>
          <a:stretch>
            <a:fillRect/>
          </a:stretch>
        </p:blipFill>
        <p:spPr bwMode="auto">
          <a:xfrm>
            <a:off x="1" y="2428868"/>
            <a:ext cx="1643041" cy="4429132"/>
          </a:xfrm>
          <a:prstGeom prst="rect">
            <a:avLst/>
          </a:prstGeom>
          <a:noFill/>
          <a:ln w="9525">
            <a:noFill/>
            <a:miter lim="800000"/>
            <a:headEnd/>
            <a:tailEnd/>
          </a:ln>
          <a:effectLst/>
        </p:spPr>
      </p:pic>
      <p:pic>
        <p:nvPicPr>
          <p:cNvPr id="34820" name="Picture 4"/>
          <p:cNvPicPr>
            <a:picLocks noChangeAspect="1" noChangeArrowheads="1"/>
          </p:cNvPicPr>
          <p:nvPr/>
        </p:nvPicPr>
        <p:blipFill>
          <a:blip r:embed="rId4" cstate="print"/>
          <a:srcRect/>
          <a:stretch>
            <a:fillRect/>
          </a:stretch>
        </p:blipFill>
        <p:spPr bwMode="auto">
          <a:xfrm>
            <a:off x="7500958" y="2500306"/>
            <a:ext cx="1643042" cy="4357693"/>
          </a:xfrm>
          <a:prstGeom prst="rect">
            <a:avLst/>
          </a:prstGeom>
          <a:noFill/>
          <a:ln w="9525">
            <a:noFill/>
            <a:miter lim="800000"/>
            <a:headEnd/>
            <a:tailEnd/>
          </a:ln>
          <a:effectLst/>
        </p:spPr>
      </p:pic>
      <p:sp>
        <p:nvSpPr>
          <p:cNvPr id="8" name="7 Metin kutusu"/>
          <p:cNvSpPr txBox="1"/>
          <p:nvPr/>
        </p:nvSpPr>
        <p:spPr>
          <a:xfrm>
            <a:off x="1214414" y="2204864"/>
            <a:ext cx="6929486" cy="1107996"/>
          </a:xfrm>
          <a:prstGeom prst="rect">
            <a:avLst/>
          </a:prstGeom>
          <a:noFill/>
        </p:spPr>
        <p:txBody>
          <a:bodyPr wrap="square" rtlCol="0">
            <a:spAutoFit/>
          </a:bodyPr>
          <a:lstStyle/>
          <a:p>
            <a:pPr algn="ctr"/>
            <a:r>
              <a:rPr lang="tr-TR" sz="2200" u="sng" dirty="0" smtClean="0">
                <a:latin typeface="Comic Sans MS" pitchFamily="66" charset="0"/>
              </a:rPr>
              <a:t>Projeyi Hazırlayan</a:t>
            </a:r>
          </a:p>
          <a:p>
            <a:pPr algn="ctr"/>
            <a:r>
              <a:rPr lang="tr-TR" sz="2200" dirty="0" smtClean="0">
                <a:latin typeface="Comic Sans MS" pitchFamily="66" charset="0"/>
              </a:rPr>
              <a:t>Karaman İl Gıda, Tarım ve Hayvancılık </a:t>
            </a:r>
          </a:p>
          <a:p>
            <a:pPr algn="ctr"/>
            <a:r>
              <a:rPr lang="tr-TR" sz="2200" dirty="0" smtClean="0">
                <a:latin typeface="Comic Sans MS" pitchFamily="66" charset="0"/>
              </a:rPr>
              <a:t>Müdürlüğü</a:t>
            </a:r>
            <a:endParaRPr lang="tr-TR" sz="2200" dirty="0">
              <a:latin typeface="Comic Sans MS" pitchFamily="66" charset="0"/>
            </a:endParaRPr>
          </a:p>
        </p:txBody>
      </p:sp>
      <p:sp>
        <p:nvSpPr>
          <p:cNvPr id="9" name="8 Metin kutusu"/>
          <p:cNvSpPr txBox="1"/>
          <p:nvPr/>
        </p:nvSpPr>
        <p:spPr>
          <a:xfrm>
            <a:off x="2339752" y="3786190"/>
            <a:ext cx="4857784" cy="1754326"/>
          </a:xfrm>
          <a:prstGeom prst="rect">
            <a:avLst/>
          </a:prstGeom>
          <a:noFill/>
        </p:spPr>
        <p:txBody>
          <a:bodyPr wrap="square" rtlCol="0">
            <a:spAutoFit/>
          </a:bodyPr>
          <a:lstStyle/>
          <a:p>
            <a:pPr algn="ctr"/>
            <a:r>
              <a:rPr lang="tr-TR" u="sng" dirty="0" smtClean="0">
                <a:latin typeface="Comic Sans MS" pitchFamily="66" charset="0"/>
              </a:rPr>
              <a:t>Yazarlar </a:t>
            </a:r>
          </a:p>
          <a:p>
            <a:pPr algn="ctr"/>
            <a:endParaRPr lang="tr-TR" u="sng" dirty="0" smtClean="0">
              <a:latin typeface="Comic Sans MS" pitchFamily="66" charset="0"/>
            </a:endParaRPr>
          </a:p>
          <a:p>
            <a:r>
              <a:rPr lang="tr-TR" dirty="0" smtClean="0">
                <a:latin typeface="Comic Sans MS" pitchFamily="66" charset="0"/>
              </a:rPr>
              <a:t>Prof. Dr. Ahmet YILDIRIM</a:t>
            </a:r>
          </a:p>
          <a:p>
            <a:r>
              <a:rPr lang="tr-TR" dirty="0" smtClean="0">
                <a:latin typeface="Comic Sans MS" pitchFamily="66" charset="0"/>
              </a:rPr>
              <a:t>Doç. Dr. Metin SEZER</a:t>
            </a:r>
          </a:p>
          <a:p>
            <a:r>
              <a:rPr lang="tr-TR" dirty="0">
                <a:latin typeface="Comic Sans MS" pitchFamily="66" charset="0"/>
              </a:rPr>
              <a:t>Doç. Dr. Nevzat AYDIN</a:t>
            </a:r>
          </a:p>
          <a:p>
            <a:r>
              <a:rPr lang="tr-TR" dirty="0" smtClean="0">
                <a:latin typeface="Comic Sans MS" pitchFamily="66" charset="0"/>
              </a:rPr>
              <a:t>Yrd. Doç. Dr. Özlem ATEŞ SÖNMEZOĞLU</a:t>
            </a:r>
            <a:endParaRPr lang="tr-TR" dirty="0">
              <a:latin typeface="Comic Sans MS"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o"/>
          <p:cNvGraphicFramePr>
            <a:graphicFrameLocks noGrp="1"/>
          </p:cNvGraphicFramePr>
          <p:nvPr/>
        </p:nvGraphicFramePr>
        <p:xfrm>
          <a:off x="357158" y="928670"/>
          <a:ext cx="8072494" cy="4197130"/>
        </p:xfrm>
        <a:graphic>
          <a:graphicData uri="http://schemas.openxmlformats.org/drawingml/2006/table">
            <a:tbl>
              <a:tblPr/>
              <a:tblGrid>
                <a:gridCol w="1928825"/>
                <a:gridCol w="1643074"/>
                <a:gridCol w="1785950"/>
                <a:gridCol w="2714645"/>
              </a:tblGrid>
              <a:tr h="1752089">
                <a:tc>
                  <a:txBody>
                    <a:bodyPr/>
                    <a:lstStyle/>
                    <a:p>
                      <a:pPr>
                        <a:lnSpc>
                          <a:spcPct val="115000"/>
                        </a:lnSpc>
                        <a:spcAft>
                          <a:spcPts val="0"/>
                        </a:spcAft>
                      </a:pPr>
                      <a:r>
                        <a:rPr lang="tr-TR" sz="1600" b="1" dirty="0">
                          <a:solidFill>
                            <a:srgbClr val="FFFFFF"/>
                          </a:solidFill>
                          <a:latin typeface="Comic Sans MS" pitchFamily="66" charset="0"/>
                          <a:ea typeface="Calibri"/>
                          <a:cs typeface="Arial"/>
                        </a:rPr>
                        <a:t> İlçe Adı</a:t>
                      </a:r>
                      <a:endParaRPr lang="tr-TR" sz="1600" dirty="0">
                        <a:latin typeface="Comic Sans MS" pitchFamily="66" charset="0"/>
                        <a:ea typeface="Calibri"/>
                        <a:cs typeface="Times New Roman"/>
                      </a:endParaRPr>
                    </a:p>
                  </a:txBody>
                  <a:tcPr marL="14535" marR="14535"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15000"/>
                        </a:lnSpc>
                        <a:spcAft>
                          <a:spcPts val="0"/>
                        </a:spcAft>
                      </a:pPr>
                      <a:r>
                        <a:rPr lang="tr-TR" sz="1600" b="1" dirty="0">
                          <a:solidFill>
                            <a:srgbClr val="FFFFFF"/>
                          </a:solidFill>
                          <a:latin typeface="Comic Sans MS" pitchFamily="66" charset="0"/>
                          <a:ea typeface="Calibri"/>
                          <a:cs typeface="Arial"/>
                        </a:rPr>
                        <a:t>Tahıllar ve Diğer Bitkisel Ürünlerin Ekilen Alanı</a:t>
                      </a:r>
                      <a:endParaRPr lang="tr-TR" sz="1600" dirty="0">
                        <a:latin typeface="Comic Sans MS" pitchFamily="66" charset="0"/>
                        <a:ea typeface="Calibri"/>
                        <a:cs typeface="Times New Roman"/>
                      </a:endParaRPr>
                    </a:p>
                  </a:txBody>
                  <a:tcPr marL="14535" marR="14535"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15000"/>
                        </a:lnSpc>
                        <a:spcAft>
                          <a:spcPts val="0"/>
                        </a:spcAft>
                      </a:pPr>
                      <a:r>
                        <a:rPr lang="tr-TR" sz="1600" b="1">
                          <a:solidFill>
                            <a:srgbClr val="FFFFFF"/>
                          </a:solidFill>
                          <a:latin typeface="Comic Sans MS" pitchFamily="66" charset="0"/>
                          <a:ea typeface="Calibri"/>
                          <a:cs typeface="Arial"/>
                        </a:rPr>
                        <a:t>Sebze Bahçeleri Alanı</a:t>
                      </a:r>
                      <a:endParaRPr lang="tr-TR" sz="1600">
                        <a:latin typeface="Comic Sans MS" pitchFamily="66" charset="0"/>
                        <a:ea typeface="Calibri"/>
                        <a:cs typeface="Times New Roman"/>
                      </a:endParaRPr>
                    </a:p>
                  </a:txBody>
                  <a:tcPr marL="14535" marR="14535"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15000"/>
                        </a:lnSpc>
                        <a:spcAft>
                          <a:spcPts val="0"/>
                        </a:spcAft>
                      </a:pPr>
                      <a:r>
                        <a:rPr lang="tr-TR" sz="1600" b="1">
                          <a:solidFill>
                            <a:srgbClr val="FFFFFF"/>
                          </a:solidFill>
                          <a:latin typeface="Comic Sans MS" pitchFamily="66" charset="0"/>
                          <a:ea typeface="Calibri"/>
                          <a:cs typeface="Arial"/>
                        </a:rPr>
                        <a:t>Meyveler, İçecek ve Baharat Bitkilerinin Alanı</a:t>
                      </a:r>
                      <a:endParaRPr lang="tr-TR" sz="1600">
                        <a:latin typeface="Comic Sans MS" pitchFamily="66" charset="0"/>
                        <a:ea typeface="Calibri"/>
                        <a:cs typeface="Times New Roman"/>
                      </a:endParaRPr>
                    </a:p>
                  </a:txBody>
                  <a:tcPr marL="14535" marR="14535"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527385">
                <a:tc>
                  <a:txBody>
                    <a:bodyPr/>
                    <a:lstStyle/>
                    <a:p>
                      <a:pPr>
                        <a:lnSpc>
                          <a:spcPct val="150000"/>
                        </a:lnSpc>
                        <a:spcAft>
                          <a:spcPts val="0"/>
                        </a:spcAft>
                      </a:pPr>
                      <a:r>
                        <a:rPr lang="tr-TR" sz="1600">
                          <a:latin typeface="Comic Sans MS" pitchFamily="66" charset="0"/>
                          <a:ea typeface="Calibri"/>
                          <a:cs typeface="Arial"/>
                        </a:rPr>
                        <a:t>Merkez</a:t>
                      </a:r>
                      <a:endParaRPr lang="tr-TR" sz="1600">
                        <a:latin typeface="Comic Sans MS" pitchFamily="66" charset="0"/>
                        <a:ea typeface="Calibri"/>
                        <a:cs typeface="Times New Roman"/>
                      </a:endParaRPr>
                    </a:p>
                  </a:txBody>
                  <a:tcPr marL="14535" marR="14535"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lnSpc>
                          <a:spcPct val="150000"/>
                        </a:lnSpc>
                        <a:spcAft>
                          <a:spcPts val="0"/>
                        </a:spcAft>
                      </a:pPr>
                      <a:r>
                        <a:rPr lang="tr-TR" sz="1600">
                          <a:latin typeface="Comic Sans MS" pitchFamily="66" charset="0"/>
                          <a:ea typeface="Calibri"/>
                          <a:cs typeface="Arial"/>
                        </a:rPr>
                        <a:t>1.473.582</a:t>
                      </a:r>
                      <a:endParaRPr lang="tr-TR" sz="1600">
                        <a:latin typeface="Comic Sans MS" pitchFamily="66" charset="0"/>
                        <a:ea typeface="Calibri"/>
                        <a:cs typeface="Times New Roman"/>
                      </a:endParaRPr>
                    </a:p>
                  </a:txBody>
                  <a:tcPr marL="14535" marR="14535"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47625" algn="ctr">
                        <a:lnSpc>
                          <a:spcPct val="150000"/>
                        </a:lnSpc>
                        <a:spcAft>
                          <a:spcPts val="0"/>
                        </a:spcAft>
                      </a:pPr>
                      <a:r>
                        <a:rPr lang="tr-TR" sz="1600">
                          <a:latin typeface="Comic Sans MS" pitchFamily="66" charset="0"/>
                          <a:ea typeface="Calibri"/>
                          <a:cs typeface="Arial"/>
                        </a:rPr>
                        <a:t>117.906</a:t>
                      </a:r>
                      <a:endParaRPr lang="tr-TR" sz="1600">
                        <a:latin typeface="Comic Sans MS" pitchFamily="66" charset="0"/>
                        <a:ea typeface="Calibri"/>
                        <a:cs typeface="Times New Roman"/>
                      </a:endParaRPr>
                    </a:p>
                  </a:txBody>
                  <a:tcPr marL="14535" marR="14535"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47625" algn="ctr">
                        <a:lnSpc>
                          <a:spcPct val="150000"/>
                        </a:lnSpc>
                        <a:spcAft>
                          <a:spcPts val="0"/>
                        </a:spcAft>
                      </a:pPr>
                      <a:r>
                        <a:rPr lang="tr-TR" sz="1600">
                          <a:latin typeface="Comic Sans MS" pitchFamily="66" charset="0"/>
                          <a:ea typeface="Calibri"/>
                          <a:cs typeface="Arial"/>
                        </a:rPr>
                        <a:t>242.139</a:t>
                      </a:r>
                      <a:endParaRPr lang="tr-TR" sz="1600">
                        <a:latin typeface="Comic Sans MS" pitchFamily="66" charset="0"/>
                        <a:ea typeface="Calibri"/>
                        <a:cs typeface="Times New Roman"/>
                      </a:endParaRPr>
                    </a:p>
                  </a:txBody>
                  <a:tcPr marL="14535" marR="14535"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410188">
                <a:tc>
                  <a:txBody>
                    <a:bodyPr/>
                    <a:lstStyle/>
                    <a:p>
                      <a:pPr>
                        <a:lnSpc>
                          <a:spcPct val="150000"/>
                        </a:lnSpc>
                        <a:spcAft>
                          <a:spcPts val="0"/>
                        </a:spcAft>
                      </a:pPr>
                      <a:r>
                        <a:rPr lang="tr-TR" sz="1600">
                          <a:latin typeface="Comic Sans MS" pitchFamily="66" charset="0"/>
                          <a:ea typeface="Calibri"/>
                          <a:cs typeface="Arial"/>
                        </a:rPr>
                        <a:t>Ayrancı</a:t>
                      </a:r>
                      <a:endParaRPr lang="tr-TR" sz="1600">
                        <a:latin typeface="Comic Sans MS" pitchFamily="66" charset="0"/>
                        <a:ea typeface="Calibri"/>
                        <a:cs typeface="Times New Roman"/>
                      </a:endParaRPr>
                    </a:p>
                  </a:txBody>
                  <a:tcPr marL="14535" marR="14535"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lnSpc>
                          <a:spcPct val="150000"/>
                        </a:lnSpc>
                        <a:spcAft>
                          <a:spcPts val="0"/>
                        </a:spcAft>
                      </a:pPr>
                      <a:r>
                        <a:rPr lang="tr-TR" sz="1600">
                          <a:latin typeface="Comic Sans MS" pitchFamily="66" charset="0"/>
                          <a:ea typeface="Calibri"/>
                          <a:cs typeface="Arial"/>
                        </a:rPr>
                        <a:t>687.566</a:t>
                      </a:r>
                      <a:endParaRPr lang="tr-TR" sz="1600">
                        <a:latin typeface="Comic Sans MS" pitchFamily="66" charset="0"/>
                        <a:ea typeface="Calibri"/>
                        <a:cs typeface="Times New Roman"/>
                      </a:endParaRPr>
                    </a:p>
                  </a:txBody>
                  <a:tcPr marL="14535" marR="14535"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47625" algn="ctr">
                        <a:lnSpc>
                          <a:spcPct val="150000"/>
                        </a:lnSpc>
                        <a:spcAft>
                          <a:spcPts val="0"/>
                        </a:spcAft>
                      </a:pPr>
                      <a:r>
                        <a:rPr lang="tr-TR" sz="1600">
                          <a:latin typeface="Comic Sans MS" pitchFamily="66" charset="0"/>
                          <a:ea typeface="Calibri"/>
                          <a:cs typeface="Arial"/>
                        </a:rPr>
                        <a:t>7.480</a:t>
                      </a:r>
                      <a:endParaRPr lang="tr-TR" sz="1600">
                        <a:latin typeface="Comic Sans MS" pitchFamily="66" charset="0"/>
                        <a:ea typeface="Calibri"/>
                        <a:cs typeface="Times New Roman"/>
                      </a:endParaRPr>
                    </a:p>
                  </a:txBody>
                  <a:tcPr marL="14535" marR="14535"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47625" algn="ctr">
                        <a:lnSpc>
                          <a:spcPct val="150000"/>
                        </a:lnSpc>
                        <a:spcAft>
                          <a:spcPts val="0"/>
                        </a:spcAft>
                      </a:pPr>
                      <a:r>
                        <a:rPr lang="tr-TR" sz="1600">
                          <a:latin typeface="Comic Sans MS" pitchFamily="66" charset="0"/>
                          <a:ea typeface="Calibri"/>
                          <a:cs typeface="Arial"/>
                        </a:rPr>
                        <a:t>16.610</a:t>
                      </a:r>
                      <a:endParaRPr lang="tr-TR" sz="1600">
                        <a:latin typeface="Comic Sans MS" pitchFamily="66" charset="0"/>
                        <a:ea typeface="Calibri"/>
                        <a:cs typeface="Times New Roman"/>
                      </a:endParaRPr>
                    </a:p>
                  </a:txBody>
                  <a:tcPr marL="14535" marR="14535"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92991">
                <a:tc>
                  <a:txBody>
                    <a:bodyPr/>
                    <a:lstStyle/>
                    <a:p>
                      <a:pPr>
                        <a:lnSpc>
                          <a:spcPct val="150000"/>
                        </a:lnSpc>
                        <a:spcAft>
                          <a:spcPts val="0"/>
                        </a:spcAft>
                      </a:pPr>
                      <a:r>
                        <a:rPr lang="tr-TR" sz="1600">
                          <a:latin typeface="Comic Sans MS" pitchFamily="66" charset="0"/>
                          <a:ea typeface="Calibri"/>
                          <a:cs typeface="Arial"/>
                        </a:rPr>
                        <a:t>Başyayla</a:t>
                      </a:r>
                      <a:endParaRPr lang="tr-TR" sz="1600">
                        <a:latin typeface="Comic Sans MS" pitchFamily="66" charset="0"/>
                        <a:ea typeface="Calibri"/>
                        <a:cs typeface="Times New Roman"/>
                      </a:endParaRPr>
                    </a:p>
                  </a:txBody>
                  <a:tcPr marL="14535" marR="14535"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47625" algn="ctr">
                        <a:lnSpc>
                          <a:spcPct val="150000"/>
                        </a:lnSpc>
                        <a:spcAft>
                          <a:spcPts val="0"/>
                        </a:spcAft>
                      </a:pPr>
                      <a:r>
                        <a:rPr lang="tr-TR" sz="1600">
                          <a:latin typeface="Comic Sans MS" pitchFamily="66" charset="0"/>
                          <a:ea typeface="Calibri"/>
                          <a:cs typeface="Arial"/>
                        </a:rPr>
                        <a:t>9.146</a:t>
                      </a:r>
                      <a:endParaRPr lang="tr-TR" sz="1600">
                        <a:latin typeface="Comic Sans MS" pitchFamily="66" charset="0"/>
                        <a:ea typeface="Calibri"/>
                        <a:cs typeface="Times New Roman"/>
                      </a:endParaRPr>
                    </a:p>
                  </a:txBody>
                  <a:tcPr marL="14535" marR="14535"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47625" algn="ctr">
                        <a:lnSpc>
                          <a:spcPct val="150000"/>
                        </a:lnSpc>
                        <a:spcAft>
                          <a:spcPts val="0"/>
                        </a:spcAft>
                      </a:pPr>
                      <a:r>
                        <a:rPr lang="tr-TR" sz="1600">
                          <a:latin typeface="Comic Sans MS" pitchFamily="66" charset="0"/>
                          <a:ea typeface="Calibri"/>
                          <a:cs typeface="Arial"/>
                        </a:rPr>
                        <a:t>740</a:t>
                      </a:r>
                      <a:endParaRPr lang="tr-TR" sz="1600">
                        <a:latin typeface="Comic Sans MS" pitchFamily="66" charset="0"/>
                        <a:ea typeface="Calibri"/>
                        <a:cs typeface="Times New Roman"/>
                      </a:endParaRPr>
                    </a:p>
                  </a:txBody>
                  <a:tcPr marL="14535" marR="14535"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47625" algn="ctr">
                        <a:lnSpc>
                          <a:spcPct val="150000"/>
                        </a:lnSpc>
                        <a:spcAft>
                          <a:spcPts val="0"/>
                        </a:spcAft>
                      </a:pPr>
                      <a:r>
                        <a:rPr lang="tr-TR" sz="1600">
                          <a:latin typeface="Comic Sans MS" pitchFamily="66" charset="0"/>
                          <a:ea typeface="Calibri"/>
                          <a:cs typeface="Arial"/>
                        </a:rPr>
                        <a:t>7.334</a:t>
                      </a:r>
                      <a:endParaRPr lang="tr-TR" sz="1600">
                        <a:latin typeface="Comic Sans MS" pitchFamily="66" charset="0"/>
                        <a:ea typeface="Calibri"/>
                        <a:cs typeface="Times New Roman"/>
                      </a:endParaRPr>
                    </a:p>
                  </a:txBody>
                  <a:tcPr marL="14535" marR="14535"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351590">
                <a:tc>
                  <a:txBody>
                    <a:bodyPr/>
                    <a:lstStyle/>
                    <a:p>
                      <a:pPr>
                        <a:lnSpc>
                          <a:spcPct val="150000"/>
                        </a:lnSpc>
                        <a:spcAft>
                          <a:spcPts val="0"/>
                        </a:spcAft>
                      </a:pPr>
                      <a:r>
                        <a:rPr lang="tr-TR" sz="1600">
                          <a:latin typeface="Comic Sans MS" pitchFamily="66" charset="0"/>
                          <a:ea typeface="Calibri"/>
                          <a:cs typeface="Arial"/>
                        </a:rPr>
                        <a:t>Ermenek</a:t>
                      </a:r>
                      <a:endParaRPr lang="tr-TR" sz="1600">
                        <a:latin typeface="Comic Sans MS" pitchFamily="66" charset="0"/>
                        <a:ea typeface="Calibri"/>
                        <a:cs typeface="Times New Roman"/>
                      </a:endParaRPr>
                    </a:p>
                  </a:txBody>
                  <a:tcPr marL="14535" marR="14535"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47625" algn="ctr">
                        <a:lnSpc>
                          <a:spcPct val="150000"/>
                        </a:lnSpc>
                        <a:spcAft>
                          <a:spcPts val="0"/>
                        </a:spcAft>
                      </a:pPr>
                      <a:r>
                        <a:rPr lang="tr-TR" sz="1600">
                          <a:latin typeface="Comic Sans MS" pitchFamily="66" charset="0"/>
                          <a:ea typeface="Calibri"/>
                          <a:cs typeface="Arial"/>
                        </a:rPr>
                        <a:t>98.323</a:t>
                      </a:r>
                      <a:endParaRPr lang="tr-TR" sz="1600">
                        <a:latin typeface="Comic Sans MS" pitchFamily="66" charset="0"/>
                        <a:ea typeface="Calibri"/>
                        <a:cs typeface="Times New Roman"/>
                      </a:endParaRPr>
                    </a:p>
                  </a:txBody>
                  <a:tcPr marL="14535" marR="14535"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47625" algn="ctr">
                        <a:lnSpc>
                          <a:spcPct val="150000"/>
                        </a:lnSpc>
                        <a:spcAft>
                          <a:spcPts val="0"/>
                        </a:spcAft>
                      </a:pPr>
                      <a:r>
                        <a:rPr lang="tr-TR" sz="1600">
                          <a:latin typeface="Comic Sans MS" pitchFamily="66" charset="0"/>
                          <a:ea typeface="Calibri"/>
                          <a:cs typeface="Arial"/>
                        </a:rPr>
                        <a:t>5.959</a:t>
                      </a:r>
                      <a:endParaRPr lang="tr-TR" sz="1600">
                        <a:latin typeface="Comic Sans MS" pitchFamily="66" charset="0"/>
                        <a:ea typeface="Calibri"/>
                        <a:cs typeface="Times New Roman"/>
                      </a:endParaRPr>
                    </a:p>
                  </a:txBody>
                  <a:tcPr marL="14535" marR="14535"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47625" algn="ctr">
                        <a:lnSpc>
                          <a:spcPct val="150000"/>
                        </a:lnSpc>
                        <a:spcAft>
                          <a:spcPts val="0"/>
                        </a:spcAft>
                      </a:pPr>
                      <a:r>
                        <a:rPr lang="tr-TR" sz="1600">
                          <a:latin typeface="Comic Sans MS" pitchFamily="66" charset="0"/>
                          <a:ea typeface="Calibri"/>
                          <a:cs typeface="Arial"/>
                        </a:rPr>
                        <a:t>34.155</a:t>
                      </a:r>
                      <a:endParaRPr lang="tr-TR" sz="1600">
                        <a:latin typeface="Comic Sans MS" pitchFamily="66" charset="0"/>
                        <a:ea typeface="Calibri"/>
                        <a:cs typeface="Times New Roman"/>
                      </a:endParaRPr>
                    </a:p>
                  </a:txBody>
                  <a:tcPr marL="14535" marR="14535"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410188">
                <a:tc>
                  <a:txBody>
                    <a:bodyPr/>
                    <a:lstStyle/>
                    <a:p>
                      <a:pPr>
                        <a:lnSpc>
                          <a:spcPct val="150000"/>
                        </a:lnSpc>
                        <a:spcAft>
                          <a:spcPts val="0"/>
                        </a:spcAft>
                      </a:pPr>
                      <a:r>
                        <a:rPr lang="tr-TR" sz="1600">
                          <a:latin typeface="Comic Sans MS" pitchFamily="66" charset="0"/>
                          <a:ea typeface="Calibri"/>
                          <a:cs typeface="Arial"/>
                        </a:rPr>
                        <a:t>Kazımkarabekir</a:t>
                      </a:r>
                      <a:endParaRPr lang="tr-TR" sz="1600">
                        <a:latin typeface="Comic Sans MS" pitchFamily="66" charset="0"/>
                        <a:ea typeface="Calibri"/>
                        <a:cs typeface="Times New Roman"/>
                      </a:endParaRPr>
                    </a:p>
                  </a:txBody>
                  <a:tcPr marL="14535" marR="14535"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47625" algn="ctr">
                        <a:lnSpc>
                          <a:spcPct val="150000"/>
                        </a:lnSpc>
                        <a:spcAft>
                          <a:spcPts val="0"/>
                        </a:spcAft>
                      </a:pPr>
                      <a:r>
                        <a:rPr lang="tr-TR" sz="1600">
                          <a:latin typeface="Comic Sans MS" pitchFamily="66" charset="0"/>
                          <a:ea typeface="Calibri"/>
                          <a:cs typeface="Arial"/>
                        </a:rPr>
                        <a:t>178.617</a:t>
                      </a:r>
                      <a:endParaRPr lang="tr-TR" sz="1600">
                        <a:latin typeface="Comic Sans MS" pitchFamily="66" charset="0"/>
                        <a:ea typeface="Calibri"/>
                        <a:cs typeface="Times New Roman"/>
                      </a:endParaRPr>
                    </a:p>
                  </a:txBody>
                  <a:tcPr marL="14535" marR="14535"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47625" algn="ctr">
                        <a:lnSpc>
                          <a:spcPct val="150000"/>
                        </a:lnSpc>
                        <a:spcAft>
                          <a:spcPts val="0"/>
                        </a:spcAft>
                      </a:pPr>
                      <a:r>
                        <a:rPr lang="tr-TR" sz="1600">
                          <a:latin typeface="Comic Sans MS" pitchFamily="66" charset="0"/>
                          <a:ea typeface="Calibri"/>
                          <a:cs typeface="Arial"/>
                        </a:rPr>
                        <a:t>6.815</a:t>
                      </a:r>
                      <a:endParaRPr lang="tr-TR" sz="1600">
                        <a:latin typeface="Comic Sans MS" pitchFamily="66" charset="0"/>
                        <a:ea typeface="Calibri"/>
                        <a:cs typeface="Times New Roman"/>
                      </a:endParaRPr>
                    </a:p>
                  </a:txBody>
                  <a:tcPr marL="14535" marR="14535"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47625" algn="ctr">
                        <a:lnSpc>
                          <a:spcPct val="150000"/>
                        </a:lnSpc>
                        <a:spcAft>
                          <a:spcPts val="0"/>
                        </a:spcAft>
                      </a:pPr>
                      <a:r>
                        <a:rPr lang="tr-TR" sz="1600">
                          <a:latin typeface="Comic Sans MS" pitchFamily="66" charset="0"/>
                          <a:ea typeface="Calibri"/>
                          <a:cs typeface="Arial"/>
                        </a:rPr>
                        <a:t>4.313</a:t>
                      </a:r>
                      <a:endParaRPr lang="tr-TR" sz="1600">
                        <a:latin typeface="Comic Sans MS" pitchFamily="66" charset="0"/>
                        <a:ea typeface="Calibri"/>
                        <a:cs typeface="Times New Roman"/>
                      </a:endParaRPr>
                    </a:p>
                  </a:txBody>
                  <a:tcPr marL="14535" marR="14535"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351590">
                <a:tc>
                  <a:txBody>
                    <a:bodyPr/>
                    <a:lstStyle/>
                    <a:p>
                      <a:pPr>
                        <a:lnSpc>
                          <a:spcPct val="150000"/>
                        </a:lnSpc>
                        <a:spcAft>
                          <a:spcPts val="0"/>
                        </a:spcAft>
                      </a:pPr>
                      <a:r>
                        <a:rPr lang="tr-TR" sz="1600">
                          <a:latin typeface="Comic Sans MS" pitchFamily="66" charset="0"/>
                          <a:ea typeface="Calibri"/>
                          <a:cs typeface="Arial"/>
                        </a:rPr>
                        <a:t>Sarıveliler</a:t>
                      </a:r>
                      <a:endParaRPr lang="tr-TR" sz="1600">
                        <a:latin typeface="Comic Sans MS" pitchFamily="66" charset="0"/>
                        <a:ea typeface="Calibri"/>
                        <a:cs typeface="Times New Roman"/>
                      </a:endParaRPr>
                    </a:p>
                  </a:txBody>
                  <a:tcPr marL="14535" marR="14535"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47625" algn="ctr">
                        <a:lnSpc>
                          <a:spcPct val="150000"/>
                        </a:lnSpc>
                        <a:spcAft>
                          <a:spcPts val="0"/>
                        </a:spcAft>
                      </a:pPr>
                      <a:r>
                        <a:rPr lang="tr-TR" sz="1600">
                          <a:latin typeface="Comic Sans MS" pitchFamily="66" charset="0"/>
                          <a:ea typeface="Calibri"/>
                          <a:cs typeface="Arial"/>
                        </a:rPr>
                        <a:t>36.457</a:t>
                      </a:r>
                      <a:endParaRPr lang="tr-TR" sz="1600">
                        <a:latin typeface="Comic Sans MS" pitchFamily="66" charset="0"/>
                        <a:ea typeface="Calibri"/>
                        <a:cs typeface="Times New Roman"/>
                      </a:endParaRPr>
                    </a:p>
                  </a:txBody>
                  <a:tcPr marL="14535" marR="14535"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47625" algn="ctr">
                        <a:lnSpc>
                          <a:spcPct val="150000"/>
                        </a:lnSpc>
                        <a:spcAft>
                          <a:spcPts val="0"/>
                        </a:spcAft>
                      </a:pPr>
                      <a:r>
                        <a:rPr lang="tr-TR" sz="1600">
                          <a:latin typeface="Comic Sans MS" pitchFamily="66" charset="0"/>
                          <a:ea typeface="Calibri"/>
                          <a:cs typeface="Arial"/>
                        </a:rPr>
                        <a:t>0</a:t>
                      </a:r>
                      <a:endParaRPr lang="tr-TR" sz="1600">
                        <a:latin typeface="Comic Sans MS" pitchFamily="66" charset="0"/>
                        <a:ea typeface="Calibri"/>
                        <a:cs typeface="Times New Roman"/>
                      </a:endParaRPr>
                    </a:p>
                  </a:txBody>
                  <a:tcPr marL="14535" marR="14535"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47625" algn="ctr">
                        <a:lnSpc>
                          <a:spcPct val="150000"/>
                        </a:lnSpc>
                        <a:spcAft>
                          <a:spcPts val="0"/>
                        </a:spcAft>
                      </a:pPr>
                      <a:r>
                        <a:rPr lang="tr-TR" sz="1600" dirty="0">
                          <a:latin typeface="Comic Sans MS" pitchFamily="66" charset="0"/>
                          <a:ea typeface="Calibri"/>
                          <a:cs typeface="Arial"/>
                        </a:rPr>
                        <a:t>19.530</a:t>
                      </a:r>
                      <a:endParaRPr lang="tr-TR" sz="1600" dirty="0">
                        <a:latin typeface="Comic Sans MS" pitchFamily="66" charset="0"/>
                        <a:ea typeface="Calibri"/>
                        <a:cs typeface="Times New Roman"/>
                      </a:endParaRPr>
                    </a:p>
                  </a:txBody>
                  <a:tcPr marL="14535" marR="14535"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bl>
          </a:graphicData>
        </a:graphic>
      </p:graphicFrame>
      <p:sp>
        <p:nvSpPr>
          <p:cNvPr id="6" name="5 Dikdörtgen"/>
          <p:cNvSpPr/>
          <p:nvPr/>
        </p:nvSpPr>
        <p:spPr>
          <a:xfrm>
            <a:off x="500034" y="5286388"/>
            <a:ext cx="2024913" cy="338554"/>
          </a:xfrm>
          <a:prstGeom prst="rect">
            <a:avLst/>
          </a:prstGeom>
        </p:spPr>
        <p:txBody>
          <a:bodyPr wrap="none">
            <a:spAutoFit/>
          </a:bodyPr>
          <a:lstStyle/>
          <a:p>
            <a:r>
              <a:rPr lang="tr-TR" sz="1600" dirty="0">
                <a:latin typeface="Comic Sans MS" pitchFamily="66" charset="0"/>
              </a:rPr>
              <a:t>Kaynak: TÜİK 2013</a:t>
            </a:r>
          </a:p>
        </p:txBody>
      </p:sp>
      <p:sp>
        <p:nvSpPr>
          <p:cNvPr id="4" name="3 Dikdörtgen"/>
          <p:cNvSpPr/>
          <p:nvPr/>
        </p:nvSpPr>
        <p:spPr>
          <a:xfrm>
            <a:off x="357158" y="285728"/>
            <a:ext cx="7929618" cy="369332"/>
          </a:xfrm>
          <a:prstGeom prst="rect">
            <a:avLst/>
          </a:prstGeom>
        </p:spPr>
        <p:txBody>
          <a:bodyPr wrap="square">
            <a:spAutoFit/>
          </a:bodyPr>
          <a:lstStyle/>
          <a:p>
            <a:r>
              <a:rPr lang="tr-TR" dirty="0" smtClean="0">
                <a:latin typeface="Comic Sans MS" pitchFamily="66" charset="0"/>
              </a:rPr>
              <a:t>Tablo 10. Karaman ili ve ilçeleri tarım alanları dağılımı (dekar)</a:t>
            </a:r>
            <a:endParaRPr lang="tr-TR" dirty="0">
              <a:latin typeface="Comic Sans MS" pitchFamily="66"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2357422" y="3000372"/>
          <a:ext cx="5572163" cy="3357585"/>
        </p:xfrm>
        <a:graphic>
          <a:graphicData uri="http://schemas.openxmlformats.org/drawingml/2006/table">
            <a:tbl>
              <a:tblPr/>
              <a:tblGrid>
                <a:gridCol w="1852516"/>
                <a:gridCol w="1512705"/>
                <a:gridCol w="2206942"/>
              </a:tblGrid>
              <a:tr h="373065">
                <a:tc>
                  <a:txBody>
                    <a:bodyPr/>
                    <a:lstStyle/>
                    <a:p>
                      <a:pPr>
                        <a:spcAft>
                          <a:spcPts val="0"/>
                        </a:spcAft>
                      </a:pPr>
                      <a:r>
                        <a:rPr lang="tr-TR" sz="1600" b="1" dirty="0">
                          <a:solidFill>
                            <a:srgbClr val="FFFFFF"/>
                          </a:solidFill>
                          <a:latin typeface="Comic Sans MS" pitchFamily="66" charset="0"/>
                          <a:ea typeface="Calibri"/>
                          <a:cs typeface="Times New Roman"/>
                        </a:rPr>
                        <a:t>Ürünler</a:t>
                      </a:r>
                      <a:endParaRPr lang="tr-TR" sz="1600" dirty="0">
                        <a:latin typeface="Comic Sans MS" pitchFamily="66" charset="0"/>
                        <a:ea typeface="Calibri"/>
                        <a:cs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spcAft>
                          <a:spcPts val="0"/>
                        </a:spcAft>
                      </a:pPr>
                      <a:r>
                        <a:rPr lang="tr-TR" sz="1600" b="1">
                          <a:solidFill>
                            <a:srgbClr val="FFFFFF"/>
                          </a:solidFill>
                          <a:latin typeface="Comic Sans MS" pitchFamily="66" charset="0"/>
                          <a:ea typeface="Calibri"/>
                          <a:cs typeface="Times New Roman"/>
                        </a:rPr>
                        <a:t>    Ekiliş (da)</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spcAft>
                          <a:spcPts val="0"/>
                        </a:spcAft>
                      </a:pPr>
                      <a:r>
                        <a:rPr lang="tr-TR" sz="1600" b="1">
                          <a:solidFill>
                            <a:srgbClr val="FFFFFF"/>
                          </a:solidFill>
                          <a:latin typeface="Comic Sans MS" pitchFamily="66" charset="0"/>
                          <a:ea typeface="Calibri"/>
                          <a:cs typeface="Times New Roman"/>
                        </a:rPr>
                        <a:t>     Üretim (Ton)</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373065">
                <a:tc>
                  <a:txBody>
                    <a:bodyPr/>
                    <a:lstStyle/>
                    <a:p>
                      <a:pPr>
                        <a:spcAft>
                          <a:spcPts val="0"/>
                        </a:spcAft>
                      </a:pPr>
                      <a:r>
                        <a:rPr lang="tr-TR" sz="1600" dirty="0">
                          <a:latin typeface="Comic Sans MS" pitchFamily="66" charset="0"/>
                          <a:ea typeface="Calibri"/>
                          <a:cs typeface="Times New Roman"/>
                        </a:rPr>
                        <a:t>Buğday </a:t>
                      </a: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51765" algn="r">
                        <a:spcAft>
                          <a:spcPts val="0"/>
                        </a:spcAft>
                      </a:pPr>
                      <a:r>
                        <a:rPr lang="tr-TR" sz="1600">
                          <a:latin typeface="Comic Sans MS" pitchFamily="66" charset="0"/>
                          <a:ea typeface="Calibri"/>
                          <a:cs typeface="Times New Roman"/>
                        </a:rPr>
                        <a:t>872.716</a:t>
                      </a: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51765" algn="r">
                        <a:spcAft>
                          <a:spcPts val="0"/>
                        </a:spcAft>
                      </a:pPr>
                      <a:r>
                        <a:rPr lang="tr-TR" sz="1600">
                          <a:latin typeface="Comic Sans MS" pitchFamily="66" charset="0"/>
                          <a:ea typeface="Calibri"/>
                          <a:cs typeface="Times New Roman"/>
                        </a:rPr>
                        <a:t>232.794</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373065">
                <a:tc>
                  <a:txBody>
                    <a:bodyPr/>
                    <a:lstStyle/>
                    <a:p>
                      <a:pPr>
                        <a:spcAft>
                          <a:spcPts val="0"/>
                        </a:spcAft>
                      </a:pPr>
                      <a:r>
                        <a:rPr lang="tr-TR" sz="1600">
                          <a:latin typeface="Comic Sans MS" pitchFamily="66" charset="0"/>
                          <a:ea typeface="Calibri"/>
                          <a:cs typeface="Times New Roman"/>
                        </a:rPr>
                        <a:t>Arpa </a:t>
                      </a: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51765" algn="r">
                        <a:spcAft>
                          <a:spcPts val="0"/>
                        </a:spcAft>
                      </a:pPr>
                      <a:r>
                        <a:rPr lang="tr-TR" sz="1600">
                          <a:latin typeface="Comic Sans MS" pitchFamily="66" charset="0"/>
                          <a:ea typeface="Calibri"/>
                          <a:cs typeface="Times New Roman"/>
                        </a:rPr>
                        <a:t>622.950</a:t>
                      </a: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51765" algn="r">
                        <a:spcAft>
                          <a:spcPts val="0"/>
                        </a:spcAft>
                      </a:pPr>
                      <a:r>
                        <a:rPr lang="tr-TR" sz="1600">
                          <a:latin typeface="Comic Sans MS" pitchFamily="66" charset="0"/>
                          <a:ea typeface="Calibri"/>
                          <a:cs typeface="Times New Roman"/>
                        </a:rPr>
                        <a:t>182.758</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373065">
                <a:tc>
                  <a:txBody>
                    <a:bodyPr/>
                    <a:lstStyle/>
                    <a:p>
                      <a:pPr>
                        <a:spcAft>
                          <a:spcPts val="0"/>
                        </a:spcAft>
                      </a:pPr>
                      <a:r>
                        <a:rPr lang="tr-TR" sz="1600" dirty="0">
                          <a:latin typeface="Comic Sans MS" pitchFamily="66" charset="0"/>
                          <a:ea typeface="Calibri"/>
                          <a:cs typeface="Times New Roman"/>
                        </a:rPr>
                        <a:t>Nohut </a:t>
                      </a: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51765" algn="r">
                        <a:spcAft>
                          <a:spcPts val="0"/>
                        </a:spcAft>
                      </a:pPr>
                      <a:r>
                        <a:rPr lang="tr-TR" sz="1600">
                          <a:latin typeface="Comic Sans MS" pitchFamily="66" charset="0"/>
                          <a:ea typeface="Calibri"/>
                          <a:cs typeface="Times New Roman"/>
                        </a:rPr>
                        <a:t>237.816</a:t>
                      </a: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51765" algn="r">
                        <a:spcAft>
                          <a:spcPts val="0"/>
                        </a:spcAft>
                      </a:pPr>
                      <a:r>
                        <a:rPr lang="tr-TR" sz="1600">
                          <a:latin typeface="Comic Sans MS" pitchFamily="66" charset="0"/>
                          <a:ea typeface="Calibri"/>
                          <a:cs typeface="Times New Roman"/>
                        </a:rPr>
                        <a:t>36.442</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373065">
                <a:tc>
                  <a:txBody>
                    <a:bodyPr/>
                    <a:lstStyle/>
                    <a:p>
                      <a:pPr>
                        <a:spcAft>
                          <a:spcPts val="0"/>
                        </a:spcAft>
                      </a:pPr>
                      <a:r>
                        <a:rPr lang="tr-TR" sz="1600">
                          <a:latin typeface="Comic Sans MS" pitchFamily="66" charset="0"/>
                          <a:ea typeface="Calibri"/>
                          <a:cs typeface="Times New Roman"/>
                        </a:rPr>
                        <a:t>Mısır (Dane)</a:t>
                      </a: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51765" algn="r">
                        <a:spcAft>
                          <a:spcPts val="0"/>
                        </a:spcAft>
                      </a:pPr>
                      <a:r>
                        <a:rPr lang="tr-TR" sz="1600">
                          <a:latin typeface="Comic Sans MS" pitchFamily="66" charset="0"/>
                          <a:ea typeface="Calibri"/>
                          <a:cs typeface="Times New Roman"/>
                        </a:rPr>
                        <a:t>136.653</a:t>
                      </a: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51765" algn="r">
                        <a:spcAft>
                          <a:spcPts val="0"/>
                        </a:spcAft>
                      </a:pPr>
                      <a:r>
                        <a:rPr lang="tr-TR" sz="1600">
                          <a:latin typeface="Comic Sans MS" pitchFamily="66" charset="0"/>
                          <a:ea typeface="Calibri"/>
                          <a:cs typeface="Times New Roman"/>
                        </a:rPr>
                        <a:t>132.650</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373065">
                <a:tc>
                  <a:txBody>
                    <a:bodyPr/>
                    <a:lstStyle/>
                    <a:p>
                      <a:pPr>
                        <a:spcAft>
                          <a:spcPts val="0"/>
                        </a:spcAft>
                      </a:pPr>
                      <a:r>
                        <a:rPr lang="tr-TR" sz="1600">
                          <a:latin typeface="Comic Sans MS" pitchFamily="66" charset="0"/>
                          <a:ea typeface="Calibri"/>
                          <a:cs typeface="Times New Roman"/>
                        </a:rPr>
                        <a:t>Kuru Fasulye </a:t>
                      </a: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51765" algn="r">
                        <a:spcAft>
                          <a:spcPts val="0"/>
                        </a:spcAft>
                      </a:pPr>
                      <a:r>
                        <a:rPr lang="tr-TR" sz="1600">
                          <a:latin typeface="Comic Sans MS" pitchFamily="66" charset="0"/>
                          <a:ea typeface="Calibri"/>
                          <a:cs typeface="Times New Roman"/>
                        </a:rPr>
                        <a:t>113.390</a:t>
                      </a: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51765" algn="r">
                        <a:spcAft>
                          <a:spcPts val="0"/>
                        </a:spcAft>
                      </a:pPr>
                      <a:r>
                        <a:rPr lang="tr-TR" sz="1600">
                          <a:latin typeface="Comic Sans MS" pitchFamily="66" charset="0"/>
                          <a:ea typeface="Calibri"/>
                          <a:cs typeface="Times New Roman"/>
                        </a:rPr>
                        <a:t>36.322</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373065">
                <a:tc>
                  <a:txBody>
                    <a:bodyPr/>
                    <a:lstStyle/>
                    <a:p>
                      <a:pPr>
                        <a:spcAft>
                          <a:spcPts val="0"/>
                        </a:spcAft>
                      </a:pPr>
                      <a:r>
                        <a:rPr lang="tr-TR" sz="1600">
                          <a:latin typeface="Comic Sans MS" pitchFamily="66" charset="0"/>
                          <a:ea typeface="Calibri"/>
                          <a:cs typeface="Times New Roman"/>
                        </a:rPr>
                        <a:t>Şeker Pancarı</a:t>
                      </a: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51765" algn="r">
                        <a:spcAft>
                          <a:spcPts val="0"/>
                        </a:spcAft>
                      </a:pPr>
                      <a:r>
                        <a:rPr lang="tr-TR" sz="1600">
                          <a:latin typeface="Comic Sans MS" pitchFamily="66" charset="0"/>
                          <a:ea typeface="Calibri"/>
                          <a:cs typeface="Times New Roman"/>
                        </a:rPr>
                        <a:t>89.996</a:t>
                      </a: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51765" algn="r">
                        <a:spcAft>
                          <a:spcPts val="0"/>
                        </a:spcAft>
                      </a:pPr>
                      <a:r>
                        <a:rPr lang="tr-TR" sz="1600">
                          <a:latin typeface="Comic Sans MS" pitchFamily="66" charset="0"/>
                          <a:ea typeface="Calibri"/>
                          <a:cs typeface="Times New Roman"/>
                        </a:rPr>
                        <a:t>541.008</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373065">
                <a:tc>
                  <a:txBody>
                    <a:bodyPr/>
                    <a:lstStyle/>
                    <a:p>
                      <a:pPr>
                        <a:spcAft>
                          <a:spcPts val="0"/>
                        </a:spcAft>
                      </a:pPr>
                      <a:r>
                        <a:rPr lang="tr-TR" sz="1600">
                          <a:latin typeface="Comic Sans MS" pitchFamily="66" charset="0"/>
                          <a:ea typeface="Calibri"/>
                          <a:cs typeface="Times New Roman"/>
                        </a:rPr>
                        <a:t>Yulaf (Dane) </a:t>
                      </a: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51765" algn="r">
                        <a:spcAft>
                          <a:spcPts val="0"/>
                        </a:spcAft>
                      </a:pPr>
                      <a:r>
                        <a:rPr lang="tr-TR" sz="1600">
                          <a:latin typeface="Comic Sans MS" pitchFamily="66" charset="0"/>
                          <a:ea typeface="Calibri"/>
                          <a:cs typeface="Times New Roman"/>
                        </a:rPr>
                        <a:t>67.344</a:t>
                      </a: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51765" algn="r">
                        <a:spcAft>
                          <a:spcPts val="0"/>
                        </a:spcAft>
                      </a:pPr>
                      <a:r>
                        <a:rPr lang="tr-TR" sz="1600">
                          <a:latin typeface="Comic Sans MS" pitchFamily="66" charset="0"/>
                          <a:ea typeface="Calibri"/>
                          <a:cs typeface="Times New Roman"/>
                        </a:rPr>
                        <a:t>16.732</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373065">
                <a:tc>
                  <a:txBody>
                    <a:bodyPr/>
                    <a:lstStyle/>
                    <a:p>
                      <a:pPr>
                        <a:spcAft>
                          <a:spcPts val="0"/>
                        </a:spcAft>
                      </a:pPr>
                      <a:r>
                        <a:rPr lang="tr-TR" sz="1600">
                          <a:latin typeface="Comic Sans MS" pitchFamily="66" charset="0"/>
                          <a:ea typeface="Calibri"/>
                          <a:cs typeface="Times New Roman"/>
                        </a:rPr>
                        <a:t>Ayçiçeği </a:t>
                      </a: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51765" algn="r">
                        <a:spcAft>
                          <a:spcPts val="0"/>
                        </a:spcAft>
                      </a:pPr>
                      <a:r>
                        <a:rPr lang="tr-TR" sz="1600">
                          <a:latin typeface="Comic Sans MS" pitchFamily="66" charset="0"/>
                          <a:ea typeface="Calibri"/>
                          <a:cs typeface="Times New Roman"/>
                        </a:rPr>
                        <a:t>78.292</a:t>
                      </a: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51765" algn="r">
                        <a:spcAft>
                          <a:spcPts val="0"/>
                        </a:spcAft>
                      </a:pPr>
                      <a:r>
                        <a:rPr lang="tr-TR" sz="1600" dirty="0">
                          <a:latin typeface="Comic Sans MS" pitchFamily="66" charset="0"/>
                          <a:ea typeface="Calibri"/>
                          <a:cs typeface="Times New Roman"/>
                        </a:rPr>
                        <a:t>21.015</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9" name="Rectangle 1"/>
          <p:cNvSpPr>
            <a:spLocks noChangeArrowheads="1"/>
          </p:cNvSpPr>
          <p:nvPr/>
        </p:nvSpPr>
        <p:spPr bwMode="auto">
          <a:xfrm>
            <a:off x="714348" y="428604"/>
            <a:ext cx="8072494"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Tarla bitkileri il tarımı açısından önemli bir paya sahiptir. Buğday, arpa, nohut, mısır, fasulye, şekerpancarı, yulaf ve ayçiçeği bölgede en çok ekilen tarla bitkileridir.</a:t>
            </a:r>
          </a:p>
          <a:p>
            <a:pPr marL="0" marR="0" lvl="0" indent="449263" algn="just" defTabSz="914400" rtl="0" eaLnBrk="1" fontAlgn="base" latinLnBrk="0" hangingPunct="1">
              <a:lnSpc>
                <a:spcPct val="100000"/>
              </a:lnSpc>
              <a:spcBef>
                <a:spcPct val="0"/>
              </a:spcBef>
              <a:spcAft>
                <a:spcPct val="0"/>
              </a:spcAft>
              <a:buClrTx/>
              <a:buSzTx/>
              <a:buFontTx/>
              <a:buNone/>
              <a:tabLst/>
            </a:pPr>
            <a:endParaRPr lang="tr-TR" sz="2400" dirty="0">
              <a:latin typeface="Comic Sans MS" pitchFamily="66" charset="0"/>
              <a:ea typeface="Calibri" pitchFamily="34" charset="0"/>
              <a:cs typeface="Arial" pitchFamily="34" charset="0"/>
            </a:endParaRPr>
          </a:p>
          <a:p>
            <a:pPr marL="0" marR="0" lvl="0" indent="449263" algn="just"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bmk="_Toc380163868">
                <a:ln>
                  <a:noFill/>
                </a:ln>
                <a:solidFill>
                  <a:schemeClr val="tx1"/>
                </a:solidFill>
                <a:effectLst/>
                <a:latin typeface="Comic Sans MS" pitchFamily="66" charset="0"/>
                <a:cs typeface="Arial" pitchFamily="34" charset="0"/>
              </a:rPr>
              <a:t> T</a:t>
            </a:r>
            <a:r>
              <a:rPr kumimoji="0" lang="tr-TR" sz="2400" b="0" i="0" u="none" strike="noStrike" cap="none" normalizeH="0" baseline="0" dirty="0" smtClean="0" bmk="">
                <a:ln>
                  <a:noFill/>
                </a:ln>
                <a:solidFill>
                  <a:schemeClr val="tx1"/>
                </a:solidFill>
                <a:effectLst/>
                <a:latin typeface="Comic Sans MS" pitchFamily="66" charset="0"/>
                <a:cs typeface="Arial" pitchFamily="34" charset="0"/>
              </a:rPr>
              <a:t>ablo </a:t>
            </a:r>
            <a:r>
              <a:rPr kumimoji="0" lang="tr-TR" sz="2400" b="0" i="0" u="none" strike="noStrike" cap="none" normalizeH="0" baseline="0" dirty="0" smtClean="0" bmk="_Toc380163868">
                <a:ln>
                  <a:noFill/>
                </a:ln>
                <a:solidFill>
                  <a:schemeClr val="tx1"/>
                </a:solidFill>
                <a:effectLst/>
                <a:latin typeface="Comic Sans MS" pitchFamily="66" charset="0"/>
                <a:cs typeface="Arial" pitchFamily="34" charset="0"/>
              </a:rPr>
              <a:t>11. Karaman ilinde en çok ekimi yapılan tarla bitkileri</a:t>
            </a:r>
            <a:endParaRPr kumimoji="0" lang="tr-TR" sz="24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a:t>
            </a:r>
            <a:endParaRPr kumimoji="0" lang="tr-TR" sz="2400" b="0" i="0" u="none" strike="noStrike" cap="none" normalizeH="0" baseline="0" dirty="0" smtClean="0">
              <a:ln>
                <a:noFill/>
              </a:ln>
              <a:solidFill>
                <a:schemeClr val="tx1"/>
              </a:solidFill>
              <a:effectLst/>
              <a:latin typeface="Comic Sans MS" pitchFamily="66" charset="0"/>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928670"/>
            <a:ext cx="8229600" cy="4525963"/>
          </a:xfrm>
        </p:spPr>
        <p:txBody>
          <a:bodyPr>
            <a:normAutofit/>
          </a:bodyPr>
          <a:lstStyle/>
          <a:p>
            <a:pPr algn="just"/>
            <a:r>
              <a:rPr lang="tr-TR" sz="2400" dirty="0" smtClean="0">
                <a:latin typeface="Comic Sans MS" pitchFamily="66" charset="0"/>
              </a:rPr>
              <a:t>Karaman’da yaklaşık 1.773 bin dekarlık alanda 585.450 ton tahıl üretimi yapılmıştır. </a:t>
            </a:r>
          </a:p>
          <a:p>
            <a:pPr algn="just"/>
            <a:r>
              <a:rPr lang="tr-TR" sz="2400" dirty="0" smtClean="0">
                <a:latin typeface="Comic Sans MS" pitchFamily="66" charset="0"/>
              </a:rPr>
              <a:t>Karaman ili tarla bitkileri ekim alanlarının</a:t>
            </a:r>
            <a:r>
              <a:rPr lang="tr-TR" sz="2400" b="1" dirty="0" smtClean="0">
                <a:latin typeface="Comic Sans MS" pitchFamily="66" charset="0"/>
              </a:rPr>
              <a:t> </a:t>
            </a:r>
            <a:r>
              <a:rPr lang="tr-TR" sz="2400" dirty="0" smtClean="0">
                <a:latin typeface="Comic Sans MS" pitchFamily="66" charset="0"/>
              </a:rPr>
              <a:t>515.792 dekarlık alanında makarnalık buğday (durum buğdayı), 356.924 dekarlık kısmında ekmeklik buğday, toplam 622.950 dekarında ise arpa yetiştirilmektedir (Tablo 12). </a:t>
            </a:r>
          </a:p>
          <a:p>
            <a:pPr algn="just"/>
            <a:endParaRPr lang="tr-TR" sz="2400" dirty="0">
              <a:latin typeface="Comic Sans MS" pitchFamily="66" charset="0"/>
            </a:endParaRPr>
          </a:p>
        </p:txBody>
      </p:sp>
      <p:sp>
        <p:nvSpPr>
          <p:cNvPr id="2" name="1 Başlık"/>
          <p:cNvSpPr>
            <a:spLocks noGrp="1"/>
          </p:cNvSpPr>
          <p:nvPr>
            <p:ph type="title"/>
          </p:nvPr>
        </p:nvSpPr>
        <p:spPr>
          <a:xfrm>
            <a:off x="428596" y="0"/>
            <a:ext cx="8229600" cy="1143000"/>
          </a:xfrm>
        </p:spPr>
        <p:txBody>
          <a:bodyPr/>
          <a:lstStyle/>
          <a:p>
            <a:pPr algn="ctr"/>
            <a:r>
              <a:rPr lang="tr-TR" dirty="0" smtClean="0">
                <a:latin typeface="Comic Sans MS" pitchFamily="66" charset="0"/>
              </a:rPr>
              <a:t>TAHILLAR</a:t>
            </a:r>
            <a:endParaRPr lang="tr-TR" dirty="0">
              <a:latin typeface="Comic Sans MS" pitchFamily="66" charset="0"/>
            </a:endParaRPr>
          </a:p>
        </p:txBody>
      </p:sp>
      <p:pic>
        <p:nvPicPr>
          <p:cNvPr id="18433"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85918" y="3581400"/>
            <a:ext cx="6705600" cy="32766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1800" dirty="0" smtClean="0">
                <a:solidFill>
                  <a:schemeClr val="tx1"/>
                </a:solidFill>
                <a:latin typeface="Comic Sans MS" pitchFamily="66" charset="0"/>
              </a:rPr>
              <a:t>  Tablo 12. Karaman ili tahıl bitkileri ekim alanı ve üretim miktarları</a:t>
            </a:r>
            <a:endParaRPr lang="tr-TR" sz="1800" dirty="0">
              <a:solidFill>
                <a:schemeClr val="tx1"/>
              </a:solidFill>
              <a:latin typeface="Comic Sans MS" pitchFamily="66" charset="0"/>
            </a:endParaRPr>
          </a:p>
        </p:txBody>
      </p:sp>
      <p:graphicFrame>
        <p:nvGraphicFramePr>
          <p:cNvPr id="5" name="4 Tablo"/>
          <p:cNvGraphicFramePr>
            <a:graphicFrameLocks noGrp="1"/>
          </p:cNvGraphicFramePr>
          <p:nvPr/>
        </p:nvGraphicFramePr>
        <p:xfrm>
          <a:off x="571471" y="1357294"/>
          <a:ext cx="7787887" cy="4500601"/>
        </p:xfrm>
        <a:graphic>
          <a:graphicData uri="http://schemas.openxmlformats.org/drawingml/2006/table">
            <a:tbl>
              <a:tblPr/>
              <a:tblGrid>
                <a:gridCol w="2725138"/>
                <a:gridCol w="1706568"/>
                <a:gridCol w="1706568"/>
                <a:gridCol w="1555633"/>
                <a:gridCol w="93980"/>
              </a:tblGrid>
              <a:tr h="619585">
                <a:tc>
                  <a:txBody>
                    <a:bodyPr/>
                    <a:lstStyle/>
                    <a:p>
                      <a:pPr>
                        <a:spcAft>
                          <a:spcPts val="0"/>
                        </a:spcAft>
                      </a:pPr>
                      <a:r>
                        <a:rPr lang="tr-TR" sz="1600" b="1" dirty="0">
                          <a:solidFill>
                            <a:srgbClr val="FFFFFF"/>
                          </a:solidFill>
                          <a:latin typeface="Arial"/>
                          <a:ea typeface="Calibri"/>
                          <a:cs typeface="Times New Roman"/>
                        </a:rPr>
                        <a:t>Ürün Adı</a:t>
                      </a:r>
                      <a:endParaRPr lang="tr-TR" sz="1600" dirty="0">
                        <a:latin typeface="Calibri"/>
                        <a:ea typeface="Calibri"/>
                        <a:cs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spcAft>
                          <a:spcPts val="0"/>
                        </a:spcAft>
                      </a:pPr>
                      <a:r>
                        <a:rPr lang="tr-TR" sz="1600" b="1">
                          <a:solidFill>
                            <a:srgbClr val="FFFFFF"/>
                          </a:solidFill>
                          <a:latin typeface="Arial"/>
                          <a:ea typeface="Calibri"/>
                          <a:cs typeface="Times New Roman"/>
                        </a:rPr>
                        <a:t>Ekilen alan</a:t>
                      </a:r>
                      <a:endParaRPr lang="tr-TR" sz="1600">
                        <a:latin typeface="Calibri"/>
                        <a:ea typeface="Calibri"/>
                        <a:cs typeface="Times New Roman"/>
                      </a:endParaRPr>
                    </a:p>
                    <a:p>
                      <a:pPr algn="ctr">
                        <a:spcAft>
                          <a:spcPts val="0"/>
                        </a:spcAft>
                      </a:pPr>
                      <a:r>
                        <a:rPr lang="tr-TR" sz="1600" b="1">
                          <a:solidFill>
                            <a:srgbClr val="FFFFFF"/>
                          </a:solidFill>
                          <a:latin typeface="Arial"/>
                          <a:ea typeface="Calibri"/>
                          <a:cs typeface="Times New Roman"/>
                        </a:rPr>
                        <a:t>(da)</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spcAft>
                          <a:spcPts val="0"/>
                        </a:spcAft>
                      </a:pPr>
                      <a:r>
                        <a:rPr lang="tr-TR" sz="1600" b="1">
                          <a:solidFill>
                            <a:srgbClr val="FFFFFF"/>
                          </a:solidFill>
                          <a:latin typeface="Arial"/>
                          <a:ea typeface="Calibri"/>
                          <a:cs typeface="Times New Roman"/>
                        </a:rPr>
                        <a:t>    Üretim</a:t>
                      </a:r>
                      <a:endParaRPr lang="tr-TR" sz="1600">
                        <a:latin typeface="Calibri"/>
                        <a:ea typeface="Calibri"/>
                        <a:cs typeface="Times New Roman"/>
                      </a:endParaRPr>
                    </a:p>
                    <a:p>
                      <a:pPr algn="ctr">
                        <a:spcAft>
                          <a:spcPts val="0"/>
                        </a:spcAft>
                      </a:pPr>
                      <a:r>
                        <a:rPr lang="tr-TR" sz="1600" b="1">
                          <a:solidFill>
                            <a:srgbClr val="FFFFFF"/>
                          </a:solidFill>
                          <a:latin typeface="Arial"/>
                          <a:ea typeface="Calibri"/>
                          <a:cs typeface="Times New Roman"/>
                        </a:rPr>
                        <a:t>    (ton)</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gridSpan="2">
                  <a:txBody>
                    <a:bodyPr/>
                    <a:lstStyle/>
                    <a:p>
                      <a:pPr algn="ctr">
                        <a:spcAft>
                          <a:spcPts val="0"/>
                        </a:spcAft>
                      </a:pPr>
                      <a:r>
                        <a:rPr lang="tr-TR" sz="1600" b="1">
                          <a:solidFill>
                            <a:srgbClr val="FFFFFF"/>
                          </a:solidFill>
                          <a:latin typeface="Arial"/>
                          <a:ea typeface="Calibri"/>
                          <a:cs typeface="Times New Roman"/>
                        </a:rPr>
                        <a:t>Verim</a:t>
                      </a:r>
                      <a:endParaRPr lang="tr-TR" sz="1600">
                        <a:latin typeface="Calibri"/>
                        <a:ea typeface="Calibri"/>
                        <a:cs typeface="Times New Roman"/>
                      </a:endParaRPr>
                    </a:p>
                    <a:p>
                      <a:pPr algn="ctr">
                        <a:spcAft>
                          <a:spcPts val="0"/>
                        </a:spcAft>
                      </a:pPr>
                      <a:r>
                        <a:rPr lang="tr-TR" sz="1600" b="1">
                          <a:solidFill>
                            <a:srgbClr val="FFFFFF"/>
                          </a:solidFill>
                          <a:latin typeface="Arial"/>
                          <a:ea typeface="Calibri"/>
                          <a:cs typeface="Times New Roman"/>
                        </a:rPr>
                        <a:t>(kg/da)</a:t>
                      </a:r>
                      <a:endParaRPr lang="tr-TR" sz="1600">
                        <a:latin typeface="Calibri"/>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hMerge="1">
                  <a:txBody>
                    <a:bodyPr/>
                    <a:lstStyle/>
                    <a:p>
                      <a:pPr>
                        <a:lnSpc>
                          <a:spcPct val="150000"/>
                        </a:lnSpc>
                        <a:spcAft>
                          <a:spcPts val="0"/>
                        </a:spcAft>
                      </a:pPr>
                      <a:r>
                        <a:rPr lang="tr-TR" sz="1400" dirty="0">
                          <a:latin typeface="Arial"/>
                          <a:ea typeface="Calibri"/>
                          <a:cs typeface="Times New Roman"/>
                        </a:rPr>
                        <a:t> </a:t>
                      </a:r>
                    </a:p>
                  </a:txBody>
                  <a:tcPr marL="0" marR="0" marT="0" marB="0" anchor="ctr">
                    <a:lnL w="12700" cap="flat" cmpd="sng" algn="ctr">
                      <a:solidFill>
                        <a:srgbClr val="7BA0CD"/>
                      </a:solidFill>
                      <a:prstDash val="solid"/>
                      <a:round/>
                      <a:headEnd type="none" w="med" len="med"/>
                      <a:tailEnd type="none" w="med" len="med"/>
                    </a:lnL>
                    <a:lnR>
                      <a:noFill/>
                    </a:lnR>
                    <a:lnT>
                      <a:noFill/>
                    </a:lnT>
                    <a:lnB w="12700" cap="flat" cmpd="sng" algn="ctr">
                      <a:solidFill>
                        <a:srgbClr val="7BA0CD"/>
                      </a:solidFill>
                      <a:prstDash val="solid"/>
                      <a:round/>
                      <a:headEnd type="none" w="med" len="med"/>
                      <a:tailEnd type="none" w="med" len="med"/>
                    </a:lnB>
                  </a:tcPr>
                </a:tc>
              </a:tr>
              <a:tr h="427041">
                <a:tc>
                  <a:txBody>
                    <a:bodyPr/>
                    <a:lstStyle/>
                    <a:p>
                      <a:pPr>
                        <a:spcAft>
                          <a:spcPts val="0"/>
                        </a:spcAft>
                      </a:pPr>
                      <a:r>
                        <a:rPr lang="tr-TR" sz="1600">
                          <a:latin typeface="Arial"/>
                          <a:ea typeface="Calibri"/>
                          <a:cs typeface="Times New Roman"/>
                        </a:rPr>
                        <a:t>Arpa (Biralık) </a:t>
                      </a:r>
                      <a:endParaRPr lang="tr-TR" sz="1600">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07010" algn="r">
                        <a:spcAft>
                          <a:spcPts val="0"/>
                        </a:spcAft>
                      </a:pPr>
                      <a:r>
                        <a:rPr lang="tr-TR" sz="1600">
                          <a:latin typeface="Arial"/>
                          <a:ea typeface="Calibri"/>
                          <a:cs typeface="Times New Roman"/>
                        </a:rPr>
                        <a:t>322.000</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07010" algn="r">
                        <a:spcAft>
                          <a:spcPts val="0"/>
                        </a:spcAft>
                      </a:pPr>
                      <a:r>
                        <a:rPr lang="tr-TR" sz="1600">
                          <a:latin typeface="Arial"/>
                          <a:ea typeface="Calibri"/>
                          <a:cs typeface="Times New Roman"/>
                        </a:rPr>
                        <a:t>94.500</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gridSpan="2">
                  <a:txBody>
                    <a:bodyPr/>
                    <a:lstStyle/>
                    <a:p>
                      <a:pPr marR="207010" algn="r">
                        <a:spcAft>
                          <a:spcPts val="0"/>
                        </a:spcAft>
                      </a:pPr>
                      <a:r>
                        <a:rPr lang="tr-TR" sz="1600">
                          <a:latin typeface="Arial"/>
                          <a:ea typeface="Calibri"/>
                          <a:cs typeface="Times New Roman"/>
                        </a:rPr>
                        <a:t>293</a:t>
                      </a:r>
                      <a:endParaRPr lang="tr-TR" sz="1600">
                        <a:latin typeface="Calibri"/>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hMerge="1">
                  <a:txBody>
                    <a:bodyPr/>
                    <a:lstStyle/>
                    <a:p>
                      <a:endParaRPr lang="tr-TR"/>
                    </a:p>
                  </a:txBody>
                  <a:tcPr/>
                </a:tc>
              </a:tr>
              <a:tr h="427041">
                <a:tc>
                  <a:txBody>
                    <a:bodyPr/>
                    <a:lstStyle/>
                    <a:p>
                      <a:pPr>
                        <a:spcAft>
                          <a:spcPts val="0"/>
                        </a:spcAft>
                      </a:pPr>
                      <a:r>
                        <a:rPr lang="tr-TR" sz="1600">
                          <a:latin typeface="Arial"/>
                          <a:ea typeface="Calibri"/>
                          <a:cs typeface="Times New Roman"/>
                        </a:rPr>
                        <a:t>Arpa (Diğer)</a:t>
                      </a:r>
                      <a:endParaRPr lang="tr-TR" sz="1600">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207010" algn="r">
                        <a:spcAft>
                          <a:spcPts val="0"/>
                        </a:spcAft>
                      </a:pPr>
                      <a:r>
                        <a:rPr lang="tr-TR" sz="1600">
                          <a:latin typeface="Arial"/>
                          <a:ea typeface="Calibri"/>
                          <a:cs typeface="Times New Roman"/>
                        </a:rPr>
                        <a:t>300.950</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207010" algn="r">
                        <a:spcAft>
                          <a:spcPts val="0"/>
                        </a:spcAft>
                      </a:pPr>
                      <a:r>
                        <a:rPr lang="tr-TR" sz="1600">
                          <a:latin typeface="Arial"/>
                          <a:ea typeface="Calibri"/>
                          <a:cs typeface="Times New Roman"/>
                        </a:rPr>
                        <a:t>88.258</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gridSpan="2">
                  <a:txBody>
                    <a:bodyPr/>
                    <a:lstStyle/>
                    <a:p>
                      <a:pPr marR="207010" algn="r">
                        <a:spcAft>
                          <a:spcPts val="0"/>
                        </a:spcAft>
                      </a:pPr>
                      <a:r>
                        <a:rPr lang="tr-TR" sz="1600">
                          <a:latin typeface="Arial"/>
                          <a:ea typeface="Calibri"/>
                          <a:cs typeface="Times New Roman"/>
                        </a:rPr>
                        <a:t>293</a:t>
                      </a:r>
                      <a:endParaRPr lang="tr-TR" sz="1600">
                        <a:latin typeface="Calibri"/>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hMerge="1">
                  <a:txBody>
                    <a:bodyPr/>
                    <a:lstStyle/>
                    <a:p>
                      <a:endParaRPr lang="tr-TR"/>
                    </a:p>
                  </a:txBody>
                  <a:tcPr/>
                </a:tc>
              </a:tr>
              <a:tr h="427041">
                <a:tc>
                  <a:txBody>
                    <a:bodyPr/>
                    <a:lstStyle/>
                    <a:p>
                      <a:pPr>
                        <a:spcAft>
                          <a:spcPts val="0"/>
                        </a:spcAft>
                      </a:pPr>
                      <a:r>
                        <a:rPr lang="tr-TR" sz="1600">
                          <a:latin typeface="Arial"/>
                          <a:ea typeface="Calibri"/>
                          <a:cs typeface="Times New Roman"/>
                        </a:rPr>
                        <a:t>Buğday (Diğer) </a:t>
                      </a:r>
                      <a:endParaRPr lang="tr-TR" sz="1600">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07010" algn="r">
                        <a:spcAft>
                          <a:spcPts val="0"/>
                        </a:spcAft>
                      </a:pPr>
                      <a:r>
                        <a:rPr lang="tr-TR" sz="1600">
                          <a:latin typeface="Arial"/>
                          <a:ea typeface="Calibri"/>
                          <a:cs typeface="Times New Roman"/>
                        </a:rPr>
                        <a:t>356.924</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07010" algn="r">
                        <a:spcAft>
                          <a:spcPts val="0"/>
                        </a:spcAft>
                      </a:pPr>
                      <a:r>
                        <a:rPr lang="tr-TR" sz="1600">
                          <a:latin typeface="Arial"/>
                          <a:ea typeface="Calibri"/>
                          <a:cs typeface="Times New Roman"/>
                        </a:rPr>
                        <a:t>87.777</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gridSpan="2">
                  <a:txBody>
                    <a:bodyPr/>
                    <a:lstStyle/>
                    <a:p>
                      <a:pPr marR="207010" algn="r">
                        <a:spcAft>
                          <a:spcPts val="0"/>
                        </a:spcAft>
                      </a:pPr>
                      <a:r>
                        <a:rPr lang="tr-TR" sz="1600">
                          <a:latin typeface="Arial"/>
                          <a:ea typeface="Calibri"/>
                          <a:cs typeface="Times New Roman"/>
                        </a:rPr>
                        <a:t>246</a:t>
                      </a:r>
                      <a:endParaRPr lang="tr-TR" sz="1600">
                        <a:latin typeface="Calibri"/>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hMerge="1">
                  <a:txBody>
                    <a:bodyPr/>
                    <a:lstStyle/>
                    <a:p>
                      <a:endParaRPr lang="tr-TR"/>
                    </a:p>
                  </a:txBody>
                  <a:tcPr/>
                </a:tc>
              </a:tr>
              <a:tr h="427041">
                <a:tc>
                  <a:txBody>
                    <a:bodyPr/>
                    <a:lstStyle/>
                    <a:p>
                      <a:pPr>
                        <a:spcAft>
                          <a:spcPts val="0"/>
                        </a:spcAft>
                      </a:pPr>
                      <a:r>
                        <a:rPr lang="tr-TR" sz="1600">
                          <a:latin typeface="Arial"/>
                          <a:ea typeface="Calibri"/>
                          <a:cs typeface="Times New Roman"/>
                        </a:rPr>
                        <a:t>Buğday (Durum) </a:t>
                      </a:r>
                      <a:endParaRPr lang="tr-TR" sz="1600">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207010" algn="r">
                        <a:spcAft>
                          <a:spcPts val="0"/>
                        </a:spcAft>
                      </a:pPr>
                      <a:r>
                        <a:rPr lang="tr-TR" sz="1600">
                          <a:latin typeface="Arial"/>
                          <a:ea typeface="Calibri"/>
                          <a:cs typeface="Times New Roman"/>
                        </a:rPr>
                        <a:t>515.792</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207010" algn="r">
                        <a:spcAft>
                          <a:spcPts val="0"/>
                        </a:spcAft>
                      </a:pPr>
                      <a:r>
                        <a:rPr lang="tr-TR" sz="1600">
                          <a:latin typeface="Arial"/>
                          <a:ea typeface="Calibri"/>
                          <a:cs typeface="Times New Roman"/>
                        </a:rPr>
                        <a:t>145.017</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gridSpan="2">
                  <a:txBody>
                    <a:bodyPr/>
                    <a:lstStyle/>
                    <a:p>
                      <a:pPr marR="207010" algn="r">
                        <a:spcAft>
                          <a:spcPts val="0"/>
                        </a:spcAft>
                      </a:pPr>
                      <a:r>
                        <a:rPr lang="tr-TR" sz="1600">
                          <a:latin typeface="Arial"/>
                          <a:ea typeface="Calibri"/>
                          <a:cs typeface="Times New Roman"/>
                        </a:rPr>
                        <a:t>281</a:t>
                      </a:r>
                      <a:endParaRPr lang="tr-TR" sz="1600">
                        <a:latin typeface="Calibri"/>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hMerge="1">
                  <a:txBody>
                    <a:bodyPr/>
                    <a:lstStyle/>
                    <a:p>
                      <a:endParaRPr lang="tr-TR"/>
                    </a:p>
                  </a:txBody>
                  <a:tcPr/>
                </a:tc>
              </a:tr>
              <a:tr h="427041">
                <a:tc>
                  <a:txBody>
                    <a:bodyPr/>
                    <a:lstStyle/>
                    <a:p>
                      <a:pPr>
                        <a:spcAft>
                          <a:spcPts val="0"/>
                        </a:spcAft>
                      </a:pPr>
                      <a:r>
                        <a:rPr lang="tr-TR" sz="1600">
                          <a:latin typeface="Arial"/>
                          <a:ea typeface="Calibri"/>
                          <a:cs typeface="Times New Roman"/>
                        </a:rPr>
                        <a:t>Çavdar</a:t>
                      </a:r>
                      <a:endParaRPr lang="tr-TR" sz="1600">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07010" algn="r">
                        <a:spcAft>
                          <a:spcPts val="0"/>
                        </a:spcAft>
                      </a:pPr>
                      <a:r>
                        <a:rPr lang="tr-TR" sz="1600">
                          <a:latin typeface="Arial"/>
                          <a:ea typeface="Calibri"/>
                          <a:cs typeface="Times New Roman"/>
                        </a:rPr>
                        <a:t>69.721</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07010" algn="r">
                        <a:spcAft>
                          <a:spcPts val="0"/>
                        </a:spcAft>
                      </a:pPr>
                      <a:r>
                        <a:rPr lang="tr-TR" sz="1600">
                          <a:latin typeface="Arial"/>
                          <a:ea typeface="Calibri"/>
                          <a:cs typeface="Times New Roman"/>
                        </a:rPr>
                        <a:t>19.578</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gridSpan="2">
                  <a:txBody>
                    <a:bodyPr/>
                    <a:lstStyle/>
                    <a:p>
                      <a:pPr marR="207010" algn="r">
                        <a:spcAft>
                          <a:spcPts val="0"/>
                        </a:spcAft>
                      </a:pPr>
                      <a:r>
                        <a:rPr lang="tr-TR" sz="1600" dirty="0">
                          <a:latin typeface="Arial"/>
                          <a:ea typeface="Calibri"/>
                          <a:cs typeface="Times New Roman"/>
                        </a:rPr>
                        <a:t>281</a:t>
                      </a:r>
                      <a:endParaRPr lang="tr-TR" sz="1600" dirty="0">
                        <a:latin typeface="Calibri"/>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hMerge="1">
                  <a:txBody>
                    <a:bodyPr/>
                    <a:lstStyle/>
                    <a:p>
                      <a:endParaRPr lang="tr-TR"/>
                    </a:p>
                  </a:txBody>
                  <a:tcPr/>
                </a:tc>
              </a:tr>
              <a:tr h="427041">
                <a:tc>
                  <a:txBody>
                    <a:bodyPr/>
                    <a:lstStyle/>
                    <a:p>
                      <a:pPr>
                        <a:spcAft>
                          <a:spcPts val="0"/>
                        </a:spcAft>
                      </a:pPr>
                      <a:r>
                        <a:rPr lang="tr-TR" sz="1600">
                          <a:latin typeface="Arial"/>
                          <a:ea typeface="Calibri"/>
                          <a:cs typeface="Times New Roman"/>
                        </a:rPr>
                        <a:t>Mısır (Dane)</a:t>
                      </a:r>
                      <a:endParaRPr lang="tr-TR" sz="1600">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207010" algn="r">
                        <a:spcAft>
                          <a:spcPts val="0"/>
                        </a:spcAft>
                      </a:pPr>
                      <a:r>
                        <a:rPr lang="tr-TR" sz="1600">
                          <a:latin typeface="Arial"/>
                          <a:ea typeface="Calibri"/>
                          <a:cs typeface="Times New Roman"/>
                        </a:rPr>
                        <a:t>136.653</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207010" algn="r">
                        <a:spcAft>
                          <a:spcPts val="0"/>
                        </a:spcAft>
                      </a:pPr>
                      <a:r>
                        <a:rPr lang="tr-TR" sz="1600">
                          <a:latin typeface="Arial"/>
                          <a:ea typeface="Calibri"/>
                          <a:cs typeface="Times New Roman"/>
                        </a:rPr>
                        <a:t>132.650</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gridSpan="2">
                  <a:txBody>
                    <a:bodyPr/>
                    <a:lstStyle/>
                    <a:p>
                      <a:pPr marR="207010" algn="r">
                        <a:spcAft>
                          <a:spcPts val="0"/>
                        </a:spcAft>
                      </a:pPr>
                      <a:r>
                        <a:rPr lang="tr-TR" sz="1600">
                          <a:latin typeface="Arial"/>
                          <a:ea typeface="Calibri"/>
                          <a:cs typeface="Times New Roman"/>
                        </a:rPr>
                        <a:t>971</a:t>
                      </a:r>
                      <a:endParaRPr lang="tr-TR" sz="1600">
                        <a:latin typeface="Calibri"/>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hMerge="1">
                  <a:txBody>
                    <a:bodyPr/>
                    <a:lstStyle/>
                    <a:p>
                      <a:endParaRPr lang="tr-TR"/>
                    </a:p>
                  </a:txBody>
                  <a:tcPr/>
                </a:tc>
              </a:tr>
              <a:tr h="427041">
                <a:tc>
                  <a:txBody>
                    <a:bodyPr/>
                    <a:lstStyle/>
                    <a:p>
                      <a:pPr>
                        <a:spcAft>
                          <a:spcPts val="0"/>
                        </a:spcAft>
                      </a:pPr>
                      <a:r>
                        <a:rPr lang="tr-TR" sz="1600">
                          <a:latin typeface="Arial"/>
                          <a:ea typeface="Calibri"/>
                          <a:cs typeface="Times New Roman"/>
                        </a:rPr>
                        <a:t>Tritikale (Dane)</a:t>
                      </a:r>
                      <a:endParaRPr lang="tr-TR" sz="1600">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07010" algn="r">
                        <a:spcAft>
                          <a:spcPts val="0"/>
                        </a:spcAft>
                      </a:pPr>
                      <a:r>
                        <a:rPr lang="tr-TR" sz="1600">
                          <a:latin typeface="Arial"/>
                          <a:ea typeface="Calibri"/>
                          <a:cs typeface="Times New Roman"/>
                        </a:rPr>
                        <a:t>3.524</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07010" algn="r">
                        <a:spcAft>
                          <a:spcPts val="0"/>
                        </a:spcAft>
                      </a:pPr>
                      <a:r>
                        <a:rPr lang="tr-TR" sz="1600">
                          <a:latin typeface="Arial"/>
                          <a:ea typeface="Calibri"/>
                          <a:cs typeface="Times New Roman"/>
                        </a:rPr>
                        <a:t>938</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gridSpan="2">
                  <a:txBody>
                    <a:bodyPr/>
                    <a:lstStyle/>
                    <a:p>
                      <a:pPr marR="207010" algn="r">
                        <a:spcAft>
                          <a:spcPts val="0"/>
                        </a:spcAft>
                      </a:pPr>
                      <a:r>
                        <a:rPr lang="tr-TR" sz="1600">
                          <a:latin typeface="Arial"/>
                          <a:ea typeface="Calibri"/>
                          <a:cs typeface="Times New Roman"/>
                        </a:rPr>
                        <a:t>266</a:t>
                      </a:r>
                      <a:endParaRPr lang="tr-TR" sz="1600">
                        <a:latin typeface="Calibri"/>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hMerge="1">
                  <a:txBody>
                    <a:bodyPr/>
                    <a:lstStyle/>
                    <a:p>
                      <a:endParaRPr lang="tr-TR"/>
                    </a:p>
                  </a:txBody>
                  <a:tcPr/>
                </a:tc>
              </a:tr>
              <a:tr h="427041">
                <a:tc>
                  <a:txBody>
                    <a:bodyPr/>
                    <a:lstStyle/>
                    <a:p>
                      <a:pPr>
                        <a:spcAft>
                          <a:spcPts val="0"/>
                        </a:spcAft>
                      </a:pPr>
                      <a:r>
                        <a:rPr lang="tr-TR" sz="1600">
                          <a:latin typeface="Arial"/>
                          <a:ea typeface="Calibri"/>
                          <a:cs typeface="Times New Roman"/>
                        </a:rPr>
                        <a:t>Yulaf (Dane)</a:t>
                      </a:r>
                      <a:endParaRPr lang="tr-TR" sz="1600">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207010" algn="r">
                        <a:spcAft>
                          <a:spcPts val="0"/>
                        </a:spcAft>
                      </a:pPr>
                      <a:r>
                        <a:rPr lang="tr-TR" sz="1600">
                          <a:latin typeface="Arial"/>
                          <a:ea typeface="Calibri"/>
                          <a:cs typeface="Times New Roman"/>
                        </a:rPr>
                        <a:t>67.344</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207010" algn="r">
                        <a:spcAft>
                          <a:spcPts val="0"/>
                        </a:spcAft>
                      </a:pPr>
                      <a:r>
                        <a:rPr lang="tr-TR" sz="1600">
                          <a:latin typeface="Arial"/>
                          <a:ea typeface="Calibri"/>
                          <a:cs typeface="Times New Roman"/>
                        </a:rPr>
                        <a:t>16.732</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gridSpan="2">
                  <a:txBody>
                    <a:bodyPr/>
                    <a:lstStyle/>
                    <a:p>
                      <a:pPr marR="207010" algn="r">
                        <a:spcAft>
                          <a:spcPts val="0"/>
                        </a:spcAft>
                      </a:pPr>
                      <a:r>
                        <a:rPr lang="tr-TR" sz="1600">
                          <a:latin typeface="Arial"/>
                          <a:ea typeface="Calibri"/>
                          <a:cs typeface="Times New Roman"/>
                        </a:rPr>
                        <a:t>248</a:t>
                      </a:r>
                      <a:endParaRPr lang="tr-TR" sz="1600">
                        <a:latin typeface="Calibri"/>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hMerge="1">
                  <a:txBody>
                    <a:bodyPr/>
                    <a:lstStyle/>
                    <a:p>
                      <a:endParaRPr lang="tr-TR"/>
                    </a:p>
                  </a:txBody>
                  <a:tcPr/>
                </a:tc>
              </a:tr>
              <a:tr h="464688">
                <a:tc>
                  <a:txBody>
                    <a:bodyPr/>
                    <a:lstStyle/>
                    <a:p>
                      <a:pPr>
                        <a:spcAft>
                          <a:spcPts val="0"/>
                        </a:spcAft>
                      </a:pPr>
                      <a:r>
                        <a:rPr lang="tr-TR" sz="1600">
                          <a:latin typeface="Arial"/>
                          <a:ea typeface="Calibri"/>
                          <a:cs typeface="Times New Roman"/>
                        </a:rPr>
                        <a:t>Toplam</a:t>
                      </a:r>
                      <a:endParaRPr lang="tr-TR" sz="1600">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207010" algn="r">
                        <a:spcAft>
                          <a:spcPts val="0"/>
                        </a:spcAft>
                      </a:pPr>
                      <a:r>
                        <a:rPr lang="tr-TR" sz="1600">
                          <a:latin typeface="Arial"/>
                          <a:ea typeface="Calibri"/>
                          <a:cs typeface="Times New Roman"/>
                        </a:rPr>
                        <a:t>1.772.908</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207010" algn="r">
                        <a:spcAft>
                          <a:spcPts val="0"/>
                        </a:spcAft>
                      </a:pPr>
                      <a:r>
                        <a:rPr lang="tr-TR" sz="1600">
                          <a:latin typeface="Arial"/>
                          <a:ea typeface="Calibri"/>
                          <a:cs typeface="Times New Roman"/>
                        </a:rPr>
                        <a:t>585.450</a:t>
                      </a:r>
                      <a:endParaRPr lang="tr-TR" sz="1600">
                        <a:latin typeface="Calibri"/>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207010" algn="r">
                        <a:spcAft>
                          <a:spcPts val="0"/>
                        </a:spcAft>
                      </a:pPr>
                      <a:endParaRPr lang="tr-TR" sz="1600">
                        <a:latin typeface="Arial"/>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50000"/>
                        </a:lnSpc>
                        <a:spcAft>
                          <a:spcPts val="0"/>
                        </a:spcAft>
                      </a:pPr>
                      <a:r>
                        <a:rPr lang="tr-TR" sz="1600" dirty="0">
                          <a:latin typeface="Arial"/>
                          <a:ea typeface="Calibri"/>
                          <a:cs typeface="Times New Roman"/>
                        </a:rPr>
                        <a:t> </a:t>
                      </a:r>
                    </a:p>
                  </a:txBody>
                  <a:tcPr marL="0" marR="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a:noFill/>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Grafik 10"/>
          <p:cNvPicPr>
            <a:picLocks noChangeArrowheads="1"/>
          </p:cNvPicPr>
          <p:nvPr/>
        </p:nvPicPr>
        <p:blipFill>
          <a:blip r:embed="rId2"/>
          <a:srcRect b="-73"/>
          <a:stretch>
            <a:fillRect/>
          </a:stretch>
        </p:blipFill>
        <p:spPr bwMode="auto">
          <a:xfrm>
            <a:off x="857224" y="785794"/>
            <a:ext cx="7000892" cy="6072206"/>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0"/>
            <a:ext cx="8229600" cy="1143000"/>
          </a:xfrm>
        </p:spPr>
        <p:txBody>
          <a:bodyPr>
            <a:normAutofit/>
          </a:bodyPr>
          <a:lstStyle/>
          <a:p>
            <a:pPr algn="ctr"/>
            <a:r>
              <a:rPr lang="tr-TR" sz="3600" dirty="0" smtClean="0">
                <a:latin typeface="Comic Sans MS" pitchFamily="66" charset="0"/>
              </a:rPr>
              <a:t>YEMEKLİK TANE BAKLAGİLLER</a:t>
            </a:r>
            <a:endParaRPr lang="tr-TR" sz="3600" dirty="0">
              <a:latin typeface="Comic Sans MS" pitchFamily="66" charset="0"/>
            </a:endParaRPr>
          </a:p>
        </p:txBody>
      </p:sp>
      <p:graphicFrame>
        <p:nvGraphicFramePr>
          <p:cNvPr id="5" name="4 Tablo"/>
          <p:cNvGraphicFramePr>
            <a:graphicFrameLocks noGrp="1"/>
          </p:cNvGraphicFramePr>
          <p:nvPr/>
        </p:nvGraphicFramePr>
        <p:xfrm>
          <a:off x="571472" y="1000108"/>
          <a:ext cx="6715172" cy="3670686"/>
        </p:xfrm>
        <a:graphic>
          <a:graphicData uri="http://schemas.openxmlformats.org/drawingml/2006/table">
            <a:tbl>
              <a:tblPr/>
              <a:tblGrid>
                <a:gridCol w="2234430"/>
                <a:gridCol w="1716108"/>
                <a:gridCol w="1417590"/>
                <a:gridCol w="1347044"/>
              </a:tblGrid>
              <a:tr h="489861">
                <a:tc>
                  <a:txBody>
                    <a:bodyPr/>
                    <a:lstStyle/>
                    <a:p>
                      <a:pPr>
                        <a:lnSpc>
                          <a:spcPct val="150000"/>
                        </a:lnSpc>
                        <a:spcAft>
                          <a:spcPts val="0"/>
                        </a:spcAft>
                      </a:pPr>
                      <a:r>
                        <a:rPr lang="tr-TR" sz="1600" b="1" dirty="0">
                          <a:solidFill>
                            <a:srgbClr val="FFFFFF"/>
                          </a:solidFill>
                          <a:latin typeface="Comic Sans MS" pitchFamily="66" charset="0"/>
                          <a:ea typeface="Calibri"/>
                          <a:cs typeface="Arial"/>
                        </a:rPr>
                        <a:t>Ürün Adı</a:t>
                      </a:r>
                      <a:endParaRPr lang="tr-TR" sz="1600" dirty="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600" b="1" dirty="0">
                          <a:solidFill>
                            <a:srgbClr val="FFFFFF"/>
                          </a:solidFill>
                          <a:latin typeface="Comic Sans MS" pitchFamily="66" charset="0"/>
                          <a:ea typeface="Calibri"/>
                          <a:cs typeface="Arial"/>
                        </a:rPr>
                        <a:t>Ekilen alan (da) </a:t>
                      </a:r>
                      <a:endParaRPr lang="tr-TR" sz="1600" dirty="0">
                        <a:latin typeface="Comic Sans MS" pitchFamily="66" charset="0"/>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600" b="1">
                          <a:solidFill>
                            <a:srgbClr val="FFFFFF"/>
                          </a:solidFill>
                          <a:latin typeface="Comic Sans MS" pitchFamily="66" charset="0"/>
                          <a:ea typeface="Calibri"/>
                          <a:cs typeface="Arial"/>
                        </a:rPr>
                        <a:t>Üretim (ton)</a:t>
                      </a:r>
                      <a:endParaRPr lang="tr-TR" sz="1600">
                        <a:latin typeface="Comic Sans MS" pitchFamily="66" charset="0"/>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600" b="1">
                          <a:solidFill>
                            <a:srgbClr val="FFFFFF"/>
                          </a:solidFill>
                          <a:latin typeface="Comic Sans MS" pitchFamily="66" charset="0"/>
                          <a:ea typeface="Calibri"/>
                          <a:cs typeface="Arial"/>
                        </a:rPr>
                        <a:t>Verim (kg/da)</a:t>
                      </a:r>
                      <a:endParaRPr lang="tr-TR" sz="1600">
                        <a:latin typeface="Comic Sans MS" pitchFamily="66" charset="0"/>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489861">
                <a:tc>
                  <a:txBody>
                    <a:bodyPr/>
                    <a:lstStyle/>
                    <a:p>
                      <a:pPr>
                        <a:lnSpc>
                          <a:spcPct val="150000"/>
                        </a:lnSpc>
                        <a:spcAft>
                          <a:spcPts val="0"/>
                        </a:spcAft>
                      </a:pPr>
                      <a:r>
                        <a:rPr lang="tr-TR" sz="1600">
                          <a:latin typeface="Comic Sans MS" pitchFamily="66" charset="0"/>
                          <a:ea typeface="Calibri"/>
                          <a:cs typeface="Arial"/>
                        </a:rPr>
                        <a:t>Burçak (Dane)</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80340" algn="r">
                        <a:lnSpc>
                          <a:spcPct val="150000"/>
                        </a:lnSpc>
                        <a:spcAft>
                          <a:spcPts val="0"/>
                        </a:spcAft>
                      </a:pPr>
                      <a:r>
                        <a:rPr lang="tr-TR" sz="1600">
                          <a:latin typeface="Comic Sans MS" pitchFamily="66" charset="0"/>
                          <a:ea typeface="Calibri"/>
                          <a:cs typeface="Arial"/>
                        </a:rPr>
                        <a:t>2.500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80340" algn="r">
                        <a:lnSpc>
                          <a:spcPct val="150000"/>
                        </a:lnSpc>
                        <a:spcAft>
                          <a:spcPts val="0"/>
                        </a:spcAft>
                      </a:pPr>
                      <a:r>
                        <a:rPr lang="tr-TR" sz="1600">
                          <a:latin typeface="Comic Sans MS" pitchFamily="66" charset="0"/>
                          <a:ea typeface="Calibri"/>
                          <a:cs typeface="Arial"/>
                        </a:rPr>
                        <a:t>163</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80340" algn="r">
                        <a:lnSpc>
                          <a:spcPct val="150000"/>
                        </a:lnSpc>
                        <a:spcAft>
                          <a:spcPts val="0"/>
                        </a:spcAft>
                      </a:pPr>
                      <a:r>
                        <a:rPr lang="tr-TR" sz="1600">
                          <a:latin typeface="Comic Sans MS" pitchFamily="66" charset="0"/>
                          <a:ea typeface="Calibri"/>
                          <a:cs typeface="Arial"/>
                        </a:rPr>
                        <a:t>65</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489861">
                <a:tc>
                  <a:txBody>
                    <a:bodyPr/>
                    <a:lstStyle/>
                    <a:p>
                      <a:pPr>
                        <a:lnSpc>
                          <a:spcPct val="150000"/>
                        </a:lnSpc>
                        <a:spcAft>
                          <a:spcPts val="0"/>
                        </a:spcAft>
                      </a:pPr>
                      <a:r>
                        <a:rPr lang="tr-TR" sz="1600">
                          <a:latin typeface="Comic Sans MS" pitchFamily="66" charset="0"/>
                          <a:ea typeface="Calibri"/>
                          <a:cs typeface="Arial"/>
                        </a:rPr>
                        <a:t>Fasulye (Kuru)</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80340" algn="r">
                        <a:lnSpc>
                          <a:spcPct val="150000"/>
                        </a:lnSpc>
                        <a:spcAft>
                          <a:spcPts val="0"/>
                        </a:spcAft>
                      </a:pPr>
                      <a:r>
                        <a:rPr lang="tr-TR" sz="1600">
                          <a:latin typeface="Comic Sans MS" pitchFamily="66" charset="0"/>
                          <a:ea typeface="Calibri"/>
                          <a:cs typeface="Arial"/>
                        </a:rPr>
                        <a:t>113.390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80340" algn="r">
                        <a:lnSpc>
                          <a:spcPct val="150000"/>
                        </a:lnSpc>
                        <a:spcAft>
                          <a:spcPts val="0"/>
                        </a:spcAft>
                      </a:pPr>
                      <a:r>
                        <a:rPr lang="tr-TR" sz="1600">
                          <a:latin typeface="Comic Sans MS" pitchFamily="66" charset="0"/>
                          <a:ea typeface="Calibri"/>
                          <a:cs typeface="Arial"/>
                        </a:rPr>
                        <a:t>36.322</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80340" algn="r">
                        <a:lnSpc>
                          <a:spcPct val="150000"/>
                        </a:lnSpc>
                        <a:spcAft>
                          <a:spcPts val="0"/>
                        </a:spcAft>
                      </a:pPr>
                      <a:r>
                        <a:rPr lang="tr-TR" sz="1600">
                          <a:latin typeface="Comic Sans MS" pitchFamily="66" charset="0"/>
                          <a:ea typeface="Calibri"/>
                          <a:cs typeface="Arial"/>
                        </a:rPr>
                        <a:t>320</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489861">
                <a:tc>
                  <a:txBody>
                    <a:bodyPr/>
                    <a:lstStyle/>
                    <a:p>
                      <a:pPr>
                        <a:lnSpc>
                          <a:spcPct val="150000"/>
                        </a:lnSpc>
                        <a:spcAft>
                          <a:spcPts val="0"/>
                        </a:spcAft>
                      </a:pPr>
                      <a:r>
                        <a:rPr lang="tr-TR" sz="1600">
                          <a:latin typeface="Comic Sans MS" pitchFamily="66" charset="0"/>
                          <a:ea typeface="Calibri"/>
                          <a:cs typeface="Arial"/>
                        </a:rPr>
                        <a:t>Mercimek (Kırmızı)</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80340" algn="r">
                        <a:lnSpc>
                          <a:spcPct val="150000"/>
                        </a:lnSpc>
                        <a:spcAft>
                          <a:spcPts val="0"/>
                        </a:spcAft>
                      </a:pPr>
                      <a:r>
                        <a:rPr lang="tr-TR" sz="1600">
                          <a:latin typeface="Comic Sans MS" pitchFamily="66" charset="0"/>
                          <a:ea typeface="Calibri"/>
                          <a:cs typeface="Arial"/>
                        </a:rPr>
                        <a:t>1.411</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80340" algn="r">
                        <a:lnSpc>
                          <a:spcPct val="150000"/>
                        </a:lnSpc>
                        <a:spcAft>
                          <a:spcPts val="0"/>
                        </a:spcAft>
                      </a:pPr>
                      <a:r>
                        <a:rPr lang="tr-TR" sz="1600">
                          <a:latin typeface="Comic Sans MS" pitchFamily="66" charset="0"/>
                          <a:ea typeface="Calibri"/>
                          <a:cs typeface="Arial"/>
                        </a:rPr>
                        <a:t>166</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80340" algn="r">
                        <a:lnSpc>
                          <a:spcPct val="150000"/>
                        </a:lnSpc>
                        <a:spcAft>
                          <a:spcPts val="0"/>
                        </a:spcAft>
                      </a:pPr>
                      <a:r>
                        <a:rPr lang="tr-TR" sz="1600">
                          <a:latin typeface="Comic Sans MS" pitchFamily="66" charset="0"/>
                          <a:ea typeface="Calibri"/>
                          <a:cs typeface="Arial"/>
                        </a:rPr>
                        <a:t>118</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489861">
                <a:tc>
                  <a:txBody>
                    <a:bodyPr/>
                    <a:lstStyle/>
                    <a:p>
                      <a:pPr>
                        <a:lnSpc>
                          <a:spcPct val="150000"/>
                        </a:lnSpc>
                        <a:spcAft>
                          <a:spcPts val="0"/>
                        </a:spcAft>
                      </a:pPr>
                      <a:r>
                        <a:rPr lang="tr-TR" sz="1600">
                          <a:latin typeface="Comic Sans MS" pitchFamily="66" charset="0"/>
                          <a:ea typeface="Calibri"/>
                          <a:cs typeface="Arial"/>
                        </a:rPr>
                        <a:t>Mercimek (Yeşil)</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80340" algn="r">
                        <a:lnSpc>
                          <a:spcPct val="150000"/>
                        </a:lnSpc>
                        <a:spcAft>
                          <a:spcPts val="0"/>
                        </a:spcAft>
                      </a:pPr>
                      <a:r>
                        <a:rPr lang="tr-TR" sz="1600">
                          <a:latin typeface="Comic Sans MS" pitchFamily="66" charset="0"/>
                          <a:ea typeface="Calibri"/>
                          <a:cs typeface="Arial"/>
                        </a:rPr>
                        <a:t>720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80340" algn="r">
                        <a:lnSpc>
                          <a:spcPct val="150000"/>
                        </a:lnSpc>
                        <a:spcAft>
                          <a:spcPts val="0"/>
                        </a:spcAft>
                      </a:pPr>
                      <a:r>
                        <a:rPr lang="tr-TR" sz="1600">
                          <a:latin typeface="Comic Sans MS" pitchFamily="66" charset="0"/>
                          <a:ea typeface="Calibri"/>
                          <a:cs typeface="Arial"/>
                        </a:rPr>
                        <a:t>84</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80340" algn="r">
                        <a:lnSpc>
                          <a:spcPct val="150000"/>
                        </a:lnSpc>
                        <a:spcAft>
                          <a:spcPts val="0"/>
                        </a:spcAft>
                      </a:pPr>
                      <a:r>
                        <a:rPr lang="tr-TR" sz="1600">
                          <a:latin typeface="Comic Sans MS" pitchFamily="66" charset="0"/>
                          <a:ea typeface="Calibri"/>
                          <a:cs typeface="Arial"/>
                        </a:rPr>
                        <a:t>117</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489861">
                <a:tc>
                  <a:txBody>
                    <a:bodyPr/>
                    <a:lstStyle/>
                    <a:p>
                      <a:pPr>
                        <a:lnSpc>
                          <a:spcPct val="150000"/>
                        </a:lnSpc>
                        <a:spcAft>
                          <a:spcPts val="0"/>
                        </a:spcAft>
                      </a:pPr>
                      <a:r>
                        <a:rPr lang="tr-TR" sz="1600">
                          <a:latin typeface="Comic Sans MS" pitchFamily="66" charset="0"/>
                          <a:ea typeface="Calibri"/>
                          <a:cs typeface="Arial"/>
                        </a:rPr>
                        <a:t>Nohut </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80340" algn="r">
                        <a:lnSpc>
                          <a:spcPct val="150000"/>
                        </a:lnSpc>
                        <a:spcAft>
                          <a:spcPts val="0"/>
                        </a:spcAft>
                      </a:pPr>
                      <a:r>
                        <a:rPr lang="tr-TR" sz="1600">
                          <a:latin typeface="Comic Sans MS" pitchFamily="66" charset="0"/>
                          <a:ea typeface="Calibri"/>
                          <a:cs typeface="Arial"/>
                        </a:rPr>
                        <a:t>237.816</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80340" algn="r">
                        <a:lnSpc>
                          <a:spcPct val="150000"/>
                        </a:lnSpc>
                        <a:spcAft>
                          <a:spcPts val="0"/>
                        </a:spcAft>
                      </a:pPr>
                      <a:r>
                        <a:rPr lang="tr-TR" sz="1600">
                          <a:latin typeface="Comic Sans MS" pitchFamily="66" charset="0"/>
                          <a:ea typeface="Calibri"/>
                          <a:cs typeface="Arial"/>
                        </a:rPr>
                        <a:t>36.442</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80340" algn="r">
                        <a:lnSpc>
                          <a:spcPct val="150000"/>
                        </a:lnSpc>
                        <a:spcAft>
                          <a:spcPts val="0"/>
                        </a:spcAft>
                      </a:pPr>
                      <a:r>
                        <a:rPr lang="tr-TR" sz="1600">
                          <a:latin typeface="Comic Sans MS" pitchFamily="66" charset="0"/>
                          <a:ea typeface="Calibri"/>
                          <a:cs typeface="Arial"/>
                        </a:rPr>
                        <a:t>153</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489861">
                <a:tc>
                  <a:txBody>
                    <a:bodyPr/>
                    <a:lstStyle/>
                    <a:p>
                      <a:pPr>
                        <a:lnSpc>
                          <a:spcPct val="150000"/>
                        </a:lnSpc>
                        <a:spcAft>
                          <a:spcPts val="0"/>
                        </a:spcAft>
                      </a:pPr>
                      <a:r>
                        <a:rPr lang="tr-TR" sz="1600">
                          <a:latin typeface="Comic Sans MS" pitchFamily="66" charset="0"/>
                          <a:ea typeface="Calibri"/>
                          <a:cs typeface="Arial"/>
                        </a:rPr>
                        <a:t>Toplam</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80340" algn="r">
                        <a:lnSpc>
                          <a:spcPct val="150000"/>
                        </a:lnSpc>
                        <a:spcAft>
                          <a:spcPts val="0"/>
                        </a:spcAft>
                      </a:pPr>
                      <a:r>
                        <a:rPr lang="tr-TR" sz="1600">
                          <a:latin typeface="Comic Sans MS" pitchFamily="66" charset="0"/>
                          <a:ea typeface="Calibri"/>
                          <a:cs typeface="Arial"/>
                        </a:rPr>
                        <a:t>355.837</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80340" algn="r">
                        <a:lnSpc>
                          <a:spcPct val="150000"/>
                        </a:lnSpc>
                        <a:spcAft>
                          <a:spcPts val="0"/>
                        </a:spcAft>
                      </a:pPr>
                      <a:r>
                        <a:rPr lang="tr-TR" sz="1600">
                          <a:latin typeface="Comic Sans MS" pitchFamily="66" charset="0"/>
                          <a:ea typeface="Calibri"/>
                          <a:cs typeface="Arial"/>
                        </a:rPr>
                        <a:t>73.177</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80340" algn="r">
                        <a:lnSpc>
                          <a:spcPct val="150000"/>
                        </a:lnSpc>
                        <a:spcAft>
                          <a:spcPts val="0"/>
                        </a:spcAft>
                      </a:pPr>
                      <a:endParaRPr lang="tr-TR" sz="1600" dirty="0">
                        <a:latin typeface="Comic Sans MS" pitchFamily="66" charset="0"/>
                        <a:ea typeface="Calibri"/>
                        <a:cs typeface="Arial"/>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bl>
          </a:graphicData>
        </a:graphic>
      </p:graphicFrame>
      <p:pic>
        <p:nvPicPr>
          <p:cNvPr id="1026" name="Grafik 9"/>
          <p:cNvPicPr>
            <a:picLocks noChangeArrowheads="1"/>
          </p:cNvPicPr>
          <p:nvPr/>
        </p:nvPicPr>
        <p:blipFill>
          <a:blip r:embed="rId2"/>
          <a:srcRect b="-37"/>
          <a:stretch>
            <a:fillRect/>
          </a:stretch>
        </p:blipFill>
        <p:spPr bwMode="auto">
          <a:xfrm>
            <a:off x="5643570" y="4795868"/>
            <a:ext cx="3200389" cy="199071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457200" y="214290"/>
            <a:ext cx="8229600" cy="1203348"/>
          </a:xfrm>
        </p:spPr>
        <p:txBody>
          <a:bodyPr>
            <a:normAutofit/>
          </a:bodyPr>
          <a:lstStyle/>
          <a:p>
            <a:pPr algn="ctr"/>
            <a:r>
              <a:rPr lang="tr-TR" sz="2800" cap="all" dirty="0" smtClean="0">
                <a:solidFill>
                  <a:schemeClr val="tx1"/>
                </a:solidFill>
                <a:effectLst/>
                <a:latin typeface="Comic Sans MS" pitchFamily="66" charset="0"/>
              </a:rPr>
              <a:t>ENDÜSTRİ </a:t>
            </a:r>
            <a:r>
              <a:rPr lang="tr-TR" sz="2800" cap="all" dirty="0" err="1" smtClean="0">
                <a:solidFill>
                  <a:schemeClr val="tx1"/>
                </a:solidFill>
                <a:effectLst/>
                <a:latin typeface="Comic Sans MS" pitchFamily="66" charset="0"/>
              </a:rPr>
              <a:t>BİtKİLERİ</a:t>
            </a:r>
            <a:r>
              <a:rPr lang="tr-TR" sz="2800" cap="all" dirty="0" smtClean="0">
                <a:solidFill>
                  <a:schemeClr val="tx1"/>
                </a:solidFill>
                <a:effectLst/>
                <a:latin typeface="Comic Sans MS" pitchFamily="66" charset="0"/>
              </a:rPr>
              <a:t/>
            </a:r>
            <a:br>
              <a:rPr lang="tr-TR" sz="2800" cap="all" dirty="0" smtClean="0">
                <a:solidFill>
                  <a:schemeClr val="tx1"/>
                </a:solidFill>
                <a:effectLst/>
                <a:latin typeface="Comic Sans MS" pitchFamily="66" charset="0"/>
              </a:rPr>
            </a:br>
            <a:endParaRPr lang="tr-TR" sz="2800" dirty="0">
              <a:solidFill>
                <a:schemeClr val="tx1"/>
              </a:solidFill>
              <a:effectLst/>
              <a:latin typeface="Comic Sans MS" pitchFamily="66" charset="0"/>
            </a:endParaRPr>
          </a:p>
        </p:txBody>
      </p:sp>
      <p:graphicFrame>
        <p:nvGraphicFramePr>
          <p:cNvPr id="4" name="3 Tablo"/>
          <p:cNvGraphicFramePr>
            <a:graphicFrameLocks noGrp="1"/>
          </p:cNvGraphicFramePr>
          <p:nvPr/>
        </p:nvGraphicFramePr>
        <p:xfrm>
          <a:off x="714348" y="1071546"/>
          <a:ext cx="7286676" cy="1969778"/>
        </p:xfrm>
        <a:graphic>
          <a:graphicData uri="http://schemas.openxmlformats.org/drawingml/2006/table">
            <a:tbl>
              <a:tblPr/>
              <a:tblGrid>
                <a:gridCol w="1644227"/>
                <a:gridCol w="1800035"/>
                <a:gridCol w="1650220"/>
                <a:gridCol w="2192194"/>
              </a:tblGrid>
              <a:tr h="619129">
                <a:tc>
                  <a:txBody>
                    <a:bodyPr/>
                    <a:lstStyle/>
                    <a:p>
                      <a:pPr>
                        <a:lnSpc>
                          <a:spcPct val="150000"/>
                        </a:lnSpc>
                        <a:spcAft>
                          <a:spcPts val="0"/>
                        </a:spcAft>
                      </a:pPr>
                      <a:r>
                        <a:rPr lang="tr-TR" sz="1600" b="1" dirty="0">
                          <a:solidFill>
                            <a:srgbClr val="FFFFFF"/>
                          </a:solidFill>
                          <a:latin typeface="Comic Sans MS" pitchFamily="66" charset="0"/>
                          <a:ea typeface="Calibri"/>
                          <a:cs typeface="Arial"/>
                        </a:rPr>
                        <a:t>Ürün Adı</a:t>
                      </a:r>
                      <a:endParaRPr lang="tr-TR" sz="1600" dirty="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600" b="1" dirty="0">
                          <a:solidFill>
                            <a:srgbClr val="FFFFFF"/>
                          </a:solidFill>
                          <a:latin typeface="Comic Sans MS" pitchFamily="66" charset="0"/>
                          <a:ea typeface="Calibri"/>
                          <a:cs typeface="Arial"/>
                        </a:rPr>
                        <a:t>Ekilen  alan (da)</a:t>
                      </a:r>
                      <a:endParaRPr lang="tr-TR" sz="1600" dirty="0">
                        <a:latin typeface="Comic Sans MS" pitchFamily="66" charset="0"/>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600" b="1" dirty="0">
                          <a:solidFill>
                            <a:srgbClr val="FFFFFF"/>
                          </a:solidFill>
                          <a:latin typeface="Comic Sans MS" pitchFamily="66" charset="0"/>
                          <a:ea typeface="Calibri"/>
                          <a:cs typeface="Arial"/>
                        </a:rPr>
                        <a:t>   Üretim (ton)</a:t>
                      </a:r>
                      <a:endParaRPr lang="tr-TR" sz="1600" dirty="0">
                        <a:latin typeface="Comic Sans MS" pitchFamily="66" charset="0"/>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600" b="1">
                          <a:solidFill>
                            <a:srgbClr val="FFFFFF"/>
                          </a:solidFill>
                          <a:latin typeface="Comic Sans MS" pitchFamily="66" charset="0"/>
                          <a:ea typeface="Calibri"/>
                          <a:cs typeface="Arial"/>
                        </a:rPr>
                        <a:t>        Verim (kg/da)</a:t>
                      </a:r>
                      <a:endParaRPr lang="tr-TR" sz="1600">
                        <a:latin typeface="Comic Sans MS" pitchFamily="66" charset="0"/>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619129">
                <a:tc>
                  <a:txBody>
                    <a:bodyPr/>
                    <a:lstStyle/>
                    <a:p>
                      <a:pPr>
                        <a:lnSpc>
                          <a:spcPct val="150000"/>
                        </a:lnSpc>
                        <a:spcAft>
                          <a:spcPts val="0"/>
                        </a:spcAft>
                      </a:pPr>
                      <a:r>
                        <a:rPr lang="tr-TR" sz="1600">
                          <a:latin typeface="Comic Sans MS" pitchFamily="66" charset="0"/>
                          <a:ea typeface="Calibri"/>
                          <a:cs typeface="Arial"/>
                        </a:rPr>
                        <a:t>Patates (Diğer)</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27965" algn="ctr">
                        <a:lnSpc>
                          <a:spcPct val="150000"/>
                        </a:lnSpc>
                        <a:spcAft>
                          <a:spcPts val="0"/>
                        </a:spcAft>
                      </a:pPr>
                      <a:r>
                        <a:rPr lang="tr-TR" sz="1600">
                          <a:latin typeface="Comic Sans MS" pitchFamily="66" charset="0"/>
                          <a:ea typeface="Calibri"/>
                          <a:cs typeface="Arial"/>
                        </a:rPr>
                        <a:t>     10.730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27965" algn="ctr">
                        <a:lnSpc>
                          <a:spcPct val="150000"/>
                        </a:lnSpc>
                        <a:spcAft>
                          <a:spcPts val="0"/>
                        </a:spcAft>
                      </a:pPr>
                      <a:r>
                        <a:rPr lang="tr-TR" sz="1600">
                          <a:latin typeface="Comic Sans MS" pitchFamily="66" charset="0"/>
                          <a:ea typeface="Calibri"/>
                          <a:cs typeface="Arial"/>
                        </a:rPr>
                        <a:t>        33.400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27965" algn="r">
                        <a:lnSpc>
                          <a:spcPct val="150000"/>
                        </a:lnSpc>
                        <a:spcAft>
                          <a:spcPts val="0"/>
                        </a:spcAft>
                      </a:pPr>
                      <a:r>
                        <a:rPr lang="tr-TR" sz="1600">
                          <a:latin typeface="Comic Sans MS" pitchFamily="66" charset="0"/>
                          <a:ea typeface="Calibri"/>
                          <a:cs typeface="Arial"/>
                        </a:rPr>
                        <a:t>3.113</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619129">
                <a:tc>
                  <a:txBody>
                    <a:bodyPr/>
                    <a:lstStyle/>
                    <a:p>
                      <a:pPr>
                        <a:lnSpc>
                          <a:spcPct val="150000"/>
                        </a:lnSpc>
                        <a:spcAft>
                          <a:spcPts val="0"/>
                        </a:spcAft>
                      </a:pPr>
                      <a:r>
                        <a:rPr lang="tr-TR" sz="1600">
                          <a:latin typeface="Comic Sans MS" pitchFamily="66" charset="0"/>
                          <a:ea typeface="Calibri"/>
                          <a:cs typeface="Arial"/>
                        </a:rPr>
                        <a:t>Şeker pancarı</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27965" algn="ctr">
                        <a:lnSpc>
                          <a:spcPct val="150000"/>
                        </a:lnSpc>
                        <a:spcAft>
                          <a:spcPts val="0"/>
                        </a:spcAft>
                      </a:pPr>
                      <a:r>
                        <a:rPr lang="tr-TR" sz="1600" dirty="0">
                          <a:latin typeface="Comic Sans MS" pitchFamily="66" charset="0"/>
                          <a:ea typeface="Calibri"/>
                          <a:cs typeface="Arial"/>
                        </a:rPr>
                        <a:t>     89.996</a:t>
                      </a:r>
                      <a:endParaRPr lang="tr-TR" sz="1600" dirty="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27965" algn="ctr">
                        <a:lnSpc>
                          <a:spcPct val="150000"/>
                        </a:lnSpc>
                        <a:spcAft>
                          <a:spcPts val="0"/>
                        </a:spcAft>
                      </a:pPr>
                      <a:r>
                        <a:rPr lang="tr-TR" sz="1600">
                          <a:latin typeface="Comic Sans MS" pitchFamily="66" charset="0"/>
                          <a:ea typeface="Calibri"/>
                          <a:cs typeface="Arial"/>
                        </a:rPr>
                        <a:t>      541.008</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27965" algn="r">
                        <a:lnSpc>
                          <a:spcPct val="150000"/>
                        </a:lnSpc>
                        <a:spcAft>
                          <a:spcPts val="0"/>
                        </a:spcAft>
                      </a:pPr>
                      <a:r>
                        <a:rPr lang="tr-TR" sz="1600" dirty="0">
                          <a:latin typeface="Comic Sans MS" pitchFamily="66" charset="0"/>
                          <a:ea typeface="Calibri"/>
                          <a:cs typeface="Arial"/>
                        </a:rPr>
                        <a:t>6.032</a:t>
                      </a:r>
                      <a:endParaRPr lang="tr-TR" sz="1600" dirty="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bl>
          </a:graphicData>
        </a:graphic>
      </p:graphicFrame>
      <p:graphicFrame>
        <p:nvGraphicFramePr>
          <p:cNvPr id="5" name="4 Tablo"/>
          <p:cNvGraphicFramePr>
            <a:graphicFrameLocks noGrp="1"/>
          </p:cNvGraphicFramePr>
          <p:nvPr/>
        </p:nvGraphicFramePr>
        <p:xfrm>
          <a:off x="642910" y="3714752"/>
          <a:ext cx="7358113" cy="2577000"/>
        </p:xfrm>
        <a:graphic>
          <a:graphicData uri="http://schemas.openxmlformats.org/drawingml/2006/table">
            <a:tbl>
              <a:tblPr/>
              <a:tblGrid>
                <a:gridCol w="1897926"/>
                <a:gridCol w="1849261"/>
                <a:gridCol w="1849261"/>
                <a:gridCol w="1761665"/>
              </a:tblGrid>
              <a:tr h="369096">
                <a:tc>
                  <a:txBody>
                    <a:bodyPr/>
                    <a:lstStyle/>
                    <a:p>
                      <a:pPr>
                        <a:lnSpc>
                          <a:spcPct val="150000"/>
                        </a:lnSpc>
                        <a:spcAft>
                          <a:spcPts val="0"/>
                        </a:spcAft>
                      </a:pPr>
                      <a:r>
                        <a:rPr lang="tr-TR" sz="1600" b="1" dirty="0">
                          <a:solidFill>
                            <a:srgbClr val="FFFFFF"/>
                          </a:solidFill>
                          <a:latin typeface="Comic Sans MS" pitchFamily="66" charset="0"/>
                          <a:ea typeface="Calibri"/>
                          <a:cs typeface="Arial"/>
                        </a:rPr>
                        <a:t>Ürün Adı</a:t>
                      </a:r>
                      <a:endParaRPr lang="tr-TR" sz="1600" dirty="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600" b="1">
                          <a:solidFill>
                            <a:srgbClr val="FFFFFF"/>
                          </a:solidFill>
                          <a:latin typeface="Comic Sans MS" pitchFamily="66" charset="0"/>
                          <a:ea typeface="Calibri"/>
                          <a:cs typeface="Arial"/>
                        </a:rPr>
                        <a:t>Ekilen  alan (da)</a:t>
                      </a:r>
                      <a:endParaRPr lang="tr-TR" sz="1600">
                        <a:latin typeface="Comic Sans MS" pitchFamily="66" charset="0"/>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600" b="1">
                          <a:solidFill>
                            <a:srgbClr val="FFFFFF"/>
                          </a:solidFill>
                          <a:latin typeface="Comic Sans MS" pitchFamily="66" charset="0"/>
                          <a:ea typeface="Calibri"/>
                          <a:cs typeface="Arial"/>
                        </a:rPr>
                        <a:t>Üretim (ton)</a:t>
                      </a:r>
                      <a:endParaRPr lang="tr-TR" sz="1600">
                        <a:latin typeface="Comic Sans MS" pitchFamily="66" charset="0"/>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600" b="1">
                          <a:solidFill>
                            <a:srgbClr val="FFFFFF"/>
                          </a:solidFill>
                          <a:latin typeface="Comic Sans MS" pitchFamily="66" charset="0"/>
                          <a:ea typeface="Calibri"/>
                          <a:cs typeface="Arial"/>
                        </a:rPr>
                        <a:t>Verim (kg/da)</a:t>
                      </a:r>
                      <a:endParaRPr lang="tr-TR" sz="1600">
                        <a:latin typeface="Comic Sans MS" pitchFamily="66" charset="0"/>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369096">
                <a:tc>
                  <a:txBody>
                    <a:bodyPr/>
                    <a:lstStyle/>
                    <a:p>
                      <a:pPr>
                        <a:lnSpc>
                          <a:spcPct val="150000"/>
                        </a:lnSpc>
                        <a:spcAft>
                          <a:spcPts val="0"/>
                        </a:spcAft>
                      </a:pPr>
                      <a:r>
                        <a:rPr lang="tr-TR" sz="1600">
                          <a:latin typeface="Comic Sans MS" pitchFamily="66" charset="0"/>
                          <a:ea typeface="Calibri"/>
                          <a:cs typeface="Arial"/>
                        </a:rPr>
                        <a:t>Aspir</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25425" algn="r">
                        <a:lnSpc>
                          <a:spcPct val="150000"/>
                        </a:lnSpc>
                        <a:spcAft>
                          <a:spcPts val="0"/>
                        </a:spcAft>
                      </a:pPr>
                      <a:r>
                        <a:rPr lang="tr-TR" sz="1600">
                          <a:latin typeface="Comic Sans MS" pitchFamily="66" charset="0"/>
                          <a:ea typeface="Calibri"/>
                          <a:cs typeface="Arial"/>
                        </a:rPr>
                        <a:t>8.470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25425" algn="r">
                        <a:lnSpc>
                          <a:spcPct val="150000"/>
                        </a:lnSpc>
                        <a:spcAft>
                          <a:spcPts val="0"/>
                        </a:spcAft>
                      </a:pPr>
                      <a:r>
                        <a:rPr lang="tr-TR" sz="1600">
                          <a:latin typeface="Comic Sans MS" pitchFamily="66" charset="0"/>
                          <a:ea typeface="Calibri"/>
                          <a:cs typeface="Arial"/>
                        </a:rPr>
                        <a:t>779</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25425" algn="r">
                        <a:lnSpc>
                          <a:spcPct val="150000"/>
                        </a:lnSpc>
                        <a:spcAft>
                          <a:spcPts val="0"/>
                        </a:spcAft>
                      </a:pPr>
                      <a:r>
                        <a:rPr lang="tr-TR" sz="1600">
                          <a:latin typeface="Comic Sans MS" pitchFamily="66" charset="0"/>
                          <a:ea typeface="Calibri"/>
                          <a:cs typeface="Arial"/>
                        </a:rPr>
                        <a:t>92</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369096">
                <a:tc>
                  <a:txBody>
                    <a:bodyPr/>
                    <a:lstStyle/>
                    <a:p>
                      <a:pPr>
                        <a:lnSpc>
                          <a:spcPct val="150000"/>
                        </a:lnSpc>
                        <a:spcAft>
                          <a:spcPts val="0"/>
                        </a:spcAft>
                      </a:pPr>
                      <a:r>
                        <a:rPr lang="tr-TR" sz="1600">
                          <a:latin typeface="Comic Sans MS" pitchFamily="66" charset="0"/>
                          <a:ea typeface="Calibri"/>
                          <a:cs typeface="Arial"/>
                        </a:rPr>
                        <a:t>Ayçiçeği (Çerezlik)</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225425" algn="r">
                        <a:lnSpc>
                          <a:spcPct val="150000"/>
                        </a:lnSpc>
                        <a:spcAft>
                          <a:spcPts val="0"/>
                        </a:spcAft>
                      </a:pPr>
                      <a:r>
                        <a:rPr lang="tr-TR" sz="1600">
                          <a:latin typeface="Comic Sans MS" pitchFamily="66" charset="0"/>
                          <a:ea typeface="Calibri"/>
                          <a:cs typeface="Arial"/>
                        </a:rPr>
                        <a:t>14.700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225425" algn="r">
                        <a:lnSpc>
                          <a:spcPct val="150000"/>
                        </a:lnSpc>
                        <a:spcAft>
                          <a:spcPts val="0"/>
                        </a:spcAft>
                      </a:pPr>
                      <a:r>
                        <a:rPr lang="tr-TR" sz="1600">
                          <a:latin typeface="Comic Sans MS" pitchFamily="66" charset="0"/>
                          <a:ea typeface="Calibri"/>
                          <a:cs typeface="Arial"/>
                        </a:rPr>
                        <a:t>1.703</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225425" algn="r">
                        <a:lnSpc>
                          <a:spcPct val="150000"/>
                        </a:lnSpc>
                        <a:spcAft>
                          <a:spcPts val="0"/>
                        </a:spcAft>
                      </a:pPr>
                      <a:r>
                        <a:rPr lang="tr-TR" sz="1600">
                          <a:latin typeface="Comic Sans MS" pitchFamily="66" charset="0"/>
                          <a:ea typeface="Calibri"/>
                          <a:cs typeface="Arial"/>
                        </a:rPr>
                        <a:t>116</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369096">
                <a:tc>
                  <a:txBody>
                    <a:bodyPr/>
                    <a:lstStyle/>
                    <a:p>
                      <a:pPr>
                        <a:lnSpc>
                          <a:spcPct val="150000"/>
                        </a:lnSpc>
                        <a:spcAft>
                          <a:spcPts val="0"/>
                        </a:spcAft>
                      </a:pPr>
                      <a:r>
                        <a:rPr lang="tr-TR" sz="1600">
                          <a:latin typeface="Comic Sans MS" pitchFamily="66" charset="0"/>
                          <a:ea typeface="Calibri"/>
                          <a:cs typeface="Arial"/>
                        </a:rPr>
                        <a:t>Ayçiçeği (Yağlık)</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25425" algn="r">
                        <a:lnSpc>
                          <a:spcPct val="150000"/>
                        </a:lnSpc>
                        <a:spcAft>
                          <a:spcPts val="0"/>
                        </a:spcAft>
                      </a:pPr>
                      <a:r>
                        <a:rPr lang="tr-TR" sz="1600">
                          <a:latin typeface="Comic Sans MS" pitchFamily="66" charset="0"/>
                          <a:ea typeface="Calibri"/>
                          <a:cs typeface="Arial"/>
                        </a:rPr>
                        <a:t>63.592</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25425" algn="r">
                        <a:lnSpc>
                          <a:spcPct val="150000"/>
                        </a:lnSpc>
                        <a:spcAft>
                          <a:spcPts val="0"/>
                        </a:spcAft>
                      </a:pPr>
                      <a:r>
                        <a:rPr lang="tr-TR" sz="1600">
                          <a:latin typeface="Comic Sans MS" pitchFamily="66" charset="0"/>
                          <a:ea typeface="Calibri"/>
                          <a:cs typeface="Arial"/>
                        </a:rPr>
                        <a:t>19.312</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25425" algn="r">
                        <a:lnSpc>
                          <a:spcPct val="150000"/>
                        </a:lnSpc>
                        <a:spcAft>
                          <a:spcPts val="0"/>
                        </a:spcAft>
                      </a:pPr>
                      <a:r>
                        <a:rPr lang="tr-TR" sz="1600">
                          <a:latin typeface="Comic Sans MS" pitchFamily="66" charset="0"/>
                          <a:ea typeface="Calibri"/>
                          <a:cs typeface="Arial"/>
                        </a:rPr>
                        <a:t>304</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369096">
                <a:tc>
                  <a:txBody>
                    <a:bodyPr/>
                    <a:lstStyle/>
                    <a:p>
                      <a:pPr>
                        <a:lnSpc>
                          <a:spcPct val="150000"/>
                        </a:lnSpc>
                        <a:spcAft>
                          <a:spcPts val="0"/>
                        </a:spcAft>
                      </a:pPr>
                      <a:r>
                        <a:rPr lang="tr-TR" sz="1600" dirty="0">
                          <a:latin typeface="Comic Sans MS" pitchFamily="66" charset="0"/>
                          <a:ea typeface="Calibri"/>
                          <a:cs typeface="Arial"/>
                        </a:rPr>
                        <a:t>Susam*</a:t>
                      </a:r>
                      <a:endParaRPr lang="tr-TR" sz="1600" dirty="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225425" algn="r">
                        <a:lnSpc>
                          <a:spcPct val="150000"/>
                        </a:lnSpc>
                        <a:spcAft>
                          <a:spcPts val="0"/>
                        </a:spcAft>
                      </a:pPr>
                      <a:r>
                        <a:rPr lang="tr-TR" sz="1600">
                          <a:latin typeface="Comic Sans MS" pitchFamily="66" charset="0"/>
                          <a:ea typeface="Calibri"/>
                          <a:cs typeface="Arial"/>
                        </a:rPr>
                        <a:t>50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225425" algn="r">
                        <a:lnSpc>
                          <a:spcPct val="150000"/>
                        </a:lnSpc>
                        <a:spcAft>
                          <a:spcPts val="0"/>
                        </a:spcAft>
                      </a:pPr>
                      <a:r>
                        <a:rPr lang="tr-TR" sz="1600">
                          <a:latin typeface="Comic Sans MS" pitchFamily="66" charset="0"/>
                          <a:ea typeface="Calibri"/>
                          <a:cs typeface="Arial"/>
                        </a:rPr>
                        <a:t>5</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225425" algn="r">
                        <a:lnSpc>
                          <a:spcPct val="150000"/>
                        </a:lnSpc>
                        <a:spcAft>
                          <a:spcPts val="0"/>
                        </a:spcAft>
                      </a:pPr>
                      <a:r>
                        <a:rPr lang="tr-TR" sz="1600">
                          <a:latin typeface="Comic Sans MS" pitchFamily="66" charset="0"/>
                          <a:ea typeface="Calibri"/>
                          <a:cs typeface="Arial"/>
                        </a:rPr>
                        <a:t>100</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369096">
                <a:tc>
                  <a:txBody>
                    <a:bodyPr/>
                    <a:lstStyle/>
                    <a:p>
                      <a:pPr>
                        <a:lnSpc>
                          <a:spcPct val="150000"/>
                        </a:lnSpc>
                        <a:spcAft>
                          <a:spcPts val="0"/>
                        </a:spcAft>
                      </a:pPr>
                      <a:r>
                        <a:rPr lang="tr-TR" sz="1600">
                          <a:latin typeface="Comic Sans MS" pitchFamily="66" charset="0"/>
                          <a:ea typeface="Calibri"/>
                          <a:cs typeface="Arial"/>
                        </a:rPr>
                        <a:t>Yerfıstığı*</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25425" algn="r">
                        <a:lnSpc>
                          <a:spcPct val="150000"/>
                        </a:lnSpc>
                        <a:spcAft>
                          <a:spcPts val="0"/>
                        </a:spcAft>
                      </a:pPr>
                      <a:r>
                        <a:rPr lang="tr-TR" sz="1600">
                          <a:latin typeface="Comic Sans MS" pitchFamily="66" charset="0"/>
                          <a:ea typeface="Calibri"/>
                          <a:cs typeface="Arial"/>
                        </a:rPr>
                        <a:t>140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25425" algn="r">
                        <a:lnSpc>
                          <a:spcPct val="150000"/>
                        </a:lnSpc>
                        <a:spcAft>
                          <a:spcPts val="0"/>
                        </a:spcAft>
                      </a:pPr>
                      <a:r>
                        <a:rPr lang="tr-TR" sz="1600">
                          <a:latin typeface="Comic Sans MS" pitchFamily="66" charset="0"/>
                          <a:ea typeface="Calibri"/>
                          <a:cs typeface="Arial"/>
                        </a:rPr>
                        <a:t>33</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225425" algn="r">
                        <a:lnSpc>
                          <a:spcPct val="150000"/>
                        </a:lnSpc>
                        <a:spcAft>
                          <a:spcPts val="0"/>
                        </a:spcAft>
                      </a:pPr>
                      <a:r>
                        <a:rPr lang="tr-TR" sz="1600" dirty="0">
                          <a:latin typeface="Comic Sans MS" pitchFamily="66" charset="0"/>
                          <a:ea typeface="Calibri"/>
                          <a:cs typeface="Arial"/>
                        </a:rPr>
                        <a:t>236</a:t>
                      </a:r>
                      <a:endParaRPr lang="tr-TR" sz="1600" dirty="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bl>
          </a:graphicData>
        </a:graphic>
      </p:graphicFrame>
      <p:sp>
        <p:nvSpPr>
          <p:cNvPr id="6" name="5 Dikdörtgen"/>
          <p:cNvSpPr/>
          <p:nvPr/>
        </p:nvSpPr>
        <p:spPr>
          <a:xfrm>
            <a:off x="2714612" y="3071810"/>
            <a:ext cx="3857652" cy="492443"/>
          </a:xfrm>
          <a:prstGeom prst="rect">
            <a:avLst/>
          </a:prstGeom>
        </p:spPr>
        <p:txBody>
          <a:bodyPr wrap="square">
            <a:spAutoFit/>
          </a:bodyPr>
          <a:lstStyle/>
          <a:p>
            <a:pPr algn="ctr"/>
            <a:r>
              <a:rPr lang="tr-TR" sz="2600" b="1" cap="all" dirty="0" smtClean="0">
                <a:latin typeface="Comic Sans MS" pitchFamily="66" charset="0"/>
              </a:rPr>
              <a:t>YAĞLI TOHUMLAR</a:t>
            </a:r>
            <a:endParaRPr lang="tr-TR" sz="2600" b="1" cap="all" dirty="0">
              <a:latin typeface="Comic Sans MS" pitchFamily="66"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normAutofit/>
          </a:bodyPr>
          <a:lstStyle/>
          <a:p>
            <a:pPr algn="ctr"/>
            <a:r>
              <a:rPr lang="tr-TR" sz="3200" cap="all" dirty="0" smtClean="0">
                <a:solidFill>
                  <a:schemeClr val="tx1"/>
                </a:solidFill>
                <a:latin typeface="Comic Sans MS" pitchFamily="66" charset="0"/>
              </a:rPr>
              <a:t>YEM BİTKİLERİ</a:t>
            </a:r>
            <a:br>
              <a:rPr lang="tr-TR" sz="3200" cap="all" dirty="0" smtClean="0">
                <a:solidFill>
                  <a:schemeClr val="tx1"/>
                </a:solidFill>
                <a:latin typeface="Comic Sans MS" pitchFamily="66" charset="0"/>
              </a:rPr>
            </a:br>
            <a:endParaRPr lang="tr-TR" sz="3200" dirty="0">
              <a:solidFill>
                <a:schemeClr val="tx1"/>
              </a:solidFill>
              <a:latin typeface="Comic Sans MS" pitchFamily="66" charset="0"/>
            </a:endParaRPr>
          </a:p>
        </p:txBody>
      </p:sp>
      <p:graphicFrame>
        <p:nvGraphicFramePr>
          <p:cNvPr id="4" name="3 Tablo"/>
          <p:cNvGraphicFramePr>
            <a:graphicFrameLocks noGrp="1"/>
          </p:cNvGraphicFramePr>
          <p:nvPr/>
        </p:nvGraphicFramePr>
        <p:xfrm>
          <a:off x="1142976" y="928670"/>
          <a:ext cx="6559575" cy="3657600"/>
        </p:xfrm>
        <a:graphic>
          <a:graphicData uri="http://schemas.openxmlformats.org/drawingml/2006/table">
            <a:tbl>
              <a:tblPr/>
              <a:tblGrid>
                <a:gridCol w="2203189"/>
                <a:gridCol w="1617576"/>
                <a:gridCol w="1417611"/>
                <a:gridCol w="1321199"/>
              </a:tblGrid>
              <a:tr h="327661">
                <a:tc>
                  <a:txBody>
                    <a:bodyPr/>
                    <a:lstStyle/>
                    <a:p>
                      <a:pPr algn="ctr">
                        <a:lnSpc>
                          <a:spcPct val="150000"/>
                        </a:lnSpc>
                        <a:spcAft>
                          <a:spcPts val="0"/>
                        </a:spcAft>
                      </a:pPr>
                      <a:r>
                        <a:rPr lang="tr-TR" sz="1600" b="1" dirty="0">
                          <a:solidFill>
                            <a:srgbClr val="FFFFFF"/>
                          </a:solidFill>
                          <a:latin typeface="Comic Sans MS" pitchFamily="66" charset="0"/>
                          <a:ea typeface="Calibri"/>
                          <a:cs typeface="Arial"/>
                        </a:rPr>
                        <a:t>Ürün Adı</a:t>
                      </a:r>
                      <a:endParaRPr lang="tr-TR" sz="1600" dirty="0">
                        <a:latin typeface="Comic Sans MS" pitchFamily="66" charset="0"/>
                        <a:ea typeface="Calibri"/>
                        <a:cs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600" b="1" dirty="0">
                          <a:solidFill>
                            <a:srgbClr val="FFFFFF"/>
                          </a:solidFill>
                          <a:latin typeface="Comic Sans MS" pitchFamily="66" charset="0"/>
                          <a:ea typeface="Calibri"/>
                          <a:cs typeface="Arial"/>
                        </a:rPr>
                        <a:t>Ekilen alan (da)</a:t>
                      </a:r>
                      <a:endParaRPr lang="tr-TR" sz="1600" dirty="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600" b="1">
                          <a:solidFill>
                            <a:srgbClr val="FFFFFF"/>
                          </a:solidFill>
                          <a:latin typeface="Comic Sans MS" pitchFamily="66" charset="0"/>
                          <a:ea typeface="Calibri"/>
                          <a:cs typeface="Arial"/>
                        </a:rPr>
                        <a:t>Üretim (ton)</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600" b="1">
                          <a:solidFill>
                            <a:srgbClr val="FFFFFF"/>
                          </a:solidFill>
                          <a:latin typeface="Comic Sans MS" pitchFamily="66" charset="0"/>
                          <a:ea typeface="Calibri"/>
                          <a:cs typeface="Arial"/>
                        </a:rPr>
                        <a:t>Verim (kg/da)</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327661">
                <a:tc>
                  <a:txBody>
                    <a:bodyPr/>
                    <a:lstStyle/>
                    <a:p>
                      <a:pPr>
                        <a:lnSpc>
                          <a:spcPct val="150000"/>
                        </a:lnSpc>
                        <a:spcAft>
                          <a:spcPts val="0"/>
                        </a:spcAft>
                      </a:pPr>
                      <a:r>
                        <a:rPr lang="tr-TR" sz="1600">
                          <a:latin typeface="Comic Sans MS" pitchFamily="66" charset="0"/>
                          <a:ea typeface="Calibri"/>
                          <a:cs typeface="Arial"/>
                        </a:rPr>
                        <a:t>Burçak (Yeşil ot)</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96850" algn="r">
                        <a:lnSpc>
                          <a:spcPct val="150000"/>
                        </a:lnSpc>
                        <a:spcAft>
                          <a:spcPts val="0"/>
                        </a:spcAft>
                      </a:pPr>
                      <a:r>
                        <a:rPr lang="tr-TR" sz="1600">
                          <a:latin typeface="Comic Sans MS" pitchFamily="66" charset="0"/>
                          <a:ea typeface="Calibri"/>
                          <a:cs typeface="Arial"/>
                        </a:rPr>
                        <a:t>20.160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96850" algn="r">
                        <a:lnSpc>
                          <a:spcPct val="150000"/>
                        </a:lnSpc>
                        <a:spcAft>
                          <a:spcPts val="0"/>
                        </a:spcAft>
                      </a:pPr>
                      <a:r>
                        <a:rPr lang="tr-TR" sz="1600">
                          <a:latin typeface="Comic Sans MS" pitchFamily="66" charset="0"/>
                          <a:ea typeface="Calibri"/>
                          <a:cs typeface="Arial"/>
                        </a:rPr>
                        <a:t>16.120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96850" algn="r">
                        <a:lnSpc>
                          <a:spcPct val="150000"/>
                        </a:lnSpc>
                        <a:spcAft>
                          <a:spcPts val="0"/>
                        </a:spcAft>
                      </a:pPr>
                      <a:r>
                        <a:rPr lang="tr-TR" sz="1600">
                          <a:latin typeface="Comic Sans MS" pitchFamily="66" charset="0"/>
                          <a:ea typeface="Calibri"/>
                          <a:cs typeface="Arial"/>
                        </a:rPr>
                        <a:t>800</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327661">
                <a:tc>
                  <a:txBody>
                    <a:bodyPr/>
                    <a:lstStyle/>
                    <a:p>
                      <a:pPr>
                        <a:lnSpc>
                          <a:spcPct val="150000"/>
                        </a:lnSpc>
                        <a:spcAft>
                          <a:spcPts val="0"/>
                        </a:spcAft>
                      </a:pPr>
                      <a:r>
                        <a:rPr lang="tr-TR" sz="1600">
                          <a:latin typeface="Comic Sans MS" pitchFamily="66" charset="0"/>
                          <a:ea typeface="Calibri"/>
                          <a:cs typeface="Arial"/>
                        </a:rPr>
                        <a:t>Fiğ (Yeşil Ot)</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96850" algn="r">
                        <a:lnSpc>
                          <a:spcPct val="150000"/>
                        </a:lnSpc>
                        <a:spcAft>
                          <a:spcPts val="0"/>
                        </a:spcAft>
                      </a:pPr>
                      <a:r>
                        <a:rPr lang="tr-TR" sz="1600">
                          <a:latin typeface="Comic Sans MS" pitchFamily="66" charset="0"/>
                          <a:ea typeface="Calibri"/>
                          <a:cs typeface="Arial"/>
                        </a:rPr>
                        <a:t>61.680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96850" algn="r">
                        <a:lnSpc>
                          <a:spcPct val="150000"/>
                        </a:lnSpc>
                        <a:spcAft>
                          <a:spcPts val="0"/>
                        </a:spcAft>
                      </a:pPr>
                      <a:r>
                        <a:rPr lang="tr-TR" sz="1600">
                          <a:latin typeface="Comic Sans MS" pitchFamily="66" charset="0"/>
                          <a:ea typeface="Calibri"/>
                          <a:cs typeface="Arial"/>
                        </a:rPr>
                        <a:t>83.985</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96850" algn="r">
                        <a:lnSpc>
                          <a:spcPct val="150000"/>
                        </a:lnSpc>
                        <a:spcAft>
                          <a:spcPts val="0"/>
                        </a:spcAft>
                      </a:pPr>
                      <a:r>
                        <a:rPr lang="tr-TR" sz="1600">
                          <a:latin typeface="Comic Sans MS" pitchFamily="66" charset="0"/>
                          <a:ea typeface="Calibri"/>
                          <a:cs typeface="Arial"/>
                        </a:rPr>
                        <a:t>1.362</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327661">
                <a:tc>
                  <a:txBody>
                    <a:bodyPr/>
                    <a:lstStyle/>
                    <a:p>
                      <a:pPr>
                        <a:lnSpc>
                          <a:spcPct val="150000"/>
                        </a:lnSpc>
                        <a:spcAft>
                          <a:spcPts val="0"/>
                        </a:spcAft>
                      </a:pPr>
                      <a:r>
                        <a:rPr lang="tr-TR" sz="1600">
                          <a:solidFill>
                            <a:srgbClr val="000000"/>
                          </a:solidFill>
                          <a:latin typeface="Comic Sans MS" pitchFamily="66" charset="0"/>
                          <a:ea typeface="Calibri"/>
                          <a:cs typeface="Arial"/>
                        </a:rPr>
                        <a:t>Fiğ (Dane)</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96850" algn="r">
                        <a:lnSpc>
                          <a:spcPct val="150000"/>
                        </a:lnSpc>
                        <a:spcAft>
                          <a:spcPts val="0"/>
                        </a:spcAft>
                      </a:pPr>
                      <a:r>
                        <a:rPr lang="tr-TR" sz="1600">
                          <a:solidFill>
                            <a:srgbClr val="000000"/>
                          </a:solidFill>
                          <a:latin typeface="Comic Sans MS" pitchFamily="66" charset="0"/>
                          <a:ea typeface="Calibri"/>
                          <a:cs typeface="Arial"/>
                        </a:rPr>
                        <a:t>2.700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96850" algn="r">
                        <a:lnSpc>
                          <a:spcPct val="150000"/>
                        </a:lnSpc>
                        <a:spcAft>
                          <a:spcPts val="0"/>
                        </a:spcAft>
                      </a:pPr>
                      <a:r>
                        <a:rPr lang="tr-TR" sz="1600">
                          <a:solidFill>
                            <a:srgbClr val="000000"/>
                          </a:solidFill>
                          <a:latin typeface="Comic Sans MS" pitchFamily="66" charset="0"/>
                          <a:ea typeface="Calibri"/>
                          <a:cs typeface="Arial"/>
                        </a:rPr>
                        <a:t>311</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96850" algn="r">
                        <a:lnSpc>
                          <a:spcPct val="150000"/>
                        </a:lnSpc>
                        <a:spcAft>
                          <a:spcPts val="0"/>
                        </a:spcAft>
                      </a:pPr>
                      <a:r>
                        <a:rPr lang="tr-TR" sz="1600">
                          <a:solidFill>
                            <a:srgbClr val="000000"/>
                          </a:solidFill>
                          <a:latin typeface="Comic Sans MS" pitchFamily="66" charset="0"/>
                          <a:ea typeface="Calibri"/>
                          <a:cs typeface="Arial"/>
                        </a:rPr>
                        <a:t>115</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327661">
                <a:tc>
                  <a:txBody>
                    <a:bodyPr/>
                    <a:lstStyle/>
                    <a:p>
                      <a:pPr>
                        <a:lnSpc>
                          <a:spcPct val="150000"/>
                        </a:lnSpc>
                        <a:spcAft>
                          <a:spcPts val="0"/>
                        </a:spcAft>
                      </a:pPr>
                      <a:r>
                        <a:rPr lang="tr-TR" sz="1600">
                          <a:latin typeface="Comic Sans MS" pitchFamily="66" charset="0"/>
                          <a:ea typeface="Calibri"/>
                          <a:cs typeface="Arial"/>
                        </a:rPr>
                        <a:t>Hayvan Pancarı</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96850" algn="r">
                        <a:lnSpc>
                          <a:spcPct val="150000"/>
                        </a:lnSpc>
                        <a:spcAft>
                          <a:spcPts val="0"/>
                        </a:spcAft>
                      </a:pPr>
                      <a:r>
                        <a:rPr lang="tr-TR" sz="1600">
                          <a:latin typeface="Comic Sans MS" pitchFamily="66" charset="0"/>
                          <a:ea typeface="Calibri"/>
                          <a:cs typeface="Arial"/>
                        </a:rPr>
                        <a:t>250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96850" algn="r">
                        <a:lnSpc>
                          <a:spcPct val="150000"/>
                        </a:lnSpc>
                        <a:spcAft>
                          <a:spcPts val="0"/>
                        </a:spcAft>
                      </a:pPr>
                      <a:r>
                        <a:rPr lang="tr-TR" sz="1600">
                          <a:latin typeface="Comic Sans MS" pitchFamily="66" charset="0"/>
                          <a:ea typeface="Calibri"/>
                          <a:cs typeface="Arial"/>
                        </a:rPr>
                        <a:t>1.000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96850" algn="r">
                        <a:lnSpc>
                          <a:spcPct val="150000"/>
                        </a:lnSpc>
                        <a:spcAft>
                          <a:spcPts val="0"/>
                        </a:spcAft>
                      </a:pPr>
                      <a:r>
                        <a:rPr lang="tr-TR" sz="1600">
                          <a:latin typeface="Comic Sans MS" pitchFamily="66" charset="0"/>
                          <a:ea typeface="Calibri"/>
                          <a:cs typeface="Arial"/>
                        </a:rPr>
                        <a:t>4.000</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327661">
                <a:tc>
                  <a:txBody>
                    <a:bodyPr/>
                    <a:lstStyle/>
                    <a:p>
                      <a:pPr>
                        <a:lnSpc>
                          <a:spcPct val="150000"/>
                        </a:lnSpc>
                        <a:spcAft>
                          <a:spcPts val="0"/>
                        </a:spcAft>
                      </a:pPr>
                      <a:r>
                        <a:rPr lang="tr-TR" sz="1600">
                          <a:latin typeface="Comic Sans MS" pitchFamily="66" charset="0"/>
                          <a:ea typeface="Calibri"/>
                          <a:cs typeface="Arial"/>
                        </a:rPr>
                        <a:t>Korunga (Yeşil Ot)</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96850" algn="r">
                        <a:lnSpc>
                          <a:spcPct val="150000"/>
                        </a:lnSpc>
                        <a:spcAft>
                          <a:spcPts val="0"/>
                        </a:spcAft>
                      </a:pPr>
                      <a:r>
                        <a:rPr lang="tr-TR" sz="1600">
                          <a:latin typeface="Comic Sans MS" pitchFamily="66" charset="0"/>
                          <a:ea typeface="Calibri"/>
                          <a:cs typeface="Arial"/>
                        </a:rPr>
                        <a:t>7.462</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96850" algn="r">
                        <a:lnSpc>
                          <a:spcPct val="150000"/>
                        </a:lnSpc>
                        <a:spcAft>
                          <a:spcPts val="0"/>
                        </a:spcAft>
                      </a:pPr>
                      <a:r>
                        <a:rPr lang="tr-TR" sz="1600">
                          <a:latin typeface="Comic Sans MS" pitchFamily="66" charset="0"/>
                          <a:ea typeface="Calibri"/>
                          <a:cs typeface="Arial"/>
                        </a:rPr>
                        <a:t>11.657</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96850" algn="r">
                        <a:lnSpc>
                          <a:spcPct val="150000"/>
                        </a:lnSpc>
                        <a:spcAft>
                          <a:spcPts val="0"/>
                        </a:spcAft>
                      </a:pPr>
                      <a:r>
                        <a:rPr lang="tr-TR" sz="1600">
                          <a:latin typeface="Comic Sans MS" pitchFamily="66" charset="0"/>
                          <a:ea typeface="Calibri"/>
                          <a:cs typeface="Arial"/>
                        </a:rPr>
                        <a:t>1.564</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327661">
                <a:tc>
                  <a:txBody>
                    <a:bodyPr/>
                    <a:lstStyle/>
                    <a:p>
                      <a:pPr>
                        <a:lnSpc>
                          <a:spcPct val="150000"/>
                        </a:lnSpc>
                        <a:spcAft>
                          <a:spcPts val="0"/>
                        </a:spcAft>
                      </a:pPr>
                      <a:r>
                        <a:rPr lang="tr-TR" sz="1600">
                          <a:latin typeface="Comic Sans MS" pitchFamily="66" charset="0"/>
                          <a:ea typeface="Calibri"/>
                          <a:cs typeface="Arial"/>
                        </a:rPr>
                        <a:t>Mısır (Silajlık)</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96850" algn="r">
                        <a:lnSpc>
                          <a:spcPct val="150000"/>
                        </a:lnSpc>
                        <a:spcAft>
                          <a:spcPts val="0"/>
                        </a:spcAft>
                      </a:pPr>
                      <a:r>
                        <a:rPr lang="tr-TR" sz="1600">
                          <a:latin typeface="Comic Sans MS" pitchFamily="66" charset="0"/>
                          <a:ea typeface="Calibri"/>
                          <a:cs typeface="Arial"/>
                        </a:rPr>
                        <a:t>46.185</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96850" algn="r">
                        <a:lnSpc>
                          <a:spcPct val="150000"/>
                        </a:lnSpc>
                        <a:spcAft>
                          <a:spcPts val="0"/>
                        </a:spcAft>
                      </a:pPr>
                      <a:r>
                        <a:rPr lang="tr-TR" sz="1600">
                          <a:latin typeface="Comic Sans MS" pitchFamily="66" charset="0"/>
                          <a:ea typeface="Calibri"/>
                          <a:cs typeface="Arial"/>
                        </a:rPr>
                        <a:t>263.180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R="196850" algn="r">
                        <a:lnSpc>
                          <a:spcPct val="150000"/>
                        </a:lnSpc>
                        <a:spcAft>
                          <a:spcPts val="0"/>
                        </a:spcAft>
                      </a:pPr>
                      <a:r>
                        <a:rPr lang="tr-TR" sz="1600">
                          <a:latin typeface="Comic Sans MS" pitchFamily="66" charset="0"/>
                          <a:ea typeface="Calibri"/>
                          <a:cs typeface="Arial"/>
                        </a:rPr>
                        <a:t>5.698</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327661">
                <a:tc>
                  <a:txBody>
                    <a:bodyPr/>
                    <a:lstStyle/>
                    <a:p>
                      <a:pPr>
                        <a:lnSpc>
                          <a:spcPct val="150000"/>
                        </a:lnSpc>
                        <a:spcAft>
                          <a:spcPts val="0"/>
                        </a:spcAft>
                      </a:pPr>
                      <a:r>
                        <a:rPr lang="tr-TR" sz="1600">
                          <a:latin typeface="Comic Sans MS" pitchFamily="66" charset="0"/>
                          <a:ea typeface="Calibri"/>
                          <a:cs typeface="Arial"/>
                        </a:rPr>
                        <a:t>Yonca (Yeşil Ot)</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96850" algn="r">
                        <a:lnSpc>
                          <a:spcPct val="150000"/>
                        </a:lnSpc>
                        <a:spcAft>
                          <a:spcPts val="0"/>
                        </a:spcAft>
                      </a:pPr>
                      <a:r>
                        <a:rPr lang="tr-TR" sz="1600">
                          <a:latin typeface="Comic Sans MS" pitchFamily="66" charset="0"/>
                          <a:ea typeface="Calibri"/>
                          <a:cs typeface="Arial"/>
                        </a:rPr>
                        <a:t>38.235</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96850" algn="r">
                        <a:lnSpc>
                          <a:spcPct val="150000"/>
                        </a:lnSpc>
                        <a:spcAft>
                          <a:spcPts val="0"/>
                        </a:spcAft>
                      </a:pPr>
                      <a:r>
                        <a:rPr lang="tr-TR" sz="1600">
                          <a:latin typeface="Comic Sans MS" pitchFamily="66" charset="0"/>
                          <a:ea typeface="Calibri"/>
                          <a:cs typeface="Arial"/>
                        </a:rPr>
                        <a:t>188.776</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96850" algn="r">
                        <a:lnSpc>
                          <a:spcPct val="150000"/>
                        </a:lnSpc>
                        <a:spcAft>
                          <a:spcPts val="0"/>
                        </a:spcAft>
                      </a:pPr>
                      <a:r>
                        <a:rPr lang="tr-TR" sz="1600">
                          <a:latin typeface="Comic Sans MS" pitchFamily="66" charset="0"/>
                          <a:ea typeface="Calibri"/>
                          <a:cs typeface="Arial"/>
                        </a:rPr>
                        <a:t>4.937</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327661">
                <a:tc>
                  <a:txBody>
                    <a:bodyPr/>
                    <a:lstStyle/>
                    <a:p>
                      <a:pPr>
                        <a:lnSpc>
                          <a:spcPct val="150000"/>
                        </a:lnSpc>
                        <a:spcAft>
                          <a:spcPts val="0"/>
                        </a:spcAft>
                      </a:pPr>
                      <a:r>
                        <a:rPr lang="tr-TR" sz="1600">
                          <a:latin typeface="Comic Sans MS" pitchFamily="66" charset="0"/>
                          <a:ea typeface="Calibri"/>
                          <a:cs typeface="Arial"/>
                        </a:rPr>
                        <a:t>Toplam</a:t>
                      </a:r>
                      <a:endParaRPr lang="tr-TR" sz="16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96850" algn="r">
                        <a:lnSpc>
                          <a:spcPct val="150000"/>
                        </a:lnSpc>
                        <a:spcAft>
                          <a:spcPts val="0"/>
                        </a:spcAft>
                      </a:pPr>
                      <a:r>
                        <a:rPr lang="tr-TR" sz="1600">
                          <a:latin typeface="Comic Sans MS" pitchFamily="66" charset="0"/>
                          <a:ea typeface="Calibri"/>
                          <a:cs typeface="Arial"/>
                        </a:rPr>
                        <a:t>176.672</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96850" algn="r">
                        <a:lnSpc>
                          <a:spcPct val="150000"/>
                        </a:lnSpc>
                        <a:spcAft>
                          <a:spcPts val="0"/>
                        </a:spcAft>
                      </a:pPr>
                      <a:r>
                        <a:rPr lang="tr-TR" sz="1600">
                          <a:latin typeface="Comic Sans MS" pitchFamily="66" charset="0"/>
                          <a:ea typeface="Calibri"/>
                          <a:cs typeface="Arial"/>
                        </a:rPr>
                        <a:t>565.029</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R="196850" algn="r">
                        <a:lnSpc>
                          <a:spcPct val="150000"/>
                        </a:lnSpc>
                        <a:spcAft>
                          <a:spcPts val="0"/>
                        </a:spcAft>
                      </a:pPr>
                      <a:endParaRPr lang="tr-TR" sz="1600" dirty="0">
                        <a:latin typeface="Comic Sans MS" pitchFamily="66" charset="0"/>
                        <a:ea typeface="Calibri"/>
                        <a:cs typeface="Arial"/>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pic>
        <p:nvPicPr>
          <p:cNvPr id="6145" name="Picture 1"/>
          <p:cNvPicPr>
            <a:picLocks noChangeAspect="1" noChangeArrowheads="1"/>
          </p:cNvPicPr>
          <p:nvPr/>
        </p:nvPicPr>
        <p:blipFill>
          <a:blip r:embed="rId2"/>
          <a:srcRect/>
          <a:stretch>
            <a:fillRect/>
          </a:stretch>
        </p:blipFill>
        <p:spPr bwMode="auto">
          <a:xfrm>
            <a:off x="1500781" y="4543518"/>
            <a:ext cx="5951539" cy="2314481"/>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normAutofit fontScale="90000"/>
          </a:bodyPr>
          <a:lstStyle/>
          <a:p>
            <a:pPr algn="ctr"/>
            <a:r>
              <a:rPr lang="tr-TR" cap="all" dirty="0" smtClean="0">
                <a:solidFill>
                  <a:srgbClr val="00B050"/>
                </a:solidFill>
                <a:latin typeface="Comic Sans MS" pitchFamily="66" charset="0"/>
              </a:rPr>
              <a:t>TIBBİ VE AROMATİK BİTKİLER</a:t>
            </a:r>
            <a:br>
              <a:rPr lang="tr-TR" cap="all" dirty="0" smtClean="0">
                <a:solidFill>
                  <a:srgbClr val="00B050"/>
                </a:solidFill>
                <a:latin typeface="Comic Sans MS" pitchFamily="66" charset="0"/>
              </a:rPr>
            </a:br>
            <a:endParaRPr lang="tr-TR" dirty="0">
              <a:solidFill>
                <a:srgbClr val="00B050"/>
              </a:solidFill>
              <a:latin typeface="Comic Sans MS" pitchFamily="66" charset="0"/>
            </a:endParaRPr>
          </a:p>
        </p:txBody>
      </p:sp>
      <p:pic>
        <p:nvPicPr>
          <p:cNvPr id="5121"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00166" y="3514725"/>
            <a:ext cx="6315075" cy="3343275"/>
          </a:xfrm>
          <a:prstGeom prst="rect">
            <a:avLst/>
          </a:prstGeom>
          <a:noFill/>
          <a:ln w="9525">
            <a:noFill/>
            <a:miter lim="800000"/>
            <a:headEnd/>
            <a:tailEnd/>
          </a:ln>
        </p:spPr>
      </p:pic>
      <p:sp>
        <p:nvSpPr>
          <p:cNvPr id="5" name="4 Dikdörtgen"/>
          <p:cNvSpPr/>
          <p:nvPr/>
        </p:nvSpPr>
        <p:spPr>
          <a:xfrm>
            <a:off x="571472" y="928670"/>
            <a:ext cx="8143932" cy="2539350"/>
          </a:xfrm>
          <a:prstGeom prst="rect">
            <a:avLst/>
          </a:prstGeom>
        </p:spPr>
        <p:txBody>
          <a:bodyPr wrap="square">
            <a:spAutoFit/>
          </a:bodyPr>
          <a:lstStyle/>
          <a:p>
            <a:pPr algn="just">
              <a:lnSpc>
                <a:spcPct val="150000"/>
              </a:lnSpc>
            </a:pPr>
            <a:r>
              <a:rPr lang="tr-TR" dirty="0" smtClean="0">
                <a:latin typeface="Comic Sans MS" pitchFamily="66" charset="0"/>
              </a:rPr>
              <a:t>Karaman’da 30 dekar alanda dört ton adaçayı, 145 dekar alanda ise 76 ton oğulotu (melisa) tohumu üretilmiştir. İlde 200 dekar alanda 10 ton kimyon, 15 dekar alanda ise iki ton kekik üretilmiştir (TÜİK 2013). 2013 yılı verilerine göre Ermenek ilçesinde 138 dekar alanda, Sarıveliler ilçesinde ise 82 dekar alanda organik tıbbi aromatik bitki yetiştiriciliği yapılmaktadır (Karaman GTH İl Md. 2013).</a:t>
            </a:r>
            <a:endParaRPr lang="tr-TR" dirty="0">
              <a:latin typeface="Comic Sans MS" pitchFamily="66"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500034" y="1285860"/>
            <a:ext cx="8229600" cy="4525963"/>
          </a:xfrm>
        </p:spPr>
        <p:txBody>
          <a:bodyPr/>
          <a:lstStyle/>
          <a:p>
            <a:pPr algn="just"/>
            <a:r>
              <a:rPr lang="tr-TR" dirty="0" smtClean="0">
                <a:latin typeface="Comic Sans MS" pitchFamily="66" charset="0"/>
              </a:rPr>
              <a:t>Karaman’da 2013 yılı istatistik verilerine göre 324.080 dekar alanda meyve, içecek ve baharat bitkileri üretimi, 138.900 dekar alanda ise sebze üretimi yapılmıştır. </a:t>
            </a:r>
          </a:p>
          <a:p>
            <a:pPr algn="just"/>
            <a:r>
              <a:rPr lang="tr-TR" dirty="0" smtClean="0">
                <a:latin typeface="Comic Sans MS" pitchFamily="66" charset="0"/>
              </a:rPr>
              <a:t>Türkiye’de 2013 yılında üretilen Elma’nın %18,3’ü, Armut ve Kiraz’ın %2,42’si Karaman tarafından karşılanmıştır. </a:t>
            </a:r>
            <a:endParaRPr lang="tr-TR" dirty="0">
              <a:latin typeface="Comic Sans MS" pitchFamily="66" charset="0"/>
            </a:endParaRPr>
          </a:p>
        </p:txBody>
      </p:sp>
      <p:sp>
        <p:nvSpPr>
          <p:cNvPr id="3" name="2 Başlık"/>
          <p:cNvSpPr>
            <a:spLocks noGrp="1"/>
          </p:cNvSpPr>
          <p:nvPr>
            <p:ph type="title"/>
          </p:nvPr>
        </p:nvSpPr>
        <p:spPr>
          <a:xfrm>
            <a:off x="500034" y="0"/>
            <a:ext cx="8229600" cy="1143000"/>
          </a:xfrm>
        </p:spPr>
        <p:txBody>
          <a:bodyPr/>
          <a:lstStyle/>
          <a:p>
            <a:pPr algn="ctr"/>
            <a:r>
              <a:rPr lang="tr-TR" dirty="0" smtClean="0">
                <a:solidFill>
                  <a:srgbClr val="00B050"/>
                </a:solidFill>
                <a:latin typeface="Comic Sans MS" pitchFamily="66" charset="0"/>
              </a:rPr>
              <a:t>BAHÇE BİTKİLERİ </a:t>
            </a:r>
            <a:endParaRPr lang="tr-TR" dirty="0">
              <a:solidFill>
                <a:srgbClr val="00B050"/>
              </a:solidFill>
              <a:latin typeface="Comic Sans MS" pitchFamily="66" charset="0"/>
            </a:endParaRPr>
          </a:p>
        </p:txBody>
      </p:sp>
      <p:pic>
        <p:nvPicPr>
          <p:cNvPr id="3073"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8174" y="4531031"/>
            <a:ext cx="4795826" cy="2326969"/>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Başlık"/>
          <p:cNvSpPr>
            <a:spLocks noGrp="1"/>
          </p:cNvSpPr>
          <p:nvPr>
            <p:ph type="title"/>
          </p:nvPr>
        </p:nvSpPr>
        <p:spPr>
          <a:xfrm>
            <a:off x="214282" y="0"/>
            <a:ext cx="8715436" cy="1143000"/>
          </a:xfrm>
        </p:spPr>
        <p:txBody>
          <a:bodyPr>
            <a:normAutofit/>
          </a:bodyPr>
          <a:lstStyle/>
          <a:p>
            <a:pPr algn="just"/>
            <a:r>
              <a:rPr lang="tr-TR" sz="2800" dirty="0" smtClean="0">
                <a:solidFill>
                  <a:srgbClr val="002060"/>
                </a:solidFill>
                <a:effectLst/>
                <a:latin typeface="Comic Sans MS" pitchFamily="66" charset="0"/>
              </a:rPr>
              <a:t>KARAMAN İLİNİN SOSYO-EKONOMİK YAPISI</a:t>
            </a:r>
            <a:endParaRPr lang="tr-TR" sz="2800" dirty="0">
              <a:solidFill>
                <a:srgbClr val="002060"/>
              </a:solidFill>
              <a:effectLst/>
              <a:latin typeface="Comic Sans MS" pitchFamily="66" charset="0"/>
            </a:endParaRPr>
          </a:p>
        </p:txBody>
      </p:sp>
      <p:pic>
        <p:nvPicPr>
          <p:cNvPr id="2050" name="Picture 2" descr="karaman (1)"/>
          <p:cNvPicPr>
            <a:picLocks noChangeAspect="1" noChangeArrowheads="1"/>
          </p:cNvPicPr>
          <p:nvPr/>
        </p:nvPicPr>
        <p:blipFill>
          <a:blip r:embed="rId2" cstate="print"/>
          <a:srcRect/>
          <a:stretch>
            <a:fillRect/>
          </a:stretch>
        </p:blipFill>
        <p:spPr bwMode="auto">
          <a:xfrm>
            <a:off x="1643042" y="928670"/>
            <a:ext cx="5992388" cy="3429024"/>
          </a:xfrm>
          <a:prstGeom prst="rect">
            <a:avLst/>
          </a:prstGeom>
          <a:noFill/>
          <a:ln w="9525">
            <a:noFill/>
            <a:miter lim="800000"/>
            <a:headEnd/>
            <a:tailEnd/>
          </a:ln>
        </p:spPr>
      </p:pic>
      <p:pic>
        <p:nvPicPr>
          <p:cNvPr id="3379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7158" y="4357694"/>
            <a:ext cx="8429684" cy="2500306"/>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Başlık"/>
          <p:cNvSpPr>
            <a:spLocks noGrp="1"/>
          </p:cNvSpPr>
          <p:nvPr>
            <p:ph type="title"/>
          </p:nvPr>
        </p:nvSpPr>
        <p:spPr>
          <a:xfrm>
            <a:off x="428596" y="0"/>
            <a:ext cx="8229600" cy="1143000"/>
          </a:xfrm>
        </p:spPr>
        <p:txBody>
          <a:bodyPr/>
          <a:lstStyle/>
          <a:p>
            <a:pPr algn="ctr"/>
            <a:r>
              <a:rPr lang="tr-TR" cap="all" dirty="0" smtClean="0">
                <a:solidFill>
                  <a:srgbClr val="7030A0"/>
                </a:solidFill>
                <a:latin typeface="Comic Sans MS" pitchFamily="66" charset="0"/>
              </a:rPr>
              <a:t>MEYVECİLİK</a:t>
            </a:r>
            <a:endParaRPr lang="tr-TR" dirty="0">
              <a:solidFill>
                <a:srgbClr val="7030A0"/>
              </a:solidFill>
              <a:latin typeface="Comic Sans MS" pitchFamily="66" charset="0"/>
            </a:endParaRPr>
          </a:p>
        </p:txBody>
      </p:sp>
      <p:graphicFrame>
        <p:nvGraphicFramePr>
          <p:cNvPr id="4" name="3 Tablo"/>
          <p:cNvGraphicFramePr>
            <a:graphicFrameLocks noGrp="1"/>
          </p:cNvGraphicFramePr>
          <p:nvPr/>
        </p:nvGraphicFramePr>
        <p:xfrm>
          <a:off x="1071538" y="928670"/>
          <a:ext cx="7215238" cy="4023360"/>
        </p:xfrm>
        <a:graphic>
          <a:graphicData uri="http://schemas.openxmlformats.org/drawingml/2006/table">
            <a:tbl>
              <a:tblPr/>
              <a:tblGrid>
                <a:gridCol w="1609033"/>
                <a:gridCol w="1609033"/>
                <a:gridCol w="1609033"/>
                <a:gridCol w="2388139"/>
              </a:tblGrid>
              <a:tr h="676971">
                <a:tc>
                  <a:txBody>
                    <a:bodyPr/>
                    <a:lstStyle/>
                    <a:p>
                      <a:pPr algn="ctr">
                        <a:lnSpc>
                          <a:spcPct val="150000"/>
                        </a:lnSpc>
                        <a:spcAft>
                          <a:spcPts val="0"/>
                        </a:spcAft>
                      </a:pPr>
                      <a:r>
                        <a:rPr lang="tr-TR" sz="1600" b="1" dirty="0">
                          <a:solidFill>
                            <a:srgbClr val="FFFFFF"/>
                          </a:solidFill>
                          <a:latin typeface="Arial"/>
                          <a:ea typeface="Calibri"/>
                          <a:cs typeface="Arial"/>
                        </a:rPr>
                        <a:t>Meyve Türleri</a:t>
                      </a:r>
                      <a:endParaRPr lang="tr-TR" sz="1600" dirty="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600" b="1" dirty="0">
                          <a:solidFill>
                            <a:srgbClr val="FFFFFF"/>
                          </a:solidFill>
                          <a:latin typeface="Arial"/>
                          <a:ea typeface="Calibri"/>
                          <a:cs typeface="Arial"/>
                        </a:rPr>
                        <a:t>Karaman (Ton)</a:t>
                      </a:r>
                      <a:endParaRPr lang="tr-TR" sz="1600" dirty="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600" b="1">
                          <a:solidFill>
                            <a:srgbClr val="FFFFFF"/>
                          </a:solidFill>
                          <a:latin typeface="Arial"/>
                          <a:ea typeface="Calibri"/>
                          <a:cs typeface="Arial"/>
                        </a:rPr>
                        <a:t>Türkiye (Ton)</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600" b="1">
                          <a:solidFill>
                            <a:srgbClr val="FFFFFF"/>
                          </a:solidFill>
                          <a:latin typeface="Arial"/>
                          <a:ea typeface="Calibri"/>
                          <a:cs typeface="Arial"/>
                        </a:rPr>
                        <a:t>Karaman’ın Türkiye üretimindeki payı (%)</a:t>
                      </a:r>
                      <a:endParaRPr lang="tr-TR" sz="1600">
                        <a:latin typeface="Arial"/>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r>
              <a:tr h="338485">
                <a:tc>
                  <a:txBody>
                    <a:bodyPr/>
                    <a:lstStyle/>
                    <a:p>
                      <a:pPr>
                        <a:lnSpc>
                          <a:spcPct val="150000"/>
                        </a:lnSpc>
                        <a:spcAft>
                          <a:spcPts val="0"/>
                        </a:spcAft>
                      </a:pPr>
                      <a:r>
                        <a:rPr lang="tr-TR" sz="1600" b="1">
                          <a:latin typeface="Arial"/>
                          <a:ea typeface="Calibri"/>
                          <a:cs typeface="Arial"/>
                        </a:rPr>
                        <a:t>Elma</a:t>
                      </a:r>
                      <a:endParaRPr lang="tr-TR" sz="160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2885" algn="r">
                        <a:lnSpc>
                          <a:spcPct val="150000"/>
                        </a:lnSpc>
                        <a:spcAft>
                          <a:spcPts val="0"/>
                        </a:spcAft>
                      </a:pPr>
                      <a:r>
                        <a:rPr lang="tr-TR" sz="1600">
                          <a:latin typeface="Arial"/>
                          <a:ea typeface="Calibri"/>
                          <a:cs typeface="Arial"/>
                        </a:rPr>
                        <a:t>571.479</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2885" algn="r">
                        <a:lnSpc>
                          <a:spcPct val="150000"/>
                        </a:lnSpc>
                        <a:spcAft>
                          <a:spcPts val="0"/>
                        </a:spcAft>
                      </a:pPr>
                      <a:r>
                        <a:rPr lang="tr-TR" sz="1600">
                          <a:latin typeface="Arial"/>
                          <a:ea typeface="Calibri"/>
                          <a:cs typeface="Arial"/>
                        </a:rPr>
                        <a:t>3.128.450</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ctr">
                        <a:lnSpc>
                          <a:spcPct val="150000"/>
                        </a:lnSpc>
                        <a:spcAft>
                          <a:spcPts val="0"/>
                        </a:spcAft>
                      </a:pPr>
                      <a:r>
                        <a:rPr lang="tr-TR" sz="1600">
                          <a:latin typeface="Arial"/>
                          <a:ea typeface="Calibri"/>
                          <a:cs typeface="Arial"/>
                        </a:rPr>
                        <a:t>18,3</a:t>
                      </a:r>
                      <a:endParaRPr lang="tr-TR" sz="1600">
                        <a:latin typeface="Arial"/>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338485">
                <a:tc>
                  <a:txBody>
                    <a:bodyPr/>
                    <a:lstStyle/>
                    <a:p>
                      <a:pPr>
                        <a:lnSpc>
                          <a:spcPct val="150000"/>
                        </a:lnSpc>
                        <a:spcAft>
                          <a:spcPts val="0"/>
                        </a:spcAft>
                      </a:pPr>
                      <a:r>
                        <a:rPr lang="tr-TR" sz="1600" b="1">
                          <a:latin typeface="Arial"/>
                          <a:ea typeface="Calibri"/>
                          <a:cs typeface="Arial"/>
                        </a:rPr>
                        <a:t>Armut</a:t>
                      </a:r>
                      <a:endParaRPr lang="tr-TR" sz="160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2885" algn="r">
                        <a:lnSpc>
                          <a:spcPct val="150000"/>
                        </a:lnSpc>
                        <a:spcAft>
                          <a:spcPts val="0"/>
                        </a:spcAft>
                      </a:pPr>
                      <a:r>
                        <a:rPr lang="tr-TR" sz="1600">
                          <a:latin typeface="Arial"/>
                          <a:ea typeface="Calibri"/>
                          <a:cs typeface="Arial"/>
                        </a:rPr>
                        <a:t>11.196</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2885" algn="r">
                        <a:lnSpc>
                          <a:spcPct val="150000"/>
                        </a:lnSpc>
                        <a:spcAft>
                          <a:spcPts val="0"/>
                        </a:spcAft>
                      </a:pPr>
                      <a:r>
                        <a:rPr lang="tr-TR" sz="1600">
                          <a:latin typeface="Arial"/>
                          <a:ea typeface="Calibri"/>
                          <a:cs typeface="Arial"/>
                        </a:rPr>
                        <a:t>461.826</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algn="ctr">
                        <a:lnSpc>
                          <a:spcPct val="150000"/>
                        </a:lnSpc>
                        <a:spcAft>
                          <a:spcPts val="0"/>
                        </a:spcAft>
                      </a:pPr>
                      <a:r>
                        <a:rPr lang="tr-TR" sz="1600">
                          <a:latin typeface="Arial"/>
                          <a:ea typeface="Calibri"/>
                          <a:cs typeface="Arial"/>
                        </a:rPr>
                        <a:t>2,42</a:t>
                      </a:r>
                      <a:endParaRPr lang="tr-TR" sz="1600">
                        <a:latin typeface="Arial"/>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338485">
                <a:tc>
                  <a:txBody>
                    <a:bodyPr/>
                    <a:lstStyle/>
                    <a:p>
                      <a:pPr>
                        <a:lnSpc>
                          <a:spcPct val="150000"/>
                        </a:lnSpc>
                        <a:spcAft>
                          <a:spcPts val="0"/>
                        </a:spcAft>
                      </a:pPr>
                      <a:r>
                        <a:rPr lang="tr-TR" sz="1600" b="1">
                          <a:latin typeface="Arial"/>
                          <a:ea typeface="Calibri"/>
                          <a:cs typeface="Arial"/>
                        </a:rPr>
                        <a:t>Kiraz</a:t>
                      </a:r>
                      <a:endParaRPr lang="tr-TR" sz="160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2885" algn="r">
                        <a:lnSpc>
                          <a:spcPct val="150000"/>
                        </a:lnSpc>
                        <a:spcAft>
                          <a:spcPts val="0"/>
                        </a:spcAft>
                      </a:pPr>
                      <a:r>
                        <a:rPr lang="tr-TR" sz="1600">
                          <a:latin typeface="Arial"/>
                          <a:ea typeface="Calibri"/>
                          <a:cs typeface="Arial"/>
                        </a:rPr>
                        <a:t>11.994</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2885" algn="r">
                        <a:lnSpc>
                          <a:spcPct val="150000"/>
                        </a:lnSpc>
                        <a:spcAft>
                          <a:spcPts val="0"/>
                        </a:spcAft>
                      </a:pPr>
                      <a:r>
                        <a:rPr lang="tr-TR" sz="1600">
                          <a:latin typeface="Arial"/>
                          <a:ea typeface="Calibri"/>
                          <a:cs typeface="Arial"/>
                        </a:rPr>
                        <a:t>494.325</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ctr">
                        <a:lnSpc>
                          <a:spcPct val="150000"/>
                        </a:lnSpc>
                        <a:spcAft>
                          <a:spcPts val="0"/>
                        </a:spcAft>
                      </a:pPr>
                      <a:r>
                        <a:rPr lang="tr-TR" sz="1600">
                          <a:latin typeface="Arial"/>
                          <a:ea typeface="Calibri"/>
                          <a:cs typeface="Arial"/>
                        </a:rPr>
                        <a:t>2,42</a:t>
                      </a:r>
                      <a:endParaRPr lang="tr-TR" sz="1600">
                        <a:latin typeface="Arial"/>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338485">
                <a:tc>
                  <a:txBody>
                    <a:bodyPr/>
                    <a:lstStyle/>
                    <a:p>
                      <a:pPr>
                        <a:lnSpc>
                          <a:spcPct val="150000"/>
                        </a:lnSpc>
                        <a:spcAft>
                          <a:spcPts val="0"/>
                        </a:spcAft>
                      </a:pPr>
                      <a:r>
                        <a:rPr lang="tr-TR" sz="1600" b="1">
                          <a:latin typeface="Arial"/>
                          <a:ea typeface="Calibri"/>
                          <a:cs typeface="Arial"/>
                        </a:rPr>
                        <a:t>Erik</a:t>
                      </a:r>
                      <a:endParaRPr lang="tr-TR" sz="160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2885" algn="r">
                        <a:lnSpc>
                          <a:spcPct val="150000"/>
                        </a:lnSpc>
                        <a:spcAft>
                          <a:spcPts val="0"/>
                        </a:spcAft>
                      </a:pPr>
                      <a:r>
                        <a:rPr lang="tr-TR" sz="1600">
                          <a:latin typeface="Arial"/>
                          <a:ea typeface="Calibri"/>
                          <a:cs typeface="Arial"/>
                        </a:rPr>
                        <a:t>6.189</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2885" algn="r">
                        <a:lnSpc>
                          <a:spcPct val="150000"/>
                        </a:lnSpc>
                        <a:spcAft>
                          <a:spcPts val="0"/>
                        </a:spcAft>
                      </a:pPr>
                      <a:r>
                        <a:rPr lang="tr-TR" sz="1600">
                          <a:latin typeface="Arial"/>
                          <a:ea typeface="Calibri"/>
                          <a:cs typeface="Arial"/>
                        </a:rPr>
                        <a:t>305.393</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algn="ctr">
                        <a:lnSpc>
                          <a:spcPct val="150000"/>
                        </a:lnSpc>
                        <a:spcAft>
                          <a:spcPts val="0"/>
                        </a:spcAft>
                      </a:pPr>
                      <a:r>
                        <a:rPr lang="tr-TR" sz="1600">
                          <a:latin typeface="Arial"/>
                          <a:ea typeface="Calibri"/>
                          <a:cs typeface="Arial"/>
                        </a:rPr>
                        <a:t>2,02</a:t>
                      </a:r>
                      <a:endParaRPr lang="tr-TR" sz="1600">
                        <a:latin typeface="Arial"/>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338485">
                <a:tc>
                  <a:txBody>
                    <a:bodyPr/>
                    <a:lstStyle/>
                    <a:p>
                      <a:pPr>
                        <a:lnSpc>
                          <a:spcPct val="150000"/>
                        </a:lnSpc>
                        <a:spcAft>
                          <a:spcPts val="0"/>
                        </a:spcAft>
                      </a:pPr>
                      <a:r>
                        <a:rPr lang="tr-TR" sz="1600" b="1">
                          <a:latin typeface="Arial"/>
                          <a:ea typeface="Calibri"/>
                          <a:cs typeface="Arial"/>
                        </a:rPr>
                        <a:t>Şeftali</a:t>
                      </a:r>
                      <a:endParaRPr lang="tr-TR" sz="160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2885" algn="r">
                        <a:lnSpc>
                          <a:spcPct val="150000"/>
                        </a:lnSpc>
                        <a:spcAft>
                          <a:spcPts val="0"/>
                        </a:spcAft>
                      </a:pPr>
                      <a:r>
                        <a:rPr lang="tr-TR" sz="1600">
                          <a:latin typeface="Arial"/>
                          <a:ea typeface="Calibri"/>
                          <a:cs typeface="Arial"/>
                        </a:rPr>
                        <a:t>3.908</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2885" algn="r">
                        <a:lnSpc>
                          <a:spcPct val="150000"/>
                        </a:lnSpc>
                        <a:spcAft>
                          <a:spcPts val="0"/>
                        </a:spcAft>
                      </a:pPr>
                      <a:r>
                        <a:rPr lang="tr-TR" sz="1600">
                          <a:latin typeface="Arial"/>
                          <a:ea typeface="Calibri"/>
                          <a:cs typeface="Arial"/>
                        </a:rPr>
                        <a:t>637.543</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ctr">
                        <a:lnSpc>
                          <a:spcPct val="150000"/>
                        </a:lnSpc>
                        <a:spcAft>
                          <a:spcPts val="0"/>
                        </a:spcAft>
                      </a:pPr>
                      <a:r>
                        <a:rPr lang="tr-TR" sz="1600">
                          <a:latin typeface="Arial"/>
                          <a:ea typeface="Calibri"/>
                          <a:cs typeface="Arial"/>
                        </a:rPr>
                        <a:t>0,61</a:t>
                      </a:r>
                      <a:endParaRPr lang="tr-TR" sz="1600">
                        <a:latin typeface="Arial"/>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338485">
                <a:tc>
                  <a:txBody>
                    <a:bodyPr/>
                    <a:lstStyle/>
                    <a:p>
                      <a:pPr>
                        <a:lnSpc>
                          <a:spcPct val="150000"/>
                        </a:lnSpc>
                        <a:spcAft>
                          <a:spcPts val="0"/>
                        </a:spcAft>
                      </a:pPr>
                      <a:r>
                        <a:rPr lang="tr-TR" sz="1600" b="1">
                          <a:latin typeface="Arial"/>
                          <a:ea typeface="Calibri"/>
                          <a:cs typeface="Arial"/>
                        </a:rPr>
                        <a:t>Kayısı</a:t>
                      </a:r>
                      <a:endParaRPr lang="tr-TR" sz="160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2885" algn="r">
                        <a:lnSpc>
                          <a:spcPct val="150000"/>
                        </a:lnSpc>
                        <a:spcAft>
                          <a:spcPts val="0"/>
                        </a:spcAft>
                      </a:pPr>
                      <a:r>
                        <a:rPr lang="tr-TR" sz="1600">
                          <a:latin typeface="Arial"/>
                          <a:ea typeface="Calibri"/>
                          <a:cs typeface="Arial"/>
                        </a:rPr>
                        <a:t>9.420</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2885" algn="r">
                        <a:lnSpc>
                          <a:spcPct val="150000"/>
                        </a:lnSpc>
                        <a:spcAft>
                          <a:spcPts val="0"/>
                        </a:spcAft>
                      </a:pPr>
                      <a:r>
                        <a:rPr lang="tr-TR" sz="1600">
                          <a:latin typeface="Arial"/>
                          <a:ea typeface="Calibri"/>
                          <a:cs typeface="Arial"/>
                        </a:rPr>
                        <a:t>780.000</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algn="ctr">
                        <a:lnSpc>
                          <a:spcPct val="150000"/>
                        </a:lnSpc>
                        <a:spcAft>
                          <a:spcPts val="0"/>
                        </a:spcAft>
                      </a:pPr>
                      <a:r>
                        <a:rPr lang="tr-TR" sz="1600">
                          <a:latin typeface="Arial"/>
                          <a:ea typeface="Calibri"/>
                          <a:cs typeface="Arial"/>
                        </a:rPr>
                        <a:t>1,20</a:t>
                      </a:r>
                      <a:endParaRPr lang="tr-TR" sz="1600">
                        <a:latin typeface="Arial"/>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338485">
                <a:tc>
                  <a:txBody>
                    <a:bodyPr/>
                    <a:lstStyle/>
                    <a:p>
                      <a:pPr>
                        <a:lnSpc>
                          <a:spcPct val="150000"/>
                        </a:lnSpc>
                        <a:spcAft>
                          <a:spcPts val="0"/>
                        </a:spcAft>
                      </a:pPr>
                      <a:r>
                        <a:rPr lang="tr-TR" sz="1600" b="1">
                          <a:latin typeface="Arial"/>
                          <a:ea typeface="Calibri"/>
                          <a:cs typeface="Arial"/>
                        </a:rPr>
                        <a:t>Vişne</a:t>
                      </a:r>
                      <a:endParaRPr lang="tr-TR" sz="160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2885" algn="r">
                        <a:lnSpc>
                          <a:spcPct val="150000"/>
                        </a:lnSpc>
                        <a:spcAft>
                          <a:spcPts val="0"/>
                        </a:spcAft>
                      </a:pPr>
                      <a:r>
                        <a:rPr lang="tr-TR" sz="1600">
                          <a:latin typeface="Arial"/>
                          <a:ea typeface="Calibri"/>
                          <a:cs typeface="Arial"/>
                        </a:rPr>
                        <a:t>2.235</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2885" algn="r">
                        <a:lnSpc>
                          <a:spcPct val="150000"/>
                        </a:lnSpc>
                        <a:spcAft>
                          <a:spcPts val="0"/>
                        </a:spcAft>
                      </a:pPr>
                      <a:r>
                        <a:rPr lang="tr-TR" sz="1600">
                          <a:latin typeface="Arial"/>
                          <a:ea typeface="Calibri"/>
                          <a:cs typeface="Arial"/>
                        </a:rPr>
                        <a:t>179.752</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ctr">
                        <a:lnSpc>
                          <a:spcPct val="150000"/>
                        </a:lnSpc>
                        <a:spcAft>
                          <a:spcPts val="0"/>
                        </a:spcAft>
                      </a:pPr>
                      <a:r>
                        <a:rPr lang="tr-TR" sz="1600">
                          <a:latin typeface="Arial"/>
                          <a:ea typeface="Calibri"/>
                          <a:cs typeface="Arial"/>
                        </a:rPr>
                        <a:t>1,24</a:t>
                      </a:r>
                      <a:endParaRPr lang="tr-TR" sz="1600">
                        <a:latin typeface="Arial"/>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338485">
                <a:tc>
                  <a:txBody>
                    <a:bodyPr/>
                    <a:lstStyle/>
                    <a:p>
                      <a:pPr>
                        <a:lnSpc>
                          <a:spcPct val="150000"/>
                        </a:lnSpc>
                        <a:spcAft>
                          <a:spcPts val="0"/>
                        </a:spcAft>
                      </a:pPr>
                      <a:r>
                        <a:rPr lang="tr-TR" sz="1600" b="1">
                          <a:latin typeface="Arial"/>
                          <a:ea typeface="Calibri"/>
                          <a:cs typeface="Arial"/>
                        </a:rPr>
                        <a:t>Zeytin* </a:t>
                      </a:r>
                      <a:endParaRPr lang="tr-TR" sz="160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2885" algn="r">
                        <a:lnSpc>
                          <a:spcPct val="150000"/>
                        </a:lnSpc>
                        <a:spcAft>
                          <a:spcPts val="0"/>
                        </a:spcAft>
                      </a:pPr>
                      <a:r>
                        <a:rPr lang="tr-TR" sz="1600">
                          <a:latin typeface="Arial"/>
                          <a:ea typeface="Calibri"/>
                          <a:cs typeface="Arial"/>
                        </a:rPr>
                        <a:t>5.000</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2885" algn="r">
                        <a:lnSpc>
                          <a:spcPct val="150000"/>
                        </a:lnSpc>
                        <a:spcAft>
                          <a:spcPts val="0"/>
                        </a:spcAft>
                      </a:pPr>
                      <a:r>
                        <a:rPr lang="tr-TR" sz="1600">
                          <a:latin typeface="Arial"/>
                          <a:ea typeface="Calibri"/>
                          <a:cs typeface="Arial"/>
                        </a:rPr>
                        <a:t>1.676.000</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algn="ctr">
                        <a:lnSpc>
                          <a:spcPct val="150000"/>
                        </a:lnSpc>
                        <a:spcAft>
                          <a:spcPts val="0"/>
                        </a:spcAft>
                      </a:pPr>
                      <a:r>
                        <a:rPr lang="tr-TR" sz="1600">
                          <a:latin typeface="Arial"/>
                          <a:ea typeface="Calibri"/>
                          <a:cs typeface="Arial"/>
                        </a:rPr>
                        <a:t>0,29</a:t>
                      </a:r>
                      <a:endParaRPr lang="tr-TR" sz="1600">
                        <a:latin typeface="Arial"/>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338485">
                <a:tc>
                  <a:txBody>
                    <a:bodyPr/>
                    <a:lstStyle/>
                    <a:p>
                      <a:pPr algn="just">
                        <a:lnSpc>
                          <a:spcPct val="150000"/>
                        </a:lnSpc>
                        <a:spcAft>
                          <a:spcPts val="0"/>
                        </a:spcAft>
                      </a:pPr>
                      <a:r>
                        <a:rPr lang="tr-TR" sz="1600" b="1">
                          <a:latin typeface="Arial"/>
                          <a:ea typeface="Calibri"/>
                          <a:cs typeface="Arial"/>
                        </a:rPr>
                        <a:t>Toplam </a:t>
                      </a:r>
                      <a:endParaRPr lang="tr-TR" sz="160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2885" algn="r">
                        <a:lnSpc>
                          <a:spcPct val="150000"/>
                        </a:lnSpc>
                        <a:spcAft>
                          <a:spcPts val="0"/>
                        </a:spcAft>
                      </a:pPr>
                      <a:r>
                        <a:rPr lang="tr-TR" sz="1600">
                          <a:latin typeface="Arial"/>
                          <a:ea typeface="Calibri"/>
                          <a:cs typeface="Arial"/>
                        </a:rPr>
                        <a:t>621.421</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2885" algn="r">
                        <a:lnSpc>
                          <a:spcPct val="150000"/>
                        </a:lnSpc>
                        <a:spcAft>
                          <a:spcPts val="0"/>
                        </a:spcAft>
                      </a:pPr>
                      <a:r>
                        <a:rPr lang="tr-TR" sz="1600">
                          <a:latin typeface="Arial"/>
                          <a:ea typeface="Calibri"/>
                          <a:cs typeface="Arial"/>
                        </a:rPr>
                        <a:t>7.663.289</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ctr">
                        <a:lnSpc>
                          <a:spcPct val="150000"/>
                        </a:lnSpc>
                        <a:spcAft>
                          <a:spcPts val="0"/>
                        </a:spcAft>
                      </a:pPr>
                      <a:r>
                        <a:rPr lang="tr-TR" sz="1600" dirty="0">
                          <a:latin typeface="Arial"/>
                          <a:ea typeface="Calibri"/>
                          <a:cs typeface="Arial"/>
                        </a:rPr>
                        <a:t>8,10</a:t>
                      </a:r>
                      <a:endParaRPr lang="tr-TR" sz="1600" dirty="0">
                        <a:latin typeface="Arial"/>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bl>
          </a:graphicData>
        </a:graphic>
      </p:graphicFrame>
      <p:graphicFrame>
        <p:nvGraphicFramePr>
          <p:cNvPr id="5" name="4 Tablo"/>
          <p:cNvGraphicFramePr>
            <a:graphicFrameLocks noGrp="1"/>
          </p:cNvGraphicFramePr>
          <p:nvPr/>
        </p:nvGraphicFramePr>
        <p:xfrm>
          <a:off x="714348" y="5214950"/>
          <a:ext cx="7858180" cy="1463040"/>
        </p:xfrm>
        <a:graphic>
          <a:graphicData uri="http://schemas.openxmlformats.org/drawingml/2006/table">
            <a:tbl>
              <a:tblPr/>
              <a:tblGrid>
                <a:gridCol w="1997561"/>
                <a:gridCol w="1742571"/>
                <a:gridCol w="1881279"/>
                <a:gridCol w="2236769"/>
              </a:tblGrid>
              <a:tr h="252095">
                <a:tc>
                  <a:txBody>
                    <a:bodyPr/>
                    <a:lstStyle/>
                    <a:p>
                      <a:pPr>
                        <a:lnSpc>
                          <a:spcPct val="150000"/>
                        </a:lnSpc>
                        <a:spcAft>
                          <a:spcPts val="0"/>
                        </a:spcAft>
                      </a:pPr>
                      <a:r>
                        <a:rPr lang="tr-TR" sz="1600" b="1">
                          <a:solidFill>
                            <a:srgbClr val="FFFFFF"/>
                          </a:solidFill>
                          <a:latin typeface="Arial"/>
                          <a:ea typeface="Calibri"/>
                          <a:cs typeface="Arial"/>
                        </a:rPr>
                        <a:t>Meyve Türleri</a:t>
                      </a:r>
                      <a:endParaRPr lang="tr-TR" sz="1600">
                        <a:latin typeface="Arial"/>
                        <a:ea typeface="Calibri"/>
                        <a:cs typeface="Times New Roman"/>
                      </a:endParaRPr>
                    </a:p>
                  </a:txBody>
                  <a:tcPr marL="68580" marR="68580" marT="0" marB="0">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600" b="1">
                          <a:solidFill>
                            <a:srgbClr val="FFFFFF"/>
                          </a:solidFill>
                          <a:latin typeface="Arial"/>
                          <a:ea typeface="Calibri"/>
                          <a:cs typeface="Arial"/>
                        </a:rPr>
                        <a:t>Karaman (Ton)</a:t>
                      </a:r>
                      <a:endParaRPr lang="tr-TR" sz="1600">
                        <a:latin typeface="Arial"/>
                        <a:ea typeface="Calibri"/>
                        <a:cs typeface="Times New Roman"/>
                      </a:endParaRPr>
                    </a:p>
                  </a:txBody>
                  <a:tcPr marL="68580" marR="68580" marT="0" marB="0">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600" b="1">
                          <a:solidFill>
                            <a:srgbClr val="FFFFFF"/>
                          </a:solidFill>
                          <a:latin typeface="Arial"/>
                          <a:ea typeface="Calibri"/>
                          <a:cs typeface="Arial"/>
                        </a:rPr>
                        <a:t>Türkiye (Ton)</a:t>
                      </a:r>
                      <a:endParaRPr lang="tr-TR" sz="1600">
                        <a:latin typeface="Arial"/>
                        <a:ea typeface="Calibri"/>
                        <a:cs typeface="Times New Roman"/>
                      </a:endParaRPr>
                    </a:p>
                  </a:txBody>
                  <a:tcPr marL="68580" marR="68580" marT="0" marB="0">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600" b="1">
                          <a:solidFill>
                            <a:srgbClr val="FFFFFF"/>
                          </a:solidFill>
                          <a:latin typeface="Arial"/>
                          <a:ea typeface="Calibri"/>
                          <a:cs typeface="Arial"/>
                        </a:rPr>
                        <a:t>Karaman’ın Türkiye üretimindeki payı (%)</a:t>
                      </a:r>
                      <a:endParaRPr lang="tr-TR" sz="1600">
                        <a:latin typeface="Arial"/>
                        <a:ea typeface="Calibri"/>
                        <a:cs typeface="Times New Roman"/>
                      </a:endParaRPr>
                    </a:p>
                  </a:txBody>
                  <a:tcPr marL="68580" marR="68580"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r>
              <a:tr h="252095">
                <a:tc>
                  <a:txBody>
                    <a:bodyPr/>
                    <a:lstStyle/>
                    <a:p>
                      <a:pPr>
                        <a:lnSpc>
                          <a:spcPct val="150000"/>
                        </a:lnSpc>
                        <a:spcAft>
                          <a:spcPts val="0"/>
                        </a:spcAft>
                      </a:pPr>
                      <a:r>
                        <a:rPr lang="tr-TR" sz="1600" b="1">
                          <a:latin typeface="Arial"/>
                          <a:ea typeface="Calibri"/>
                          <a:cs typeface="Arial"/>
                        </a:rPr>
                        <a:t>Ceviz </a:t>
                      </a:r>
                      <a:endParaRPr lang="tr-TR" sz="1600">
                        <a:latin typeface="Arial"/>
                        <a:ea typeface="Calibri"/>
                        <a:cs typeface="Times New Roman"/>
                      </a:endParaRPr>
                    </a:p>
                  </a:txBody>
                  <a:tcPr marL="68580" marR="68580" marT="0" marB="0">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01930" algn="r">
                        <a:lnSpc>
                          <a:spcPct val="150000"/>
                        </a:lnSpc>
                        <a:spcAft>
                          <a:spcPts val="0"/>
                        </a:spcAft>
                      </a:pPr>
                      <a:r>
                        <a:rPr lang="tr-TR" sz="1600">
                          <a:latin typeface="Arial"/>
                          <a:ea typeface="Calibri"/>
                          <a:cs typeface="Arial"/>
                        </a:rPr>
                        <a:t>4.751</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91465" algn="r">
                        <a:lnSpc>
                          <a:spcPct val="150000"/>
                        </a:lnSpc>
                        <a:spcAft>
                          <a:spcPts val="0"/>
                        </a:spcAft>
                      </a:pPr>
                      <a:r>
                        <a:rPr lang="tr-TR" sz="1600">
                          <a:latin typeface="Arial"/>
                          <a:ea typeface="Calibri"/>
                          <a:cs typeface="Arial"/>
                        </a:rPr>
                        <a:t>212.140</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ctr">
                        <a:lnSpc>
                          <a:spcPct val="150000"/>
                        </a:lnSpc>
                        <a:spcAft>
                          <a:spcPts val="0"/>
                        </a:spcAft>
                      </a:pPr>
                      <a:r>
                        <a:rPr lang="tr-TR" sz="1600">
                          <a:latin typeface="Arial"/>
                          <a:ea typeface="Calibri"/>
                          <a:cs typeface="Arial"/>
                        </a:rPr>
                        <a:t>2,23</a:t>
                      </a:r>
                      <a:endParaRPr lang="tr-TR" sz="1600">
                        <a:latin typeface="Arial"/>
                        <a:ea typeface="Calibri"/>
                        <a:cs typeface="Times New Roman"/>
                      </a:endParaRPr>
                    </a:p>
                  </a:txBody>
                  <a:tcPr marL="68580" marR="68580"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252095">
                <a:tc>
                  <a:txBody>
                    <a:bodyPr/>
                    <a:lstStyle/>
                    <a:p>
                      <a:pPr>
                        <a:lnSpc>
                          <a:spcPct val="150000"/>
                        </a:lnSpc>
                        <a:spcAft>
                          <a:spcPts val="0"/>
                        </a:spcAft>
                      </a:pPr>
                      <a:r>
                        <a:rPr lang="tr-TR" sz="1600" b="1">
                          <a:latin typeface="Arial"/>
                          <a:ea typeface="Calibri"/>
                          <a:cs typeface="Arial"/>
                        </a:rPr>
                        <a:t>Badem</a:t>
                      </a:r>
                      <a:endParaRPr lang="tr-TR" sz="1600">
                        <a:latin typeface="Arial"/>
                        <a:ea typeface="Calibri"/>
                        <a:cs typeface="Times New Roman"/>
                      </a:endParaRPr>
                    </a:p>
                  </a:txBody>
                  <a:tcPr marL="68580" marR="68580" marT="0" marB="0">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01930" algn="r">
                        <a:lnSpc>
                          <a:spcPct val="150000"/>
                        </a:lnSpc>
                        <a:spcAft>
                          <a:spcPts val="0"/>
                        </a:spcAft>
                      </a:pPr>
                      <a:r>
                        <a:rPr lang="tr-TR" sz="1600">
                          <a:latin typeface="Arial"/>
                          <a:ea typeface="Calibri"/>
                          <a:cs typeface="Arial"/>
                        </a:rPr>
                        <a:t>2.351</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91465" algn="r">
                        <a:lnSpc>
                          <a:spcPct val="150000"/>
                        </a:lnSpc>
                        <a:spcAft>
                          <a:spcPts val="0"/>
                        </a:spcAft>
                      </a:pPr>
                      <a:r>
                        <a:rPr lang="tr-TR" sz="1600">
                          <a:latin typeface="Arial"/>
                          <a:ea typeface="Calibri"/>
                          <a:cs typeface="Arial"/>
                        </a:rPr>
                        <a:t>82.850</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algn="ctr">
                        <a:lnSpc>
                          <a:spcPct val="150000"/>
                        </a:lnSpc>
                        <a:spcAft>
                          <a:spcPts val="0"/>
                        </a:spcAft>
                      </a:pPr>
                      <a:r>
                        <a:rPr lang="tr-TR" sz="1600" dirty="0">
                          <a:latin typeface="Arial"/>
                          <a:ea typeface="Calibri"/>
                          <a:cs typeface="Arial"/>
                        </a:rPr>
                        <a:t>2,83</a:t>
                      </a:r>
                      <a:endParaRPr lang="tr-TR" sz="1600" dirty="0">
                        <a:latin typeface="Arial"/>
                        <a:ea typeface="Calibri"/>
                        <a:cs typeface="Times New Roman"/>
                      </a:endParaRPr>
                    </a:p>
                  </a:txBody>
                  <a:tcPr marL="68580" marR="68580"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3 Tablo"/>
          <p:cNvGraphicFramePr>
            <a:graphicFrameLocks noGrp="1"/>
          </p:cNvGraphicFramePr>
          <p:nvPr>
            <p:extLst>
              <p:ext uri="{D42A27DB-BD31-4B8C-83A1-F6EECF244321}">
                <p14:modId xmlns:p14="http://schemas.microsoft.com/office/powerpoint/2010/main" val="2995392210"/>
              </p:ext>
            </p:extLst>
          </p:nvPr>
        </p:nvGraphicFramePr>
        <p:xfrm>
          <a:off x="928662" y="742846"/>
          <a:ext cx="7072361" cy="3657600"/>
        </p:xfrm>
        <a:graphic>
          <a:graphicData uri="http://schemas.openxmlformats.org/drawingml/2006/table">
            <a:tbl>
              <a:tblPr/>
              <a:tblGrid>
                <a:gridCol w="1693687"/>
                <a:gridCol w="1671255"/>
                <a:gridCol w="1693687"/>
                <a:gridCol w="2013732"/>
              </a:tblGrid>
              <a:tr h="730256">
                <a:tc>
                  <a:txBody>
                    <a:bodyPr/>
                    <a:lstStyle/>
                    <a:p>
                      <a:pPr algn="ctr">
                        <a:lnSpc>
                          <a:spcPct val="150000"/>
                        </a:lnSpc>
                        <a:spcAft>
                          <a:spcPts val="0"/>
                        </a:spcAft>
                      </a:pPr>
                      <a:r>
                        <a:rPr lang="tr-TR" sz="1600" b="1" dirty="0">
                          <a:solidFill>
                            <a:srgbClr val="FFFFFF"/>
                          </a:solidFill>
                          <a:latin typeface="Arial"/>
                          <a:ea typeface="Calibri"/>
                          <a:cs typeface="Arial"/>
                        </a:rPr>
                        <a:t>İlçeler</a:t>
                      </a:r>
                      <a:endParaRPr lang="tr-TR" sz="1600" dirty="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600" b="1">
                          <a:solidFill>
                            <a:srgbClr val="FFFFFF"/>
                          </a:solidFill>
                          <a:latin typeface="Arial"/>
                          <a:ea typeface="Calibri"/>
                          <a:cs typeface="Arial"/>
                        </a:rPr>
                        <a:t>Alan (Dekar)</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600" b="1" dirty="0">
                          <a:solidFill>
                            <a:srgbClr val="FFFFFF"/>
                          </a:solidFill>
                          <a:latin typeface="Arial"/>
                          <a:ea typeface="Calibri"/>
                          <a:cs typeface="Arial"/>
                        </a:rPr>
                        <a:t>Üretim (Ton)</a:t>
                      </a:r>
                      <a:endParaRPr lang="tr-TR" sz="1600" dirty="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600" b="1">
                          <a:solidFill>
                            <a:srgbClr val="FFFFFF"/>
                          </a:solidFill>
                          <a:latin typeface="Arial"/>
                          <a:ea typeface="Calibri"/>
                          <a:cs typeface="Arial"/>
                        </a:rPr>
                        <a:t>Karaman ili elma üretimindeki payı (%)</a:t>
                      </a:r>
                      <a:endParaRPr lang="tr-TR" sz="1600">
                        <a:latin typeface="Arial"/>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r>
              <a:tr h="365127">
                <a:tc>
                  <a:txBody>
                    <a:bodyPr/>
                    <a:lstStyle/>
                    <a:p>
                      <a:pPr>
                        <a:lnSpc>
                          <a:spcPct val="150000"/>
                        </a:lnSpc>
                        <a:spcAft>
                          <a:spcPts val="0"/>
                        </a:spcAft>
                      </a:pPr>
                      <a:r>
                        <a:rPr lang="tr-TR" sz="1600">
                          <a:latin typeface="Arial"/>
                          <a:ea typeface="Calibri"/>
                          <a:cs typeface="Arial"/>
                        </a:rPr>
                        <a:t>Merkez </a:t>
                      </a:r>
                      <a:endParaRPr lang="tr-TR" sz="160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2885" algn="r">
                        <a:lnSpc>
                          <a:spcPct val="150000"/>
                        </a:lnSpc>
                        <a:spcAft>
                          <a:spcPts val="0"/>
                        </a:spcAft>
                      </a:pPr>
                      <a:r>
                        <a:rPr lang="tr-TR" sz="1600">
                          <a:latin typeface="Arial"/>
                          <a:ea typeface="Calibri"/>
                          <a:cs typeface="Arial"/>
                        </a:rPr>
                        <a:t>171.871</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313055" algn="r">
                        <a:lnSpc>
                          <a:spcPct val="150000"/>
                        </a:lnSpc>
                        <a:spcAft>
                          <a:spcPts val="0"/>
                        </a:spcAft>
                      </a:pPr>
                      <a:r>
                        <a:rPr lang="tr-TR" sz="1600">
                          <a:latin typeface="Arial"/>
                          <a:ea typeface="Calibri"/>
                          <a:cs typeface="Arial"/>
                        </a:rPr>
                        <a:t>406.835</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ctr">
                        <a:lnSpc>
                          <a:spcPct val="150000"/>
                        </a:lnSpc>
                        <a:spcAft>
                          <a:spcPts val="0"/>
                        </a:spcAft>
                      </a:pPr>
                      <a:r>
                        <a:rPr lang="tr-TR" sz="1600">
                          <a:latin typeface="Arial"/>
                          <a:ea typeface="Calibri"/>
                          <a:cs typeface="Arial"/>
                        </a:rPr>
                        <a:t>71,2</a:t>
                      </a:r>
                      <a:endParaRPr lang="tr-TR" sz="1600">
                        <a:latin typeface="Arial"/>
                        <a:ea typeface="Calibri"/>
                        <a:cs typeface="Times New Roman"/>
                      </a:endParaRPr>
                    </a:p>
                  </a:txBody>
                  <a:tcPr marL="68580" marR="68580"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365127">
                <a:tc>
                  <a:txBody>
                    <a:bodyPr/>
                    <a:lstStyle/>
                    <a:p>
                      <a:pPr>
                        <a:lnSpc>
                          <a:spcPct val="150000"/>
                        </a:lnSpc>
                        <a:spcAft>
                          <a:spcPts val="0"/>
                        </a:spcAft>
                      </a:pPr>
                      <a:r>
                        <a:rPr lang="tr-TR" sz="1600">
                          <a:latin typeface="Arial"/>
                          <a:ea typeface="Calibri"/>
                          <a:cs typeface="Arial"/>
                        </a:rPr>
                        <a:t>Ayrancı</a:t>
                      </a:r>
                      <a:endParaRPr lang="tr-TR" sz="160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2885" algn="r">
                        <a:lnSpc>
                          <a:spcPct val="150000"/>
                        </a:lnSpc>
                        <a:spcAft>
                          <a:spcPts val="0"/>
                        </a:spcAft>
                      </a:pPr>
                      <a:r>
                        <a:rPr lang="tr-TR" sz="1600">
                          <a:latin typeface="Arial"/>
                          <a:ea typeface="Calibri"/>
                          <a:cs typeface="Arial"/>
                        </a:rPr>
                        <a:t>11.506</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313055" algn="r">
                        <a:lnSpc>
                          <a:spcPct val="150000"/>
                        </a:lnSpc>
                        <a:spcAft>
                          <a:spcPts val="0"/>
                        </a:spcAft>
                      </a:pPr>
                      <a:r>
                        <a:rPr lang="tr-TR" sz="1600">
                          <a:latin typeface="Arial"/>
                          <a:ea typeface="Calibri"/>
                          <a:cs typeface="Arial"/>
                        </a:rPr>
                        <a:t>136.873</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algn="ctr">
                        <a:lnSpc>
                          <a:spcPct val="150000"/>
                        </a:lnSpc>
                        <a:spcAft>
                          <a:spcPts val="0"/>
                        </a:spcAft>
                      </a:pPr>
                      <a:r>
                        <a:rPr lang="tr-TR" sz="1600">
                          <a:latin typeface="Arial"/>
                          <a:ea typeface="Calibri"/>
                          <a:cs typeface="Arial"/>
                        </a:rPr>
                        <a:t>24,0</a:t>
                      </a:r>
                      <a:endParaRPr lang="tr-TR" sz="1600">
                        <a:latin typeface="Arial"/>
                        <a:ea typeface="Calibri"/>
                        <a:cs typeface="Times New Roman"/>
                      </a:endParaRPr>
                    </a:p>
                  </a:txBody>
                  <a:tcPr marL="68580" marR="68580"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365127">
                <a:tc>
                  <a:txBody>
                    <a:bodyPr/>
                    <a:lstStyle/>
                    <a:p>
                      <a:pPr>
                        <a:lnSpc>
                          <a:spcPct val="150000"/>
                        </a:lnSpc>
                        <a:spcAft>
                          <a:spcPts val="0"/>
                        </a:spcAft>
                      </a:pPr>
                      <a:r>
                        <a:rPr lang="tr-TR" sz="1600">
                          <a:latin typeface="Arial"/>
                          <a:ea typeface="Calibri"/>
                          <a:cs typeface="Arial"/>
                        </a:rPr>
                        <a:t>Sarıveliler </a:t>
                      </a:r>
                      <a:endParaRPr lang="tr-TR" sz="160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2885" algn="r">
                        <a:lnSpc>
                          <a:spcPct val="150000"/>
                        </a:lnSpc>
                        <a:spcAft>
                          <a:spcPts val="0"/>
                        </a:spcAft>
                      </a:pPr>
                      <a:r>
                        <a:rPr lang="tr-TR" sz="1600" dirty="0">
                          <a:latin typeface="Arial"/>
                          <a:ea typeface="Calibri"/>
                          <a:cs typeface="Arial"/>
                        </a:rPr>
                        <a:t>10.318</a:t>
                      </a:r>
                      <a:endParaRPr lang="tr-TR" sz="1600" dirty="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313055" algn="r">
                        <a:lnSpc>
                          <a:spcPct val="150000"/>
                        </a:lnSpc>
                        <a:spcAft>
                          <a:spcPts val="0"/>
                        </a:spcAft>
                      </a:pPr>
                      <a:r>
                        <a:rPr lang="tr-TR" sz="1600">
                          <a:latin typeface="Arial"/>
                          <a:ea typeface="Calibri"/>
                          <a:cs typeface="Arial"/>
                        </a:rPr>
                        <a:t>12.905</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ctr">
                        <a:lnSpc>
                          <a:spcPct val="150000"/>
                        </a:lnSpc>
                        <a:spcAft>
                          <a:spcPts val="0"/>
                        </a:spcAft>
                      </a:pPr>
                      <a:r>
                        <a:rPr lang="tr-TR" sz="1600">
                          <a:latin typeface="Arial"/>
                          <a:ea typeface="Calibri"/>
                          <a:cs typeface="Arial"/>
                        </a:rPr>
                        <a:t>2,3</a:t>
                      </a:r>
                      <a:endParaRPr lang="tr-TR" sz="1600">
                        <a:latin typeface="Arial"/>
                        <a:ea typeface="Calibri"/>
                        <a:cs typeface="Times New Roman"/>
                      </a:endParaRPr>
                    </a:p>
                  </a:txBody>
                  <a:tcPr marL="68580" marR="68580"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365127">
                <a:tc>
                  <a:txBody>
                    <a:bodyPr/>
                    <a:lstStyle/>
                    <a:p>
                      <a:pPr>
                        <a:lnSpc>
                          <a:spcPct val="150000"/>
                        </a:lnSpc>
                        <a:spcAft>
                          <a:spcPts val="0"/>
                        </a:spcAft>
                      </a:pPr>
                      <a:r>
                        <a:rPr lang="tr-TR" sz="1600">
                          <a:latin typeface="Arial"/>
                          <a:ea typeface="Calibri"/>
                          <a:cs typeface="Arial"/>
                        </a:rPr>
                        <a:t>Ermenek</a:t>
                      </a:r>
                      <a:endParaRPr lang="tr-TR" sz="160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2885" algn="r">
                        <a:lnSpc>
                          <a:spcPct val="150000"/>
                        </a:lnSpc>
                        <a:spcAft>
                          <a:spcPts val="0"/>
                        </a:spcAft>
                      </a:pPr>
                      <a:r>
                        <a:rPr lang="tr-TR" sz="1600">
                          <a:latin typeface="Arial"/>
                          <a:ea typeface="Calibri"/>
                          <a:cs typeface="Arial"/>
                        </a:rPr>
                        <a:t>8.565</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313055" algn="r">
                        <a:lnSpc>
                          <a:spcPct val="150000"/>
                        </a:lnSpc>
                        <a:spcAft>
                          <a:spcPts val="0"/>
                        </a:spcAft>
                      </a:pPr>
                      <a:r>
                        <a:rPr lang="tr-TR" sz="1600">
                          <a:latin typeface="Arial"/>
                          <a:ea typeface="Calibri"/>
                          <a:cs typeface="Arial"/>
                        </a:rPr>
                        <a:t>8.271</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algn="ctr">
                        <a:lnSpc>
                          <a:spcPct val="150000"/>
                        </a:lnSpc>
                        <a:spcAft>
                          <a:spcPts val="0"/>
                        </a:spcAft>
                      </a:pPr>
                      <a:r>
                        <a:rPr lang="tr-TR" sz="1600">
                          <a:latin typeface="Arial"/>
                          <a:ea typeface="Calibri"/>
                          <a:cs typeface="Arial"/>
                        </a:rPr>
                        <a:t>1,4</a:t>
                      </a:r>
                      <a:endParaRPr lang="tr-TR" sz="1600">
                        <a:latin typeface="Arial"/>
                        <a:ea typeface="Calibri"/>
                        <a:cs typeface="Times New Roman"/>
                      </a:endParaRPr>
                    </a:p>
                  </a:txBody>
                  <a:tcPr marL="68580" marR="68580"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365127">
                <a:tc>
                  <a:txBody>
                    <a:bodyPr/>
                    <a:lstStyle/>
                    <a:p>
                      <a:pPr>
                        <a:lnSpc>
                          <a:spcPct val="150000"/>
                        </a:lnSpc>
                        <a:spcAft>
                          <a:spcPts val="0"/>
                        </a:spcAft>
                      </a:pPr>
                      <a:r>
                        <a:rPr lang="tr-TR" sz="1600">
                          <a:latin typeface="Arial"/>
                          <a:ea typeface="Calibri"/>
                          <a:cs typeface="Arial"/>
                        </a:rPr>
                        <a:t>Başyayla </a:t>
                      </a:r>
                      <a:endParaRPr lang="tr-TR" sz="160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2885" algn="r">
                        <a:lnSpc>
                          <a:spcPct val="150000"/>
                        </a:lnSpc>
                        <a:spcAft>
                          <a:spcPts val="0"/>
                        </a:spcAft>
                      </a:pPr>
                      <a:r>
                        <a:rPr lang="tr-TR" sz="1600">
                          <a:latin typeface="Arial"/>
                          <a:ea typeface="Calibri"/>
                          <a:cs typeface="Arial"/>
                        </a:rPr>
                        <a:t>4.119</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313055" algn="r">
                        <a:lnSpc>
                          <a:spcPct val="150000"/>
                        </a:lnSpc>
                        <a:spcAft>
                          <a:spcPts val="0"/>
                        </a:spcAft>
                      </a:pPr>
                      <a:r>
                        <a:rPr lang="tr-TR" sz="1600">
                          <a:latin typeface="Arial"/>
                          <a:ea typeface="Calibri"/>
                          <a:cs typeface="Arial"/>
                        </a:rPr>
                        <a:t>5.293</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ctr">
                        <a:lnSpc>
                          <a:spcPct val="150000"/>
                        </a:lnSpc>
                        <a:spcAft>
                          <a:spcPts val="0"/>
                        </a:spcAft>
                      </a:pPr>
                      <a:r>
                        <a:rPr lang="tr-TR" sz="1600">
                          <a:latin typeface="Arial"/>
                          <a:ea typeface="Calibri"/>
                          <a:cs typeface="Arial"/>
                        </a:rPr>
                        <a:t>0,9</a:t>
                      </a:r>
                      <a:endParaRPr lang="tr-TR" sz="1600">
                        <a:latin typeface="Arial"/>
                        <a:ea typeface="Calibri"/>
                        <a:cs typeface="Times New Roman"/>
                      </a:endParaRPr>
                    </a:p>
                  </a:txBody>
                  <a:tcPr marL="68580" marR="68580"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365127">
                <a:tc>
                  <a:txBody>
                    <a:bodyPr/>
                    <a:lstStyle/>
                    <a:p>
                      <a:pPr>
                        <a:lnSpc>
                          <a:spcPct val="150000"/>
                        </a:lnSpc>
                        <a:spcAft>
                          <a:spcPts val="0"/>
                        </a:spcAft>
                      </a:pPr>
                      <a:r>
                        <a:rPr lang="tr-TR" sz="1600">
                          <a:latin typeface="Arial"/>
                          <a:ea typeface="Calibri"/>
                          <a:cs typeface="Arial"/>
                        </a:rPr>
                        <a:t>Kazımkarabekir</a:t>
                      </a:r>
                      <a:endParaRPr lang="tr-TR" sz="160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2885" algn="r">
                        <a:lnSpc>
                          <a:spcPct val="150000"/>
                        </a:lnSpc>
                        <a:spcAft>
                          <a:spcPts val="0"/>
                        </a:spcAft>
                      </a:pPr>
                      <a:r>
                        <a:rPr lang="tr-TR" sz="1600">
                          <a:latin typeface="Arial"/>
                          <a:ea typeface="Calibri"/>
                          <a:cs typeface="Arial"/>
                        </a:rPr>
                        <a:t>1.592</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313055" algn="r">
                        <a:lnSpc>
                          <a:spcPct val="150000"/>
                        </a:lnSpc>
                        <a:spcAft>
                          <a:spcPts val="0"/>
                        </a:spcAft>
                      </a:pPr>
                      <a:r>
                        <a:rPr lang="tr-TR" sz="1600">
                          <a:latin typeface="Arial"/>
                          <a:ea typeface="Calibri"/>
                          <a:cs typeface="Arial"/>
                        </a:rPr>
                        <a:t>1.302</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algn="ctr">
                        <a:lnSpc>
                          <a:spcPct val="150000"/>
                        </a:lnSpc>
                        <a:spcAft>
                          <a:spcPts val="0"/>
                        </a:spcAft>
                      </a:pPr>
                      <a:r>
                        <a:rPr lang="tr-TR" sz="1600">
                          <a:latin typeface="Arial"/>
                          <a:ea typeface="Calibri"/>
                          <a:cs typeface="Arial"/>
                        </a:rPr>
                        <a:t>0,2</a:t>
                      </a:r>
                      <a:endParaRPr lang="tr-TR" sz="1600">
                        <a:latin typeface="Arial"/>
                        <a:ea typeface="Calibri"/>
                        <a:cs typeface="Times New Roman"/>
                      </a:endParaRPr>
                    </a:p>
                  </a:txBody>
                  <a:tcPr marL="68580" marR="68580"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365127">
                <a:tc>
                  <a:txBody>
                    <a:bodyPr/>
                    <a:lstStyle/>
                    <a:p>
                      <a:pPr>
                        <a:lnSpc>
                          <a:spcPct val="150000"/>
                        </a:lnSpc>
                        <a:spcAft>
                          <a:spcPts val="0"/>
                        </a:spcAft>
                      </a:pPr>
                      <a:r>
                        <a:rPr lang="tr-TR" sz="1600" dirty="0" smtClean="0">
                          <a:latin typeface="Arial"/>
                          <a:ea typeface="Calibri"/>
                          <a:cs typeface="Arial"/>
                        </a:rPr>
                        <a:t>Toplam</a:t>
                      </a:r>
                      <a:endParaRPr lang="tr-TR" sz="1600" dirty="0">
                        <a:latin typeface="Arial"/>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2885" algn="r">
                        <a:lnSpc>
                          <a:spcPct val="150000"/>
                        </a:lnSpc>
                        <a:spcAft>
                          <a:spcPts val="0"/>
                        </a:spcAft>
                      </a:pPr>
                      <a:r>
                        <a:rPr lang="tr-TR" sz="1600">
                          <a:latin typeface="Arial"/>
                          <a:ea typeface="Calibri"/>
                          <a:cs typeface="Arial"/>
                        </a:rPr>
                        <a:t>207.971</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313055" algn="r">
                        <a:lnSpc>
                          <a:spcPct val="150000"/>
                        </a:lnSpc>
                        <a:spcAft>
                          <a:spcPts val="0"/>
                        </a:spcAft>
                      </a:pPr>
                      <a:r>
                        <a:rPr lang="tr-TR" sz="1600">
                          <a:latin typeface="Arial"/>
                          <a:ea typeface="Calibri"/>
                          <a:cs typeface="Arial"/>
                        </a:rPr>
                        <a:t>571.479</a:t>
                      </a:r>
                      <a:endParaRPr lang="tr-TR" sz="1600">
                        <a:latin typeface="Arial"/>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ctr">
                        <a:lnSpc>
                          <a:spcPct val="150000"/>
                        </a:lnSpc>
                        <a:spcAft>
                          <a:spcPts val="0"/>
                        </a:spcAft>
                      </a:pPr>
                      <a:r>
                        <a:rPr lang="tr-TR" sz="1600" dirty="0">
                          <a:latin typeface="Arial"/>
                          <a:ea typeface="Calibri"/>
                          <a:cs typeface="Arial"/>
                        </a:rPr>
                        <a:t>100</a:t>
                      </a:r>
                      <a:endParaRPr lang="tr-TR" sz="1600" dirty="0">
                        <a:latin typeface="Arial"/>
                        <a:ea typeface="Calibri"/>
                        <a:cs typeface="Times New Roman"/>
                      </a:endParaRPr>
                    </a:p>
                  </a:txBody>
                  <a:tcPr marL="68580" marR="68580"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bl>
          </a:graphicData>
        </a:graphic>
      </p:graphicFrame>
      <p:sp>
        <p:nvSpPr>
          <p:cNvPr id="53249" name="Rectangle 1"/>
          <p:cNvSpPr>
            <a:spLocks noChangeArrowheads="1"/>
          </p:cNvSpPr>
          <p:nvPr/>
        </p:nvSpPr>
        <p:spPr bwMode="auto">
          <a:xfrm>
            <a:off x="214282" y="0"/>
            <a:ext cx="850112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Comic Sans MS" pitchFamily="66" charset="0"/>
                <a:cs typeface="Arial" pitchFamily="34" charset="0"/>
              </a:rPr>
              <a:t>2013 yılı verilerine göre Karaman’ın ilçelerinin elma dikim alanı, üretim miktarı ve ilçelerin üretim miktarına katkılarına ilişkin değerler  </a:t>
            </a:r>
          </a:p>
        </p:txBody>
      </p:sp>
      <p:pic>
        <p:nvPicPr>
          <p:cNvPr id="53250" name="Resim 1"/>
          <p:cNvPicPr>
            <a:picLocks noChangeAspect="1" noChangeArrowheads="1"/>
          </p:cNvPicPr>
          <p:nvPr/>
        </p:nvPicPr>
        <p:blipFill>
          <a:blip r:embed="rId2"/>
          <a:srcRect l="5708" t="15309" r="5049" b="19798"/>
          <a:stretch>
            <a:fillRect/>
          </a:stretch>
        </p:blipFill>
        <p:spPr bwMode="auto">
          <a:xfrm>
            <a:off x="2500298" y="4365104"/>
            <a:ext cx="4222894" cy="231064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52225" name="Object 1"/>
          <p:cNvGraphicFramePr>
            <a:graphicFrameLocks noChangeAspect="1"/>
          </p:cNvGraphicFramePr>
          <p:nvPr/>
        </p:nvGraphicFramePr>
        <p:xfrm>
          <a:off x="0" y="0"/>
          <a:ext cx="5257800" cy="3505200"/>
        </p:xfrm>
        <a:graphic>
          <a:graphicData uri="http://schemas.openxmlformats.org/presentationml/2006/ole">
            <mc:AlternateContent xmlns:mc="http://schemas.openxmlformats.org/markup-compatibility/2006">
              <mc:Choice xmlns:v="urn:schemas-microsoft-com:vml" Requires="v">
                <p:oleObj spid="_x0000_s52230" name="Slayt" r:id="rId4" imgW="13002933" imgH="9752002" progId="PowerPoint.Slide.12">
                  <p:embed/>
                </p:oleObj>
              </mc:Choice>
              <mc:Fallback>
                <p:oleObj name="Slayt" r:id="rId4" imgW="13002933" imgH="9752002" progId="PowerPoint.Slide.12">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l="6915" t="5533" r="6915" b="18443"/>
                      <a:stretch>
                        <a:fillRect/>
                      </a:stretch>
                    </p:blipFill>
                    <p:spPr bwMode="auto">
                      <a:xfrm>
                        <a:off x="0" y="0"/>
                        <a:ext cx="5257800" cy="350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27" name="Rectangle 3"/>
          <p:cNvSpPr>
            <a:spLocks noChangeArrowheads="1"/>
          </p:cNvSpPr>
          <p:nvPr/>
        </p:nvSpPr>
        <p:spPr bwMode="auto">
          <a:xfrm>
            <a:off x="0" y="3505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52228" name="Resim 1"/>
          <p:cNvPicPr>
            <a:picLocks noChangeAspect="1" noChangeArrowheads="1"/>
          </p:cNvPicPr>
          <p:nvPr/>
        </p:nvPicPr>
        <p:blipFill>
          <a:blip r:embed="rId6"/>
          <a:srcRect l="11186" t="16354" r="9467" b="18114"/>
          <a:stretch>
            <a:fillRect/>
          </a:stretch>
        </p:blipFill>
        <p:spPr bwMode="auto">
          <a:xfrm>
            <a:off x="3842108" y="3571877"/>
            <a:ext cx="5301893" cy="3286124"/>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85720" y="928670"/>
            <a:ext cx="8372476" cy="4525963"/>
          </a:xfrm>
        </p:spPr>
        <p:txBody>
          <a:bodyPr>
            <a:normAutofit/>
          </a:bodyPr>
          <a:lstStyle/>
          <a:p>
            <a:r>
              <a:rPr lang="tr-TR" sz="2400" dirty="0" smtClean="0">
                <a:latin typeface="Comic Sans MS" pitchFamily="66" charset="0"/>
              </a:rPr>
              <a:t>Toplam üzüm üretimi bakımından Karaman ili 56.484 ton üretimle Türkiye üretiminin %1,40’ını karşılamaktadır.</a:t>
            </a:r>
            <a:endParaRPr lang="tr-TR" sz="2400" dirty="0">
              <a:latin typeface="Comic Sans MS" pitchFamily="66" charset="0"/>
            </a:endParaRPr>
          </a:p>
        </p:txBody>
      </p:sp>
      <p:sp>
        <p:nvSpPr>
          <p:cNvPr id="3" name="2 Başlık"/>
          <p:cNvSpPr>
            <a:spLocks noGrp="1"/>
          </p:cNvSpPr>
          <p:nvPr>
            <p:ph type="title"/>
          </p:nvPr>
        </p:nvSpPr>
        <p:spPr>
          <a:xfrm>
            <a:off x="500034" y="0"/>
            <a:ext cx="8229600" cy="1143000"/>
          </a:xfrm>
        </p:spPr>
        <p:txBody>
          <a:bodyPr/>
          <a:lstStyle/>
          <a:p>
            <a:pPr algn="ctr"/>
            <a:r>
              <a:rPr lang="tr-TR" dirty="0" smtClean="0">
                <a:latin typeface="Comic Sans MS" pitchFamily="66" charset="0"/>
              </a:rPr>
              <a:t>BAĞCILIK</a:t>
            </a:r>
            <a:endParaRPr lang="tr-TR" dirty="0">
              <a:latin typeface="Comic Sans MS" pitchFamily="66" charset="0"/>
            </a:endParaRPr>
          </a:p>
        </p:txBody>
      </p:sp>
      <p:pic>
        <p:nvPicPr>
          <p:cNvPr id="51201" name="Picture 1"/>
          <p:cNvPicPr>
            <a:picLocks noChangeAspect="1" noChangeArrowheads="1"/>
          </p:cNvPicPr>
          <p:nvPr/>
        </p:nvPicPr>
        <p:blipFill>
          <a:blip r:embed="rId2"/>
          <a:srcRect/>
          <a:stretch>
            <a:fillRect/>
          </a:stretch>
        </p:blipFill>
        <p:spPr bwMode="auto">
          <a:xfrm>
            <a:off x="1785918" y="2071678"/>
            <a:ext cx="2962275" cy="2714645"/>
          </a:xfrm>
          <a:prstGeom prst="rect">
            <a:avLst/>
          </a:prstGeom>
          <a:noFill/>
          <a:ln w="9525">
            <a:noFill/>
            <a:miter lim="800000"/>
            <a:headEnd/>
            <a:tailEnd/>
          </a:ln>
        </p:spPr>
      </p:pic>
      <p:pic>
        <p:nvPicPr>
          <p:cNvPr id="51202" name="Picture 2"/>
          <p:cNvPicPr>
            <a:picLocks noChangeAspect="1" noChangeArrowheads="1"/>
          </p:cNvPicPr>
          <p:nvPr/>
        </p:nvPicPr>
        <p:blipFill>
          <a:blip r:embed="rId3"/>
          <a:srcRect/>
          <a:stretch>
            <a:fillRect/>
          </a:stretch>
        </p:blipFill>
        <p:spPr bwMode="auto">
          <a:xfrm>
            <a:off x="4929190" y="2071678"/>
            <a:ext cx="3170447" cy="2714645"/>
          </a:xfrm>
          <a:prstGeom prst="rect">
            <a:avLst/>
          </a:prstGeom>
          <a:noFill/>
          <a:ln w="9525">
            <a:noFill/>
            <a:miter lim="800000"/>
            <a:headEnd/>
            <a:tailEnd/>
          </a:ln>
        </p:spPr>
      </p:pic>
      <p:graphicFrame>
        <p:nvGraphicFramePr>
          <p:cNvPr id="6" name="5 Tablo"/>
          <p:cNvGraphicFramePr>
            <a:graphicFrameLocks noGrp="1"/>
          </p:cNvGraphicFramePr>
          <p:nvPr/>
        </p:nvGraphicFramePr>
        <p:xfrm>
          <a:off x="642910" y="4663440"/>
          <a:ext cx="8215369" cy="2194560"/>
        </p:xfrm>
        <a:graphic>
          <a:graphicData uri="http://schemas.openxmlformats.org/drawingml/2006/table">
            <a:tbl>
              <a:tblPr/>
              <a:tblGrid>
                <a:gridCol w="1971262"/>
                <a:gridCol w="1971262"/>
                <a:gridCol w="1972082"/>
                <a:gridCol w="2300763"/>
              </a:tblGrid>
              <a:tr h="667558">
                <a:tc>
                  <a:txBody>
                    <a:bodyPr/>
                    <a:lstStyle/>
                    <a:p>
                      <a:pPr algn="ctr">
                        <a:lnSpc>
                          <a:spcPct val="150000"/>
                        </a:lnSpc>
                        <a:spcAft>
                          <a:spcPts val="0"/>
                        </a:spcAft>
                      </a:pPr>
                      <a:r>
                        <a:rPr lang="tr-TR" sz="1600" b="1" dirty="0">
                          <a:solidFill>
                            <a:srgbClr val="FFFFFF"/>
                          </a:solidFill>
                          <a:latin typeface="Arial"/>
                          <a:ea typeface="Calibri"/>
                          <a:cs typeface="Arial"/>
                        </a:rPr>
                        <a:t>Kullanım alanı</a:t>
                      </a:r>
                      <a:endParaRPr lang="tr-TR" sz="1600" dirty="0">
                        <a:latin typeface="Arial"/>
                        <a:ea typeface="Calibri"/>
                        <a:cs typeface="Times New Roman"/>
                      </a:endParaRPr>
                    </a:p>
                  </a:txBody>
                  <a:tcPr marL="65686" marR="65686"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600" b="1">
                          <a:solidFill>
                            <a:srgbClr val="FFFFFF"/>
                          </a:solidFill>
                          <a:latin typeface="Arial"/>
                          <a:ea typeface="Calibri"/>
                          <a:cs typeface="Arial"/>
                        </a:rPr>
                        <a:t>Karaman (Ton)</a:t>
                      </a:r>
                      <a:endParaRPr lang="tr-TR" sz="1600">
                        <a:latin typeface="Arial"/>
                        <a:ea typeface="Calibri"/>
                        <a:cs typeface="Times New Roman"/>
                      </a:endParaRPr>
                    </a:p>
                  </a:txBody>
                  <a:tcPr marL="65686" marR="65686"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600" b="1">
                          <a:solidFill>
                            <a:srgbClr val="FFFFFF"/>
                          </a:solidFill>
                          <a:latin typeface="Arial"/>
                          <a:ea typeface="Calibri"/>
                          <a:cs typeface="Arial"/>
                        </a:rPr>
                        <a:t>Türkiye (Ton)</a:t>
                      </a:r>
                      <a:endParaRPr lang="tr-TR" sz="1600">
                        <a:latin typeface="Arial"/>
                        <a:ea typeface="Calibri"/>
                        <a:cs typeface="Times New Roman"/>
                      </a:endParaRPr>
                    </a:p>
                  </a:txBody>
                  <a:tcPr marL="65686" marR="65686"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600" b="1" dirty="0">
                          <a:solidFill>
                            <a:srgbClr val="FFFFFF"/>
                          </a:solidFill>
                          <a:latin typeface="Arial"/>
                          <a:ea typeface="Calibri"/>
                          <a:cs typeface="Arial"/>
                        </a:rPr>
                        <a:t>Karaman’ın Türkiye üretimindeki payı (%)</a:t>
                      </a:r>
                      <a:endParaRPr lang="tr-TR" sz="1600" dirty="0">
                        <a:latin typeface="Arial"/>
                        <a:ea typeface="Calibri"/>
                        <a:cs typeface="Times New Roman"/>
                      </a:endParaRPr>
                    </a:p>
                  </a:txBody>
                  <a:tcPr marL="65686" marR="65686"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r>
              <a:tr h="333779">
                <a:tc>
                  <a:txBody>
                    <a:bodyPr/>
                    <a:lstStyle/>
                    <a:p>
                      <a:pPr>
                        <a:lnSpc>
                          <a:spcPct val="150000"/>
                        </a:lnSpc>
                        <a:spcAft>
                          <a:spcPts val="0"/>
                        </a:spcAft>
                      </a:pPr>
                      <a:r>
                        <a:rPr lang="tr-TR" sz="1600" b="1">
                          <a:latin typeface="Arial"/>
                          <a:ea typeface="Calibri"/>
                          <a:cs typeface="Arial"/>
                        </a:rPr>
                        <a:t>Sofralık Üzüm</a:t>
                      </a:r>
                      <a:endParaRPr lang="tr-TR" sz="1600">
                        <a:latin typeface="Arial"/>
                        <a:ea typeface="Calibri"/>
                        <a:cs typeface="Times New Roman"/>
                      </a:endParaRPr>
                    </a:p>
                  </a:txBody>
                  <a:tcPr marL="65686" marR="65686" marT="0" marB="0">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16535" algn="r">
                        <a:lnSpc>
                          <a:spcPct val="150000"/>
                        </a:lnSpc>
                        <a:spcAft>
                          <a:spcPts val="0"/>
                        </a:spcAft>
                      </a:pPr>
                      <a:r>
                        <a:rPr lang="tr-TR" sz="1600">
                          <a:latin typeface="Arial"/>
                          <a:ea typeface="Calibri"/>
                          <a:cs typeface="Arial"/>
                        </a:rPr>
                        <a:t>29.308</a:t>
                      </a:r>
                      <a:endParaRPr lang="tr-TR" sz="1600">
                        <a:latin typeface="Arial"/>
                        <a:ea typeface="Calibri"/>
                        <a:cs typeface="Times New Roman"/>
                      </a:endParaRPr>
                    </a:p>
                  </a:txBody>
                  <a:tcPr marL="65686" marR="65686"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13995" algn="r">
                        <a:lnSpc>
                          <a:spcPct val="150000"/>
                        </a:lnSpc>
                        <a:spcAft>
                          <a:spcPts val="0"/>
                        </a:spcAft>
                      </a:pPr>
                      <a:r>
                        <a:rPr lang="tr-TR" sz="1600">
                          <a:latin typeface="Arial"/>
                          <a:ea typeface="Calibri"/>
                          <a:cs typeface="Arial"/>
                        </a:rPr>
                        <a:t>2.132.602</a:t>
                      </a:r>
                      <a:endParaRPr lang="tr-TR" sz="1600">
                        <a:latin typeface="Arial"/>
                        <a:ea typeface="Calibri"/>
                        <a:cs typeface="Times New Roman"/>
                      </a:endParaRPr>
                    </a:p>
                  </a:txBody>
                  <a:tcPr marL="65686" marR="65686"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ctr">
                        <a:lnSpc>
                          <a:spcPct val="150000"/>
                        </a:lnSpc>
                        <a:spcAft>
                          <a:spcPts val="0"/>
                        </a:spcAft>
                      </a:pPr>
                      <a:r>
                        <a:rPr lang="tr-TR" sz="1600">
                          <a:latin typeface="Arial"/>
                          <a:ea typeface="Calibri"/>
                          <a:cs typeface="Arial"/>
                        </a:rPr>
                        <a:t>1,37</a:t>
                      </a:r>
                      <a:endParaRPr lang="tr-TR" sz="1600">
                        <a:latin typeface="Arial"/>
                        <a:ea typeface="Calibri"/>
                        <a:cs typeface="Times New Roman"/>
                      </a:endParaRPr>
                    </a:p>
                  </a:txBody>
                  <a:tcPr marL="65686" marR="65686"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333779">
                <a:tc>
                  <a:txBody>
                    <a:bodyPr/>
                    <a:lstStyle/>
                    <a:p>
                      <a:pPr>
                        <a:lnSpc>
                          <a:spcPct val="150000"/>
                        </a:lnSpc>
                        <a:spcAft>
                          <a:spcPts val="0"/>
                        </a:spcAft>
                      </a:pPr>
                      <a:r>
                        <a:rPr lang="tr-TR" sz="1600" b="1">
                          <a:latin typeface="Arial"/>
                          <a:ea typeface="Calibri"/>
                          <a:cs typeface="Arial"/>
                        </a:rPr>
                        <a:t>Kurutmalık Üzüm </a:t>
                      </a:r>
                      <a:endParaRPr lang="tr-TR" sz="1600">
                        <a:latin typeface="Arial"/>
                        <a:ea typeface="Calibri"/>
                        <a:cs typeface="Times New Roman"/>
                      </a:endParaRPr>
                    </a:p>
                  </a:txBody>
                  <a:tcPr marL="65686" marR="65686" marT="0" marB="0">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16535" algn="r">
                        <a:lnSpc>
                          <a:spcPct val="150000"/>
                        </a:lnSpc>
                        <a:spcAft>
                          <a:spcPts val="0"/>
                        </a:spcAft>
                      </a:pPr>
                      <a:r>
                        <a:rPr lang="tr-TR" sz="1600">
                          <a:latin typeface="Arial"/>
                          <a:ea typeface="Calibri"/>
                          <a:cs typeface="Arial"/>
                        </a:rPr>
                        <a:t>22.111</a:t>
                      </a:r>
                      <a:endParaRPr lang="tr-TR" sz="1600">
                        <a:latin typeface="Arial"/>
                        <a:ea typeface="Calibri"/>
                        <a:cs typeface="Times New Roman"/>
                      </a:endParaRPr>
                    </a:p>
                  </a:txBody>
                  <a:tcPr marL="65686" marR="65686"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13995" algn="r">
                        <a:lnSpc>
                          <a:spcPct val="150000"/>
                        </a:lnSpc>
                        <a:spcAft>
                          <a:spcPts val="0"/>
                        </a:spcAft>
                      </a:pPr>
                      <a:r>
                        <a:rPr lang="tr-TR" sz="1600">
                          <a:latin typeface="Arial"/>
                          <a:ea typeface="Calibri"/>
                          <a:cs typeface="Arial"/>
                        </a:rPr>
                        <a:t>1.423.578</a:t>
                      </a:r>
                      <a:endParaRPr lang="tr-TR" sz="1600">
                        <a:latin typeface="Arial"/>
                        <a:ea typeface="Calibri"/>
                        <a:cs typeface="Times New Roman"/>
                      </a:endParaRPr>
                    </a:p>
                  </a:txBody>
                  <a:tcPr marL="65686" marR="65686"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algn="ctr">
                        <a:lnSpc>
                          <a:spcPct val="150000"/>
                        </a:lnSpc>
                        <a:spcAft>
                          <a:spcPts val="0"/>
                        </a:spcAft>
                      </a:pPr>
                      <a:r>
                        <a:rPr lang="tr-TR" sz="1600">
                          <a:latin typeface="Arial"/>
                          <a:ea typeface="Calibri"/>
                          <a:cs typeface="Arial"/>
                        </a:rPr>
                        <a:t>1,55</a:t>
                      </a:r>
                      <a:endParaRPr lang="tr-TR" sz="1600">
                        <a:latin typeface="Arial"/>
                        <a:ea typeface="Calibri"/>
                        <a:cs typeface="Times New Roman"/>
                      </a:endParaRPr>
                    </a:p>
                  </a:txBody>
                  <a:tcPr marL="65686" marR="65686"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333779">
                <a:tc>
                  <a:txBody>
                    <a:bodyPr/>
                    <a:lstStyle/>
                    <a:p>
                      <a:pPr>
                        <a:lnSpc>
                          <a:spcPct val="150000"/>
                        </a:lnSpc>
                        <a:spcAft>
                          <a:spcPts val="0"/>
                        </a:spcAft>
                      </a:pPr>
                      <a:r>
                        <a:rPr lang="tr-TR" sz="1600" b="1">
                          <a:latin typeface="Arial"/>
                          <a:ea typeface="Calibri"/>
                          <a:cs typeface="Arial"/>
                        </a:rPr>
                        <a:t>Şaraplık Üzüm </a:t>
                      </a:r>
                      <a:endParaRPr lang="tr-TR" sz="1600">
                        <a:latin typeface="Arial"/>
                        <a:ea typeface="Calibri"/>
                        <a:cs typeface="Times New Roman"/>
                      </a:endParaRPr>
                    </a:p>
                  </a:txBody>
                  <a:tcPr marL="65686" marR="65686" marT="0" marB="0">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16535" algn="r">
                        <a:lnSpc>
                          <a:spcPct val="150000"/>
                        </a:lnSpc>
                        <a:spcAft>
                          <a:spcPts val="0"/>
                        </a:spcAft>
                      </a:pPr>
                      <a:r>
                        <a:rPr lang="tr-TR" sz="1600">
                          <a:latin typeface="Arial"/>
                          <a:ea typeface="Calibri"/>
                          <a:cs typeface="Arial"/>
                        </a:rPr>
                        <a:t>5.065</a:t>
                      </a:r>
                      <a:endParaRPr lang="tr-TR" sz="1600">
                        <a:latin typeface="Arial"/>
                        <a:ea typeface="Calibri"/>
                        <a:cs typeface="Times New Roman"/>
                      </a:endParaRPr>
                    </a:p>
                  </a:txBody>
                  <a:tcPr marL="65686" marR="65686"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13995" algn="r">
                        <a:lnSpc>
                          <a:spcPct val="150000"/>
                        </a:lnSpc>
                        <a:spcAft>
                          <a:spcPts val="0"/>
                        </a:spcAft>
                      </a:pPr>
                      <a:r>
                        <a:rPr lang="tr-TR" sz="1600">
                          <a:latin typeface="Arial"/>
                          <a:ea typeface="Calibri"/>
                          <a:cs typeface="Arial"/>
                        </a:rPr>
                        <a:t>455.229</a:t>
                      </a:r>
                      <a:endParaRPr lang="tr-TR" sz="1600">
                        <a:latin typeface="Arial"/>
                        <a:ea typeface="Calibri"/>
                        <a:cs typeface="Times New Roman"/>
                      </a:endParaRPr>
                    </a:p>
                  </a:txBody>
                  <a:tcPr marL="65686" marR="65686"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ctr">
                        <a:lnSpc>
                          <a:spcPct val="150000"/>
                        </a:lnSpc>
                        <a:spcAft>
                          <a:spcPts val="0"/>
                        </a:spcAft>
                      </a:pPr>
                      <a:r>
                        <a:rPr lang="tr-TR" sz="1600">
                          <a:latin typeface="Arial"/>
                          <a:ea typeface="Calibri"/>
                          <a:cs typeface="Arial"/>
                        </a:rPr>
                        <a:t>1,15</a:t>
                      </a:r>
                      <a:endParaRPr lang="tr-TR" sz="1600">
                        <a:latin typeface="Arial"/>
                        <a:ea typeface="Calibri"/>
                        <a:cs typeface="Times New Roman"/>
                      </a:endParaRPr>
                    </a:p>
                  </a:txBody>
                  <a:tcPr marL="65686" marR="65686"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333779">
                <a:tc>
                  <a:txBody>
                    <a:bodyPr/>
                    <a:lstStyle/>
                    <a:p>
                      <a:pPr>
                        <a:lnSpc>
                          <a:spcPct val="150000"/>
                        </a:lnSpc>
                        <a:spcAft>
                          <a:spcPts val="0"/>
                        </a:spcAft>
                      </a:pPr>
                      <a:r>
                        <a:rPr lang="tr-TR" sz="1600" b="1">
                          <a:latin typeface="Arial"/>
                          <a:ea typeface="Calibri"/>
                          <a:cs typeface="Arial"/>
                        </a:rPr>
                        <a:t>Toplam Üretim</a:t>
                      </a:r>
                      <a:endParaRPr lang="tr-TR" sz="1600">
                        <a:latin typeface="Arial"/>
                        <a:ea typeface="Calibri"/>
                        <a:cs typeface="Times New Roman"/>
                      </a:endParaRPr>
                    </a:p>
                  </a:txBody>
                  <a:tcPr marL="65686" marR="65686" marT="0" marB="0">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16535" algn="r">
                        <a:lnSpc>
                          <a:spcPct val="150000"/>
                        </a:lnSpc>
                        <a:spcAft>
                          <a:spcPts val="0"/>
                        </a:spcAft>
                      </a:pPr>
                      <a:r>
                        <a:rPr lang="tr-TR" sz="1600">
                          <a:latin typeface="Arial"/>
                          <a:ea typeface="Calibri"/>
                          <a:cs typeface="Arial"/>
                        </a:rPr>
                        <a:t>56.484</a:t>
                      </a:r>
                      <a:endParaRPr lang="tr-TR" sz="1600">
                        <a:latin typeface="Arial"/>
                        <a:ea typeface="Calibri"/>
                        <a:cs typeface="Times New Roman"/>
                      </a:endParaRPr>
                    </a:p>
                  </a:txBody>
                  <a:tcPr marL="65686" marR="65686"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13995" algn="r">
                        <a:lnSpc>
                          <a:spcPct val="150000"/>
                        </a:lnSpc>
                        <a:spcAft>
                          <a:spcPts val="0"/>
                        </a:spcAft>
                      </a:pPr>
                      <a:r>
                        <a:rPr lang="tr-TR" sz="1600">
                          <a:latin typeface="Arial"/>
                          <a:ea typeface="Calibri"/>
                          <a:cs typeface="Arial"/>
                        </a:rPr>
                        <a:t>4.011.409</a:t>
                      </a:r>
                      <a:endParaRPr lang="tr-TR" sz="1600">
                        <a:latin typeface="Arial"/>
                        <a:ea typeface="Calibri"/>
                        <a:cs typeface="Times New Roman"/>
                      </a:endParaRPr>
                    </a:p>
                  </a:txBody>
                  <a:tcPr marL="65686" marR="65686"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algn="ctr">
                        <a:lnSpc>
                          <a:spcPct val="150000"/>
                        </a:lnSpc>
                        <a:spcAft>
                          <a:spcPts val="0"/>
                        </a:spcAft>
                      </a:pPr>
                      <a:r>
                        <a:rPr lang="tr-TR" sz="1600" dirty="0">
                          <a:latin typeface="Arial"/>
                          <a:ea typeface="Calibri"/>
                          <a:cs typeface="Arial"/>
                        </a:rPr>
                        <a:t>1,40</a:t>
                      </a:r>
                      <a:endParaRPr lang="tr-TR" sz="1600" dirty="0">
                        <a:latin typeface="Arial"/>
                        <a:ea typeface="Calibri"/>
                        <a:cs typeface="Times New Roman"/>
                      </a:endParaRPr>
                    </a:p>
                  </a:txBody>
                  <a:tcPr marL="65686" marR="65686"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Başlık"/>
          <p:cNvSpPr>
            <a:spLocks noGrp="1"/>
          </p:cNvSpPr>
          <p:nvPr>
            <p:ph type="title"/>
          </p:nvPr>
        </p:nvSpPr>
        <p:spPr>
          <a:xfrm>
            <a:off x="428596" y="0"/>
            <a:ext cx="8229600" cy="1143000"/>
          </a:xfrm>
        </p:spPr>
        <p:txBody>
          <a:bodyPr/>
          <a:lstStyle/>
          <a:p>
            <a:pPr algn="ctr"/>
            <a:r>
              <a:rPr lang="tr-TR" dirty="0" smtClean="0">
                <a:solidFill>
                  <a:srgbClr val="7030A0"/>
                </a:solidFill>
                <a:latin typeface="Comic Sans MS" pitchFamily="66" charset="0"/>
              </a:rPr>
              <a:t>SEBZECİLİK </a:t>
            </a:r>
            <a:endParaRPr lang="tr-TR" dirty="0">
              <a:solidFill>
                <a:srgbClr val="7030A0"/>
              </a:solidFill>
              <a:latin typeface="Comic Sans MS" pitchFamily="66" charset="0"/>
            </a:endParaRPr>
          </a:p>
        </p:txBody>
      </p:sp>
      <p:graphicFrame>
        <p:nvGraphicFramePr>
          <p:cNvPr id="5" name="4 Tablo"/>
          <p:cNvGraphicFramePr>
            <a:graphicFrameLocks noGrp="1"/>
          </p:cNvGraphicFramePr>
          <p:nvPr/>
        </p:nvGraphicFramePr>
        <p:xfrm>
          <a:off x="428596" y="928670"/>
          <a:ext cx="8143932" cy="1493520"/>
        </p:xfrm>
        <a:graphic>
          <a:graphicData uri="http://schemas.openxmlformats.org/drawingml/2006/table">
            <a:tbl>
              <a:tblPr/>
              <a:tblGrid>
                <a:gridCol w="2522494"/>
                <a:gridCol w="1623063"/>
                <a:gridCol w="1754706"/>
                <a:gridCol w="2243669"/>
              </a:tblGrid>
              <a:tr h="596747">
                <a:tc>
                  <a:txBody>
                    <a:bodyPr/>
                    <a:lstStyle/>
                    <a:p>
                      <a:pPr algn="ctr">
                        <a:lnSpc>
                          <a:spcPct val="150000"/>
                        </a:lnSpc>
                        <a:spcAft>
                          <a:spcPts val="0"/>
                        </a:spcAft>
                      </a:pPr>
                      <a:r>
                        <a:rPr lang="tr-TR" sz="1400" b="1" dirty="0">
                          <a:solidFill>
                            <a:srgbClr val="FFFFFF"/>
                          </a:solidFill>
                          <a:latin typeface="Arial"/>
                          <a:ea typeface="Calibri"/>
                          <a:cs typeface="Arial"/>
                        </a:rPr>
                        <a:t>Sebze grupları</a:t>
                      </a:r>
                      <a:endParaRPr lang="tr-TR" sz="1400" dirty="0">
                        <a:latin typeface="Arial"/>
                        <a:ea typeface="Calibri"/>
                        <a:cs typeface="Times New Roman"/>
                      </a:endParaRPr>
                    </a:p>
                  </a:txBody>
                  <a:tcPr marL="66101" marR="66101"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400" b="1">
                          <a:solidFill>
                            <a:srgbClr val="FFFFFF"/>
                          </a:solidFill>
                          <a:latin typeface="Arial"/>
                          <a:ea typeface="Calibri"/>
                          <a:cs typeface="Arial"/>
                        </a:rPr>
                        <a:t>Karaman (Ton)</a:t>
                      </a:r>
                      <a:endParaRPr lang="tr-TR" sz="1400">
                        <a:latin typeface="Arial"/>
                        <a:ea typeface="Calibri"/>
                        <a:cs typeface="Times New Roman"/>
                      </a:endParaRPr>
                    </a:p>
                  </a:txBody>
                  <a:tcPr marL="66101" marR="66101"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400" b="1">
                          <a:solidFill>
                            <a:srgbClr val="FFFFFF"/>
                          </a:solidFill>
                          <a:latin typeface="Arial"/>
                          <a:ea typeface="Calibri"/>
                          <a:cs typeface="Arial"/>
                        </a:rPr>
                        <a:t>Türkiye (Ton)</a:t>
                      </a:r>
                      <a:endParaRPr lang="tr-TR" sz="1400">
                        <a:latin typeface="Arial"/>
                        <a:ea typeface="Calibri"/>
                        <a:cs typeface="Times New Roman"/>
                      </a:endParaRPr>
                    </a:p>
                  </a:txBody>
                  <a:tcPr marL="66101" marR="66101"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400" b="1">
                          <a:solidFill>
                            <a:srgbClr val="FFFFFF"/>
                          </a:solidFill>
                          <a:latin typeface="Arial"/>
                          <a:ea typeface="Calibri"/>
                          <a:cs typeface="Arial"/>
                        </a:rPr>
                        <a:t>Karaman’ın Türkiye üretimindeki payı (%)</a:t>
                      </a:r>
                      <a:endParaRPr lang="tr-TR" sz="1400">
                        <a:latin typeface="Arial"/>
                        <a:ea typeface="Calibri"/>
                        <a:cs typeface="Times New Roman"/>
                      </a:endParaRPr>
                    </a:p>
                  </a:txBody>
                  <a:tcPr marL="66101" marR="66101"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r>
              <a:tr h="176270">
                <a:tc>
                  <a:txBody>
                    <a:bodyPr/>
                    <a:lstStyle/>
                    <a:p>
                      <a:pPr>
                        <a:spcAft>
                          <a:spcPts val="0"/>
                        </a:spcAft>
                      </a:pPr>
                      <a:r>
                        <a:rPr lang="tr-TR" sz="1400" b="1">
                          <a:latin typeface="Arial"/>
                          <a:ea typeface="Calibri"/>
                          <a:cs typeface="Times New Roman"/>
                        </a:rPr>
                        <a:t>Kök ve yumru sebzeler</a:t>
                      </a:r>
                      <a:endParaRPr lang="tr-TR" sz="1400">
                        <a:latin typeface="Calibri"/>
                        <a:ea typeface="Calibri"/>
                        <a:cs typeface="Times New Roman"/>
                      </a:endParaRPr>
                    </a:p>
                  </a:txBody>
                  <a:tcPr marL="66101" marR="66101"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139700" algn="r">
                        <a:spcAft>
                          <a:spcPts val="0"/>
                        </a:spcAft>
                      </a:pPr>
                      <a:r>
                        <a:rPr lang="tr-TR" sz="1400">
                          <a:latin typeface="Arial"/>
                          <a:ea typeface="Calibri"/>
                          <a:cs typeface="Times New Roman"/>
                        </a:rPr>
                        <a:t>50.065</a:t>
                      </a:r>
                      <a:endParaRPr lang="tr-TR" sz="1400">
                        <a:latin typeface="Calibri"/>
                        <a:ea typeface="Calibri"/>
                        <a:cs typeface="Times New Roman"/>
                      </a:endParaRPr>
                    </a:p>
                  </a:txBody>
                  <a:tcPr marL="66101" marR="66101"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139700" algn="r">
                        <a:spcAft>
                          <a:spcPts val="0"/>
                        </a:spcAft>
                      </a:pPr>
                      <a:r>
                        <a:rPr lang="tr-TR" sz="1400">
                          <a:latin typeface="Arial"/>
                          <a:ea typeface="Calibri"/>
                          <a:cs typeface="Times New Roman"/>
                        </a:rPr>
                        <a:t>3.187.276</a:t>
                      </a:r>
                      <a:endParaRPr lang="tr-TR" sz="1400">
                        <a:latin typeface="Calibri"/>
                        <a:ea typeface="Calibri"/>
                        <a:cs typeface="Times New Roman"/>
                      </a:endParaRPr>
                    </a:p>
                  </a:txBody>
                  <a:tcPr marL="66101" marR="66101"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139700" algn="r">
                        <a:spcAft>
                          <a:spcPts val="0"/>
                        </a:spcAft>
                      </a:pPr>
                      <a:r>
                        <a:rPr lang="tr-TR" sz="1400">
                          <a:latin typeface="Arial"/>
                          <a:ea typeface="Calibri"/>
                          <a:cs typeface="Times New Roman"/>
                        </a:rPr>
                        <a:t>1,57</a:t>
                      </a:r>
                      <a:endParaRPr lang="tr-TR" sz="1400">
                        <a:latin typeface="Calibri"/>
                        <a:ea typeface="Calibri"/>
                        <a:cs typeface="Times New Roman"/>
                      </a:endParaRPr>
                    </a:p>
                  </a:txBody>
                  <a:tcPr marL="66101" marR="66101"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176270">
                <a:tc>
                  <a:txBody>
                    <a:bodyPr/>
                    <a:lstStyle/>
                    <a:p>
                      <a:pPr>
                        <a:spcAft>
                          <a:spcPts val="0"/>
                        </a:spcAft>
                      </a:pPr>
                      <a:r>
                        <a:rPr lang="tr-TR" sz="1400" b="1">
                          <a:latin typeface="Arial"/>
                          <a:ea typeface="Calibri"/>
                          <a:cs typeface="Times New Roman"/>
                        </a:rPr>
                        <a:t>Meyvesi yenen sebzeler</a:t>
                      </a:r>
                      <a:endParaRPr lang="tr-TR" sz="1400">
                        <a:latin typeface="Calibri"/>
                        <a:ea typeface="Calibri"/>
                        <a:cs typeface="Times New Roman"/>
                      </a:endParaRPr>
                    </a:p>
                  </a:txBody>
                  <a:tcPr marL="66101" marR="66101"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139700" algn="r">
                        <a:spcAft>
                          <a:spcPts val="0"/>
                        </a:spcAft>
                      </a:pPr>
                      <a:r>
                        <a:rPr lang="tr-TR" sz="1400">
                          <a:latin typeface="Arial"/>
                          <a:ea typeface="Calibri"/>
                          <a:cs typeface="Times New Roman"/>
                        </a:rPr>
                        <a:t>292.633</a:t>
                      </a:r>
                      <a:endParaRPr lang="tr-TR" sz="1400">
                        <a:latin typeface="Calibri"/>
                        <a:ea typeface="Calibri"/>
                        <a:cs typeface="Times New Roman"/>
                      </a:endParaRPr>
                    </a:p>
                  </a:txBody>
                  <a:tcPr marL="66101" marR="66101"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139700" algn="r">
                        <a:spcAft>
                          <a:spcPts val="0"/>
                        </a:spcAft>
                      </a:pPr>
                      <a:r>
                        <a:rPr lang="tr-TR" sz="1400">
                          <a:latin typeface="Arial"/>
                          <a:ea typeface="Calibri"/>
                          <a:cs typeface="Times New Roman"/>
                        </a:rPr>
                        <a:t>23.514.578</a:t>
                      </a:r>
                      <a:endParaRPr lang="tr-TR" sz="1400">
                        <a:latin typeface="Calibri"/>
                        <a:ea typeface="Calibri"/>
                        <a:cs typeface="Times New Roman"/>
                      </a:endParaRPr>
                    </a:p>
                  </a:txBody>
                  <a:tcPr marL="66101" marR="66101"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139700" algn="r">
                        <a:spcAft>
                          <a:spcPts val="0"/>
                        </a:spcAft>
                      </a:pPr>
                      <a:r>
                        <a:rPr lang="tr-TR" sz="1400">
                          <a:latin typeface="Arial"/>
                          <a:ea typeface="Calibri"/>
                          <a:cs typeface="Times New Roman"/>
                        </a:rPr>
                        <a:t>1,24</a:t>
                      </a:r>
                      <a:endParaRPr lang="tr-TR" sz="1400">
                        <a:latin typeface="Calibri"/>
                        <a:ea typeface="Calibri"/>
                        <a:cs typeface="Times New Roman"/>
                      </a:endParaRPr>
                    </a:p>
                  </a:txBody>
                  <a:tcPr marL="66101" marR="66101"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176270">
                <a:tc>
                  <a:txBody>
                    <a:bodyPr/>
                    <a:lstStyle/>
                    <a:p>
                      <a:pPr>
                        <a:spcAft>
                          <a:spcPts val="0"/>
                        </a:spcAft>
                      </a:pPr>
                      <a:r>
                        <a:rPr lang="tr-TR" sz="1400" b="1">
                          <a:latin typeface="Arial"/>
                          <a:ea typeface="Calibri"/>
                          <a:cs typeface="Times New Roman"/>
                        </a:rPr>
                        <a:t>Diğer sebzeler </a:t>
                      </a:r>
                      <a:endParaRPr lang="tr-TR" sz="1400">
                        <a:latin typeface="Calibri"/>
                        <a:ea typeface="Calibri"/>
                        <a:cs typeface="Times New Roman"/>
                      </a:endParaRPr>
                    </a:p>
                  </a:txBody>
                  <a:tcPr marL="66101" marR="66101"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139700" algn="r">
                        <a:spcAft>
                          <a:spcPts val="0"/>
                        </a:spcAft>
                      </a:pPr>
                      <a:r>
                        <a:rPr lang="tr-TR" sz="1400">
                          <a:latin typeface="Arial"/>
                          <a:ea typeface="Calibri"/>
                          <a:cs typeface="Times New Roman"/>
                        </a:rPr>
                        <a:t>39.879</a:t>
                      </a:r>
                      <a:endParaRPr lang="tr-TR" sz="1400">
                        <a:latin typeface="Calibri"/>
                        <a:ea typeface="Calibri"/>
                        <a:cs typeface="Times New Roman"/>
                      </a:endParaRPr>
                    </a:p>
                  </a:txBody>
                  <a:tcPr marL="66101" marR="66101"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139700" algn="r">
                        <a:spcAft>
                          <a:spcPts val="0"/>
                        </a:spcAft>
                      </a:pPr>
                      <a:r>
                        <a:rPr lang="tr-TR" sz="1400">
                          <a:latin typeface="Arial"/>
                          <a:ea typeface="Calibri"/>
                          <a:cs typeface="Times New Roman"/>
                        </a:rPr>
                        <a:t>1.746.364</a:t>
                      </a:r>
                      <a:endParaRPr lang="tr-TR" sz="1400">
                        <a:latin typeface="Calibri"/>
                        <a:ea typeface="Calibri"/>
                        <a:cs typeface="Times New Roman"/>
                      </a:endParaRPr>
                    </a:p>
                  </a:txBody>
                  <a:tcPr marL="66101" marR="66101"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139700" algn="r">
                        <a:spcAft>
                          <a:spcPts val="0"/>
                        </a:spcAft>
                      </a:pPr>
                      <a:r>
                        <a:rPr lang="tr-TR" sz="1400">
                          <a:latin typeface="Arial"/>
                          <a:ea typeface="Calibri"/>
                          <a:cs typeface="Times New Roman"/>
                        </a:rPr>
                        <a:t>2.28</a:t>
                      </a:r>
                      <a:endParaRPr lang="tr-TR" sz="1400">
                        <a:latin typeface="Calibri"/>
                        <a:ea typeface="Calibri"/>
                        <a:cs typeface="Times New Roman"/>
                      </a:endParaRPr>
                    </a:p>
                  </a:txBody>
                  <a:tcPr marL="66101" marR="66101"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176270">
                <a:tc>
                  <a:txBody>
                    <a:bodyPr/>
                    <a:lstStyle/>
                    <a:p>
                      <a:pPr>
                        <a:spcAft>
                          <a:spcPts val="0"/>
                        </a:spcAft>
                      </a:pPr>
                      <a:r>
                        <a:rPr lang="tr-TR" sz="1400" b="1">
                          <a:latin typeface="Arial"/>
                          <a:ea typeface="Calibri"/>
                          <a:cs typeface="Times New Roman"/>
                        </a:rPr>
                        <a:t>Toplam </a:t>
                      </a:r>
                      <a:endParaRPr lang="tr-TR" sz="1400">
                        <a:latin typeface="Calibri"/>
                        <a:ea typeface="Calibri"/>
                        <a:cs typeface="Times New Roman"/>
                      </a:endParaRPr>
                    </a:p>
                  </a:txBody>
                  <a:tcPr marL="66101" marR="66101"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139700" algn="r">
                        <a:spcAft>
                          <a:spcPts val="0"/>
                        </a:spcAft>
                      </a:pPr>
                      <a:r>
                        <a:rPr lang="tr-TR" sz="1400">
                          <a:latin typeface="Arial"/>
                          <a:ea typeface="Calibri"/>
                          <a:cs typeface="Times New Roman"/>
                        </a:rPr>
                        <a:t>382.577</a:t>
                      </a:r>
                      <a:endParaRPr lang="tr-TR" sz="1400">
                        <a:latin typeface="Calibri"/>
                        <a:ea typeface="Calibri"/>
                        <a:cs typeface="Times New Roman"/>
                      </a:endParaRPr>
                    </a:p>
                  </a:txBody>
                  <a:tcPr marL="66101" marR="66101"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139700" algn="r">
                        <a:spcAft>
                          <a:spcPts val="0"/>
                        </a:spcAft>
                      </a:pPr>
                      <a:r>
                        <a:rPr lang="tr-TR" sz="1400">
                          <a:latin typeface="Arial"/>
                          <a:ea typeface="Calibri"/>
                          <a:cs typeface="Times New Roman"/>
                        </a:rPr>
                        <a:t>28.448.218</a:t>
                      </a:r>
                      <a:endParaRPr lang="tr-TR" sz="1400">
                        <a:latin typeface="Calibri"/>
                        <a:ea typeface="Calibri"/>
                        <a:cs typeface="Times New Roman"/>
                      </a:endParaRPr>
                    </a:p>
                  </a:txBody>
                  <a:tcPr marL="66101" marR="66101"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139700" algn="r">
                        <a:spcAft>
                          <a:spcPts val="0"/>
                        </a:spcAft>
                      </a:pPr>
                      <a:r>
                        <a:rPr lang="tr-TR" sz="1400" dirty="0">
                          <a:latin typeface="Arial"/>
                          <a:ea typeface="Calibri"/>
                          <a:cs typeface="Times New Roman"/>
                        </a:rPr>
                        <a:t>1,34</a:t>
                      </a:r>
                      <a:endParaRPr lang="tr-TR" sz="1400" dirty="0">
                        <a:latin typeface="Calibri"/>
                        <a:ea typeface="Calibri"/>
                        <a:cs typeface="Times New Roman"/>
                      </a:endParaRPr>
                    </a:p>
                  </a:txBody>
                  <a:tcPr marL="66101" marR="66101"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bl>
          </a:graphicData>
        </a:graphic>
      </p:graphicFrame>
      <p:graphicFrame>
        <p:nvGraphicFramePr>
          <p:cNvPr id="6" name="5 Tablo"/>
          <p:cNvGraphicFramePr>
            <a:graphicFrameLocks noGrp="1"/>
          </p:cNvGraphicFramePr>
          <p:nvPr/>
        </p:nvGraphicFramePr>
        <p:xfrm>
          <a:off x="857224" y="2579695"/>
          <a:ext cx="7500991" cy="4278305"/>
        </p:xfrm>
        <a:graphic>
          <a:graphicData uri="http://schemas.openxmlformats.org/drawingml/2006/table">
            <a:tbl>
              <a:tblPr/>
              <a:tblGrid>
                <a:gridCol w="2194890"/>
                <a:gridCol w="1517011"/>
                <a:gridCol w="1730998"/>
                <a:gridCol w="2058092"/>
              </a:tblGrid>
              <a:tr h="525020">
                <a:tc>
                  <a:txBody>
                    <a:bodyPr/>
                    <a:lstStyle/>
                    <a:p>
                      <a:pPr algn="ctr">
                        <a:spcAft>
                          <a:spcPts val="0"/>
                        </a:spcAft>
                      </a:pPr>
                      <a:r>
                        <a:rPr lang="tr-TR" sz="1400" b="1">
                          <a:solidFill>
                            <a:srgbClr val="FFFFFF"/>
                          </a:solidFill>
                          <a:latin typeface="Arial"/>
                          <a:ea typeface="Calibri"/>
                          <a:cs typeface="Times New Roman"/>
                        </a:rPr>
                        <a:t>Sebzeler</a:t>
                      </a:r>
                      <a:endParaRPr lang="tr-TR" sz="1400">
                        <a:latin typeface="Calibri"/>
                        <a:ea typeface="Calibri"/>
                        <a:cs typeface="Times New Roman"/>
                      </a:endParaRPr>
                    </a:p>
                  </a:txBody>
                  <a:tcPr marL="64660" marR="6466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spcAft>
                          <a:spcPts val="0"/>
                        </a:spcAft>
                      </a:pPr>
                      <a:r>
                        <a:rPr lang="tr-TR" sz="1400" b="1">
                          <a:solidFill>
                            <a:srgbClr val="FFFFFF"/>
                          </a:solidFill>
                          <a:latin typeface="Arial"/>
                          <a:ea typeface="Calibri"/>
                          <a:cs typeface="Times New Roman"/>
                        </a:rPr>
                        <a:t>Karaman (Ton)</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spcAft>
                          <a:spcPts val="0"/>
                        </a:spcAft>
                      </a:pPr>
                      <a:r>
                        <a:rPr lang="tr-TR" sz="1400" b="1">
                          <a:solidFill>
                            <a:srgbClr val="FFFFFF"/>
                          </a:solidFill>
                          <a:latin typeface="Arial"/>
                          <a:ea typeface="Calibri"/>
                          <a:cs typeface="Times New Roman"/>
                        </a:rPr>
                        <a:t>Türkiye (Ton)</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spcAft>
                          <a:spcPts val="0"/>
                        </a:spcAft>
                      </a:pPr>
                      <a:r>
                        <a:rPr lang="tr-TR" sz="1400" b="1" dirty="0">
                          <a:solidFill>
                            <a:srgbClr val="FFFFFF"/>
                          </a:solidFill>
                          <a:latin typeface="Arial"/>
                          <a:ea typeface="Calibri"/>
                          <a:cs typeface="Times New Roman"/>
                        </a:rPr>
                        <a:t>Karaman’ın Türkiye üretimindeki payı (%)</a:t>
                      </a:r>
                      <a:endParaRPr lang="tr-TR" sz="1400" dirty="0">
                        <a:latin typeface="Calibri"/>
                        <a:ea typeface="Calibri"/>
                        <a:cs typeface="Times New Roman"/>
                      </a:endParaRPr>
                    </a:p>
                  </a:txBody>
                  <a:tcPr marL="64660" marR="6466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r>
              <a:tr h="250219">
                <a:tc>
                  <a:txBody>
                    <a:bodyPr/>
                    <a:lstStyle/>
                    <a:p>
                      <a:pPr>
                        <a:spcAft>
                          <a:spcPts val="0"/>
                        </a:spcAft>
                      </a:pPr>
                      <a:r>
                        <a:rPr lang="tr-TR" sz="1400">
                          <a:latin typeface="Arial"/>
                          <a:ea typeface="Calibri"/>
                          <a:cs typeface="Times New Roman"/>
                        </a:rPr>
                        <a:t>Maydanoz </a:t>
                      </a:r>
                      <a:endParaRPr lang="tr-TR" sz="1400">
                        <a:latin typeface="Calibri"/>
                        <a:ea typeface="Calibri"/>
                        <a:cs typeface="Times New Roman"/>
                      </a:endParaRPr>
                    </a:p>
                  </a:txBody>
                  <a:tcPr marL="64660" marR="6466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5.134</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57.619</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8,91</a:t>
                      </a:r>
                      <a:endParaRPr lang="tr-TR" sz="1400">
                        <a:latin typeface="Calibri"/>
                        <a:ea typeface="Calibri"/>
                        <a:cs typeface="Times New Roman"/>
                      </a:endParaRPr>
                    </a:p>
                  </a:txBody>
                  <a:tcPr marL="64660" marR="6466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250219">
                <a:tc>
                  <a:txBody>
                    <a:bodyPr/>
                    <a:lstStyle/>
                    <a:p>
                      <a:pPr>
                        <a:spcAft>
                          <a:spcPts val="0"/>
                        </a:spcAft>
                      </a:pPr>
                      <a:r>
                        <a:rPr lang="tr-TR" sz="1400">
                          <a:latin typeface="Arial"/>
                          <a:ea typeface="Calibri"/>
                          <a:cs typeface="Times New Roman"/>
                        </a:rPr>
                        <a:t>Soğan (Taze)</a:t>
                      </a:r>
                      <a:endParaRPr lang="tr-TR" sz="1400">
                        <a:latin typeface="Calibri"/>
                        <a:ea typeface="Calibri"/>
                        <a:cs typeface="Times New Roman"/>
                      </a:endParaRPr>
                    </a:p>
                  </a:txBody>
                  <a:tcPr marL="64660" marR="6466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11.057</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153.478</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7,20</a:t>
                      </a:r>
                      <a:endParaRPr lang="tr-TR" sz="1400">
                        <a:latin typeface="Calibri"/>
                        <a:ea typeface="Calibri"/>
                        <a:cs typeface="Times New Roman"/>
                      </a:endParaRPr>
                    </a:p>
                  </a:txBody>
                  <a:tcPr marL="64660" marR="6466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250219">
                <a:tc>
                  <a:txBody>
                    <a:bodyPr/>
                    <a:lstStyle/>
                    <a:p>
                      <a:pPr>
                        <a:spcAft>
                          <a:spcPts val="0"/>
                        </a:spcAft>
                      </a:pPr>
                      <a:r>
                        <a:rPr lang="tr-TR" sz="1400">
                          <a:latin typeface="Arial"/>
                          <a:ea typeface="Calibri"/>
                          <a:cs typeface="Times New Roman"/>
                        </a:rPr>
                        <a:t>Soğan (Kuru)</a:t>
                      </a:r>
                      <a:endParaRPr lang="tr-TR" sz="1400">
                        <a:latin typeface="Calibri"/>
                        <a:ea typeface="Calibri"/>
                        <a:cs typeface="Times New Roman"/>
                      </a:endParaRPr>
                    </a:p>
                  </a:txBody>
                  <a:tcPr marL="64660" marR="6466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18.250</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1.904.846</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0,95</a:t>
                      </a:r>
                      <a:endParaRPr lang="tr-TR" sz="1400">
                        <a:latin typeface="Calibri"/>
                        <a:ea typeface="Calibri"/>
                        <a:cs typeface="Times New Roman"/>
                      </a:endParaRPr>
                    </a:p>
                  </a:txBody>
                  <a:tcPr marL="64660" marR="6466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250219">
                <a:tc>
                  <a:txBody>
                    <a:bodyPr/>
                    <a:lstStyle/>
                    <a:p>
                      <a:pPr>
                        <a:spcAft>
                          <a:spcPts val="0"/>
                        </a:spcAft>
                      </a:pPr>
                      <a:r>
                        <a:rPr lang="tr-TR" sz="1400">
                          <a:latin typeface="Arial"/>
                          <a:ea typeface="Calibri"/>
                          <a:cs typeface="Times New Roman"/>
                        </a:rPr>
                        <a:t>Ispanak</a:t>
                      </a:r>
                      <a:endParaRPr lang="tr-TR" sz="1400">
                        <a:latin typeface="Calibri"/>
                        <a:ea typeface="Calibri"/>
                        <a:cs typeface="Times New Roman"/>
                      </a:endParaRPr>
                    </a:p>
                  </a:txBody>
                  <a:tcPr marL="64660" marR="6466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7.842</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220.274</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3,56</a:t>
                      </a:r>
                      <a:endParaRPr lang="tr-TR" sz="1400">
                        <a:latin typeface="Calibri"/>
                        <a:ea typeface="Calibri"/>
                        <a:cs typeface="Times New Roman"/>
                      </a:endParaRPr>
                    </a:p>
                  </a:txBody>
                  <a:tcPr marL="64660" marR="6466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250219">
                <a:tc>
                  <a:txBody>
                    <a:bodyPr/>
                    <a:lstStyle/>
                    <a:p>
                      <a:pPr>
                        <a:spcAft>
                          <a:spcPts val="0"/>
                        </a:spcAft>
                      </a:pPr>
                      <a:r>
                        <a:rPr lang="tr-TR" sz="1400">
                          <a:latin typeface="Arial"/>
                          <a:ea typeface="Calibri"/>
                          <a:cs typeface="Times New Roman"/>
                        </a:rPr>
                        <a:t>Pırasa</a:t>
                      </a:r>
                      <a:endParaRPr lang="tr-TR" sz="1400">
                        <a:latin typeface="Calibri"/>
                        <a:ea typeface="Calibri"/>
                        <a:cs typeface="Times New Roman"/>
                      </a:endParaRPr>
                    </a:p>
                  </a:txBody>
                  <a:tcPr marL="64660" marR="6466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7.405</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240.391</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3,08</a:t>
                      </a:r>
                      <a:endParaRPr lang="tr-TR" sz="1400">
                        <a:latin typeface="Calibri"/>
                        <a:ea typeface="Calibri"/>
                        <a:cs typeface="Times New Roman"/>
                      </a:endParaRPr>
                    </a:p>
                  </a:txBody>
                  <a:tcPr marL="64660" marR="6466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250219">
                <a:tc>
                  <a:txBody>
                    <a:bodyPr/>
                    <a:lstStyle/>
                    <a:p>
                      <a:pPr>
                        <a:spcAft>
                          <a:spcPts val="0"/>
                        </a:spcAft>
                      </a:pPr>
                      <a:r>
                        <a:rPr lang="tr-TR" sz="1400">
                          <a:latin typeface="Arial"/>
                          <a:ea typeface="Calibri"/>
                          <a:cs typeface="Times New Roman"/>
                        </a:rPr>
                        <a:t>Lahana </a:t>
                      </a:r>
                      <a:endParaRPr lang="tr-TR" sz="1400">
                        <a:latin typeface="Calibri"/>
                        <a:ea typeface="Calibri"/>
                        <a:cs typeface="Times New Roman"/>
                      </a:endParaRPr>
                    </a:p>
                  </a:txBody>
                  <a:tcPr marL="64660" marR="6466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16.916</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635.193</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2,66</a:t>
                      </a:r>
                      <a:endParaRPr lang="tr-TR" sz="1400">
                        <a:latin typeface="Calibri"/>
                        <a:ea typeface="Calibri"/>
                        <a:cs typeface="Times New Roman"/>
                      </a:endParaRPr>
                    </a:p>
                  </a:txBody>
                  <a:tcPr marL="64660" marR="6466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250219">
                <a:tc>
                  <a:txBody>
                    <a:bodyPr/>
                    <a:lstStyle/>
                    <a:p>
                      <a:pPr>
                        <a:spcAft>
                          <a:spcPts val="0"/>
                        </a:spcAft>
                      </a:pPr>
                      <a:r>
                        <a:rPr lang="tr-TR" sz="1400">
                          <a:latin typeface="Arial"/>
                          <a:ea typeface="Calibri"/>
                          <a:cs typeface="Times New Roman"/>
                        </a:rPr>
                        <a:t>Marul </a:t>
                      </a:r>
                      <a:endParaRPr lang="tr-TR" sz="1400">
                        <a:latin typeface="Calibri"/>
                        <a:ea typeface="Calibri"/>
                        <a:cs typeface="Times New Roman"/>
                      </a:endParaRPr>
                    </a:p>
                  </a:txBody>
                  <a:tcPr marL="64660" marR="6466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9.652</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436.785</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2,20</a:t>
                      </a:r>
                      <a:endParaRPr lang="tr-TR" sz="1400">
                        <a:latin typeface="Calibri"/>
                        <a:ea typeface="Calibri"/>
                        <a:cs typeface="Times New Roman"/>
                      </a:endParaRPr>
                    </a:p>
                  </a:txBody>
                  <a:tcPr marL="64660" marR="6466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250219">
                <a:tc>
                  <a:txBody>
                    <a:bodyPr/>
                    <a:lstStyle/>
                    <a:p>
                      <a:pPr>
                        <a:spcAft>
                          <a:spcPts val="0"/>
                        </a:spcAft>
                      </a:pPr>
                      <a:r>
                        <a:rPr lang="tr-TR" sz="1400">
                          <a:latin typeface="Arial"/>
                          <a:ea typeface="Calibri"/>
                          <a:cs typeface="Times New Roman"/>
                        </a:rPr>
                        <a:t>Fasulye (Taze)</a:t>
                      </a:r>
                      <a:endParaRPr lang="tr-TR" sz="1400">
                        <a:latin typeface="Calibri"/>
                        <a:ea typeface="Calibri"/>
                        <a:cs typeface="Times New Roman"/>
                      </a:endParaRPr>
                    </a:p>
                  </a:txBody>
                  <a:tcPr marL="64660" marR="6466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20.199</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632.301</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3,19</a:t>
                      </a:r>
                      <a:endParaRPr lang="tr-TR" sz="1400">
                        <a:latin typeface="Calibri"/>
                        <a:ea typeface="Calibri"/>
                        <a:cs typeface="Times New Roman"/>
                      </a:endParaRPr>
                    </a:p>
                  </a:txBody>
                  <a:tcPr marL="64660" marR="6466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250219">
                <a:tc>
                  <a:txBody>
                    <a:bodyPr/>
                    <a:lstStyle/>
                    <a:p>
                      <a:pPr>
                        <a:spcAft>
                          <a:spcPts val="0"/>
                        </a:spcAft>
                      </a:pPr>
                      <a:r>
                        <a:rPr lang="tr-TR" sz="1400">
                          <a:latin typeface="Arial"/>
                          <a:ea typeface="Calibri"/>
                          <a:cs typeface="Times New Roman"/>
                        </a:rPr>
                        <a:t>Karpuz </a:t>
                      </a:r>
                      <a:endParaRPr lang="tr-TR" sz="1400">
                        <a:latin typeface="Calibri"/>
                        <a:ea typeface="Calibri"/>
                        <a:cs typeface="Times New Roman"/>
                      </a:endParaRPr>
                    </a:p>
                  </a:txBody>
                  <a:tcPr marL="64660" marR="6466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69.870</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3.887.324</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1,79</a:t>
                      </a:r>
                      <a:endParaRPr lang="tr-TR" sz="1400">
                        <a:latin typeface="Calibri"/>
                        <a:ea typeface="Calibri"/>
                        <a:cs typeface="Times New Roman"/>
                      </a:endParaRPr>
                    </a:p>
                  </a:txBody>
                  <a:tcPr marL="64660" marR="6466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250219">
                <a:tc>
                  <a:txBody>
                    <a:bodyPr/>
                    <a:lstStyle/>
                    <a:p>
                      <a:pPr>
                        <a:spcAft>
                          <a:spcPts val="0"/>
                        </a:spcAft>
                      </a:pPr>
                      <a:r>
                        <a:rPr lang="tr-TR" sz="1400">
                          <a:latin typeface="Arial"/>
                          <a:ea typeface="Calibri"/>
                          <a:cs typeface="Times New Roman"/>
                        </a:rPr>
                        <a:t>Kavun </a:t>
                      </a:r>
                      <a:endParaRPr lang="tr-TR" sz="1400">
                        <a:latin typeface="Calibri"/>
                        <a:ea typeface="Calibri"/>
                        <a:cs typeface="Times New Roman"/>
                      </a:endParaRPr>
                    </a:p>
                  </a:txBody>
                  <a:tcPr marL="64660" marR="6466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23.844</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1.699.550</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1,40</a:t>
                      </a:r>
                      <a:endParaRPr lang="tr-TR" sz="1400">
                        <a:latin typeface="Calibri"/>
                        <a:ea typeface="Calibri"/>
                        <a:cs typeface="Times New Roman"/>
                      </a:endParaRPr>
                    </a:p>
                  </a:txBody>
                  <a:tcPr marL="64660" marR="6466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250219">
                <a:tc>
                  <a:txBody>
                    <a:bodyPr/>
                    <a:lstStyle/>
                    <a:p>
                      <a:pPr>
                        <a:spcAft>
                          <a:spcPts val="0"/>
                        </a:spcAft>
                      </a:pPr>
                      <a:r>
                        <a:rPr lang="tr-TR" sz="1400">
                          <a:latin typeface="Arial"/>
                          <a:ea typeface="Calibri"/>
                          <a:cs typeface="Times New Roman"/>
                        </a:rPr>
                        <a:t>Hıyar </a:t>
                      </a:r>
                      <a:endParaRPr lang="tr-TR" sz="1400">
                        <a:latin typeface="Calibri"/>
                        <a:ea typeface="Calibri"/>
                        <a:cs typeface="Times New Roman"/>
                      </a:endParaRPr>
                    </a:p>
                  </a:txBody>
                  <a:tcPr marL="64660" marR="6466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30.151</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1.754.613</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1,71</a:t>
                      </a:r>
                      <a:endParaRPr lang="tr-TR" sz="1400">
                        <a:latin typeface="Calibri"/>
                        <a:ea typeface="Calibri"/>
                        <a:cs typeface="Times New Roman"/>
                      </a:endParaRPr>
                    </a:p>
                  </a:txBody>
                  <a:tcPr marL="64660" marR="6466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250219">
                <a:tc>
                  <a:txBody>
                    <a:bodyPr/>
                    <a:lstStyle/>
                    <a:p>
                      <a:pPr>
                        <a:spcAft>
                          <a:spcPts val="0"/>
                        </a:spcAft>
                      </a:pPr>
                      <a:r>
                        <a:rPr lang="tr-TR" sz="1400">
                          <a:latin typeface="Arial"/>
                          <a:ea typeface="Calibri"/>
                          <a:cs typeface="Times New Roman"/>
                        </a:rPr>
                        <a:t>Domates (Sofralık)</a:t>
                      </a:r>
                      <a:endParaRPr lang="tr-TR" sz="1400">
                        <a:latin typeface="Calibri"/>
                        <a:ea typeface="Calibri"/>
                        <a:cs typeface="Times New Roman"/>
                      </a:endParaRPr>
                    </a:p>
                  </a:txBody>
                  <a:tcPr marL="64660" marR="6466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47.829</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7.941.780</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0,60</a:t>
                      </a:r>
                      <a:endParaRPr lang="tr-TR" sz="1400">
                        <a:latin typeface="Calibri"/>
                        <a:ea typeface="Calibri"/>
                        <a:cs typeface="Times New Roman"/>
                      </a:endParaRPr>
                    </a:p>
                  </a:txBody>
                  <a:tcPr marL="64660" marR="6466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250219">
                <a:tc>
                  <a:txBody>
                    <a:bodyPr/>
                    <a:lstStyle/>
                    <a:p>
                      <a:pPr>
                        <a:spcAft>
                          <a:spcPts val="0"/>
                        </a:spcAft>
                      </a:pPr>
                      <a:r>
                        <a:rPr lang="tr-TR" sz="1400">
                          <a:latin typeface="Arial"/>
                          <a:ea typeface="Calibri"/>
                          <a:cs typeface="Times New Roman"/>
                        </a:rPr>
                        <a:t>Domates (Salçalık)</a:t>
                      </a:r>
                      <a:endParaRPr lang="tr-TR" sz="1400">
                        <a:latin typeface="Calibri"/>
                        <a:ea typeface="Calibri"/>
                        <a:cs typeface="Times New Roman"/>
                      </a:endParaRPr>
                    </a:p>
                  </a:txBody>
                  <a:tcPr marL="64660" marR="6466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58.847</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3.878.220</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1,51</a:t>
                      </a:r>
                      <a:endParaRPr lang="tr-TR" sz="1400">
                        <a:latin typeface="Calibri"/>
                        <a:ea typeface="Calibri"/>
                        <a:cs typeface="Times New Roman"/>
                      </a:endParaRPr>
                    </a:p>
                  </a:txBody>
                  <a:tcPr marL="64660" marR="6466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250219">
                <a:tc>
                  <a:txBody>
                    <a:bodyPr/>
                    <a:lstStyle/>
                    <a:p>
                      <a:pPr>
                        <a:spcAft>
                          <a:spcPts val="0"/>
                        </a:spcAft>
                      </a:pPr>
                      <a:r>
                        <a:rPr lang="tr-TR" sz="1400">
                          <a:latin typeface="Arial"/>
                          <a:ea typeface="Calibri"/>
                          <a:cs typeface="Times New Roman"/>
                        </a:rPr>
                        <a:t>Biber </a:t>
                      </a:r>
                      <a:endParaRPr lang="tr-TR" sz="1400">
                        <a:latin typeface="Calibri"/>
                        <a:ea typeface="Calibri"/>
                        <a:cs typeface="Times New Roman"/>
                      </a:endParaRPr>
                    </a:p>
                  </a:txBody>
                  <a:tcPr marL="64660" marR="6466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17.849</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2.159.348</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29235" algn="r">
                        <a:spcAft>
                          <a:spcPts val="0"/>
                        </a:spcAft>
                      </a:pPr>
                      <a:r>
                        <a:rPr lang="tr-TR" sz="1400">
                          <a:latin typeface="Arial"/>
                          <a:ea typeface="Calibri"/>
                          <a:cs typeface="Times New Roman"/>
                        </a:rPr>
                        <a:t>0,82</a:t>
                      </a:r>
                      <a:endParaRPr lang="tr-TR" sz="1400">
                        <a:latin typeface="Calibri"/>
                        <a:ea typeface="Calibri"/>
                        <a:cs typeface="Times New Roman"/>
                      </a:endParaRPr>
                    </a:p>
                  </a:txBody>
                  <a:tcPr marL="64660" marR="6466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250219">
                <a:tc>
                  <a:txBody>
                    <a:bodyPr/>
                    <a:lstStyle/>
                    <a:p>
                      <a:pPr>
                        <a:spcAft>
                          <a:spcPts val="0"/>
                        </a:spcAft>
                      </a:pPr>
                      <a:r>
                        <a:rPr lang="tr-TR" sz="1400">
                          <a:latin typeface="Arial"/>
                          <a:ea typeface="Calibri"/>
                          <a:cs typeface="Times New Roman"/>
                        </a:rPr>
                        <a:t>Toplam </a:t>
                      </a:r>
                      <a:endParaRPr lang="tr-TR" sz="1400">
                        <a:latin typeface="Calibri"/>
                        <a:ea typeface="Calibri"/>
                        <a:cs typeface="Times New Roman"/>
                      </a:endParaRPr>
                    </a:p>
                  </a:txBody>
                  <a:tcPr marL="64660" marR="6466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344.845</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a:latin typeface="Arial"/>
                          <a:ea typeface="Calibri"/>
                          <a:cs typeface="Times New Roman"/>
                        </a:rPr>
                        <a:t>25.601.722</a:t>
                      </a:r>
                      <a:endParaRPr lang="tr-TR" sz="1400">
                        <a:latin typeface="Calibri"/>
                        <a:ea typeface="Calibri"/>
                        <a:cs typeface="Times New Roman"/>
                      </a:endParaRPr>
                    </a:p>
                  </a:txBody>
                  <a:tcPr marL="64660" marR="6466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29235" algn="r">
                        <a:spcAft>
                          <a:spcPts val="0"/>
                        </a:spcAft>
                      </a:pPr>
                      <a:r>
                        <a:rPr lang="tr-TR" sz="1400" dirty="0">
                          <a:latin typeface="Arial"/>
                          <a:ea typeface="Calibri"/>
                          <a:cs typeface="Times New Roman"/>
                        </a:rPr>
                        <a:t>1,34</a:t>
                      </a:r>
                      <a:endParaRPr lang="tr-TR" sz="1400" dirty="0">
                        <a:latin typeface="Calibri"/>
                        <a:ea typeface="Calibri"/>
                        <a:cs typeface="Times New Roman"/>
                      </a:endParaRPr>
                    </a:p>
                  </a:txBody>
                  <a:tcPr marL="64660" marR="6466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3" name="Resim 1"/>
          <p:cNvPicPr>
            <a:picLocks noChangeAspect="1" noChangeArrowheads="1"/>
          </p:cNvPicPr>
          <p:nvPr/>
        </p:nvPicPr>
        <p:blipFill>
          <a:blip r:embed="rId2"/>
          <a:srcRect t="15106" b="14383"/>
          <a:stretch>
            <a:fillRect/>
          </a:stretch>
        </p:blipFill>
        <p:spPr bwMode="auto">
          <a:xfrm>
            <a:off x="77463" y="0"/>
            <a:ext cx="9066537" cy="4786322"/>
          </a:xfrm>
          <a:prstGeom prst="rect">
            <a:avLst/>
          </a:prstGeom>
          <a:noFill/>
          <a:ln w="9525">
            <a:noFill/>
            <a:miter lim="800000"/>
            <a:headEnd/>
            <a:tailEnd/>
          </a:ln>
        </p:spPr>
      </p:pic>
      <p:pic>
        <p:nvPicPr>
          <p:cNvPr id="49155" name="Picture 3"/>
          <p:cNvPicPr>
            <a:picLocks noChangeAspect="1" noChangeArrowheads="1"/>
          </p:cNvPicPr>
          <p:nvPr/>
        </p:nvPicPr>
        <p:blipFill>
          <a:blip r:embed="rId3"/>
          <a:srcRect/>
          <a:stretch>
            <a:fillRect/>
          </a:stretch>
        </p:blipFill>
        <p:spPr bwMode="auto">
          <a:xfrm>
            <a:off x="0" y="4886325"/>
            <a:ext cx="2667000" cy="1971675"/>
          </a:xfrm>
          <a:prstGeom prst="rect">
            <a:avLst/>
          </a:prstGeom>
          <a:noFill/>
        </p:spPr>
      </p:pic>
      <p:pic>
        <p:nvPicPr>
          <p:cNvPr id="49154" name="Picture 2"/>
          <p:cNvPicPr>
            <a:picLocks noChangeAspect="1" noChangeArrowheads="1"/>
          </p:cNvPicPr>
          <p:nvPr/>
        </p:nvPicPr>
        <p:blipFill>
          <a:blip r:embed="rId4"/>
          <a:srcRect/>
          <a:stretch>
            <a:fillRect/>
          </a:stretch>
        </p:blipFill>
        <p:spPr bwMode="auto">
          <a:xfrm>
            <a:off x="6477000" y="4876800"/>
            <a:ext cx="2667000" cy="1981200"/>
          </a:xfrm>
          <a:prstGeom prst="rect">
            <a:avLst/>
          </a:prstGeom>
          <a:noFill/>
        </p:spPr>
      </p:pic>
      <p:sp>
        <p:nvSpPr>
          <p:cNvPr id="4915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49157" name="Rectangle 5"/>
          <p:cNvSpPr>
            <a:spLocks noChangeArrowheads="1"/>
          </p:cNvSpPr>
          <p:nvPr/>
        </p:nvSpPr>
        <p:spPr bwMode="auto">
          <a:xfrm>
            <a:off x="0" y="2428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49158" name="Rectangle 6"/>
          <p:cNvSpPr>
            <a:spLocks noChangeArrowheads="1"/>
          </p:cNvSpPr>
          <p:nvPr/>
        </p:nvSpPr>
        <p:spPr bwMode="auto">
          <a:xfrm>
            <a:off x="0" y="4410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smtClean="0">
                <a:ln>
                  <a:noFill/>
                </a:ln>
                <a:solidFill>
                  <a:schemeClr val="tx1"/>
                </a:solidFill>
                <a:effectLst/>
                <a:latin typeface="Arial" pitchFamily="34" charset="0"/>
                <a:ea typeface="Calibri" pitchFamily="34" charset="0"/>
                <a:cs typeface="Arial" pitchFamily="34" charset="0"/>
              </a:rPr>
              <a:t>Tablo 24</a:t>
            </a:r>
            <a:r>
              <a:rPr kumimoji="0" lang="tr-TR" sz="800" b="0" i="0" u="none" strike="noStrike" cap="none" normalizeH="0" baseline="0" smtClean="0">
                <a:ln>
                  <a:noFill/>
                </a:ln>
                <a:solidFill>
                  <a:schemeClr val="tx1"/>
                </a:solidFill>
                <a:effectLst/>
                <a:latin typeface="Arial" pitchFamily="34" charset="0"/>
                <a:cs typeface="Arial" pitchFamily="34"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500034" y="1357298"/>
            <a:ext cx="8229600" cy="4876630"/>
          </a:xfrm>
        </p:spPr>
        <p:txBody>
          <a:bodyPr>
            <a:normAutofit fontScale="92500" lnSpcReduction="20000"/>
          </a:bodyPr>
          <a:lstStyle/>
          <a:p>
            <a:pPr algn="just"/>
            <a:r>
              <a:rPr lang="tr-TR" dirty="0" smtClean="0">
                <a:latin typeface="Comic Sans MS" pitchFamily="66" charset="0"/>
              </a:rPr>
              <a:t>Karaman’da organik tarım sertifikası alınarak üretimi yapılan önemli ürünlerden biri üzümdür. </a:t>
            </a:r>
          </a:p>
          <a:p>
            <a:pPr algn="just"/>
            <a:r>
              <a:rPr lang="tr-TR" dirty="0" smtClean="0">
                <a:latin typeface="Comic Sans MS" pitchFamily="66" charset="0"/>
              </a:rPr>
              <a:t>Organik üzüm tarımı 3200 dekar alanda yapılmaktadır. Bu alanın 2200 dekarında geçiş süreci ürünü ve 1000 dekarında organik tarım ürünü üzüm üretilmektedir.</a:t>
            </a:r>
          </a:p>
          <a:p>
            <a:pPr algn="just"/>
            <a:r>
              <a:rPr lang="tr-TR" dirty="0" smtClean="0">
                <a:latin typeface="Comic Sans MS" pitchFamily="66" charset="0"/>
              </a:rPr>
              <a:t>Üretici beyanlarına göre yaklaşık organik üzüm üretiminin 1000 ton civarında olduğu tahmin edilmektedir (Karaman Gıda, Tarım ve Hayvancılık İl Müdürlüğü). </a:t>
            </a:r>
          </a:p>
          <a:p>
            <a:pPr algn="just"/>
            <a:r>
              <a:rPr lang="tr-TR" dirty="0" smtClean="0">
                <a:latin typeface="Comic Sans MS" pitchFamily="66" charset="0"/>
              </a:rPr>
              <a:t>Ayrıca Karaman’da Merkez ilçe, Ermenek ve Sarıveliler ilçelerinde 20 üretici toplam 200 kovanda organik bal üretimi yapmaktadır. Ermenek ve Sarıveliler ilçelerinde sekiz yetiştirici 220 dekar alanda tıbbi ve aromatik bitki üretimi yapmaktadır. </a:t>
            </a:r>
          </a:p>
          <a:p>
            <a:pPr algn="just"/>
            <a:endParaRPr lang="tr-TR" dirty="0">
              <a:latin typeface="Comic Sans MS" pitchFamily="66" charset="0"/>
            </a:endParaRPr>
          </a:p>
        </p:txBody>
      </p:sp>
      <p:sp>
        <p:nvSpPr>
          <p:cNvPr id="3" name="2 Başlık"/>
          <p:cNvSpPr>
            <a:spLocks noGrp="1"/>
          </p:cNvSpPr>
          <p:nvPr>
            <p:ph type="title"/>
          </p:nvPr>
        </p:nvSpPr>
        <p:spPr/>
        <p:txBody>
          <a:bodyPr/>
          <a:lstStyle/>
          <a:p>
            <a:pPr algn="ctr"/>
            <a:r>
              <a:rPr lang="tr-TR" dirty="0" smtClean="0">
                <a:solidFill>
                  <a:srgbClr val="00B0F0"/>
                </a:solidFill>
                <a:latin typeface="Comic Sans MS" pitchFamily="66" charset="0"/>
              </a:rPr>
              <a:t>ORGANİK TARIM</a:t>
            </a:r>
            <a:endParaRPr lang="tr-TR" dirty="0">
              <a:solidFill>
                <a:srgbClr val="00B0F0"/>
              </a:solidFill>
              <a:latin typeface="Comic Sans MS" pitchFamily="66"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85720" y="142852"/>
            <a:ext cx="8643998" cy="4525963"/>
          </a:xfrm>
        </p:spPr>
        <p:txBody>
          <a:bodyPr>
            <a:normAutofit/>
          </a:bodyPr>
          <a:lstStyle/>
          <a:p>
            <a:pPr algn="just"/>
            <a:r>
              <a:rPr lang="tr-TR" sz="2400" dirty="0" smtClean="0">
                <a:latin typeface="Comic Sans MS" pitchFamily="66" charset="0"/>
              </a:rPr>
              <a:t>İyi tarım uygulamaları da organik tarım yapılamayan veya yapılmayan alanlarda izlenebilir olması nedeniyle önemli bir tarımsal uygulamadır. </a:t>
            </a:r>
          </a:p>
          <a:p>
            <a:pPr algn="just"/>
            <a:r>
              <a:rPr lang="tr-TR" sz="2400" dirty="0" smtClean="0">
                <a:latin typeface="Comic Sans MS" pitchFamily="66" charset="0"/>
              </a:rPr>
              <a:t>Karaman ilinde iyi tarım uygulamaları kapsamında üretimi yapılan bitki türleri ve bu türlerin ekim alanı ve üretim miktarlarına ilişkin değerler Tablo ’da verilmiştir. </a:t>
            </a:r>
            <a:endParaRPr lang="tr-TR" sz="2400" dirty="0">
              <a:latin typeface="Comic Sans MS" pitchFamily="66" charset="0"/>
            </a:endParaRPr>
          </a:p>
        </p:txBody>
      </p:sp>
      <p:graphicFrame>
        <p:nvGraphicFramePr>
          <p:cNvPr id="4" name="3 Tablo"/>
          <p:cNvGraphicFramePr>
            <a:graphicFrameLocks noGrp="1"/>
          </p:cNvGraphicFramePr>
          <p:nvPr/>
        </p:nvGraphicFramePr>
        <p:xfrm>
          <a:off x="1357289" y="2714622"/>
          <a:ext cx="6223663" cy="3663332"/>
        </p:xfrm>
        <a:graphic>
          <a:graphicData uri="http://schemas.openxmlformats.org/drawingml/2006/table">
            <a:tbl>
              <a:tblPr/>
              <a:tblGrid>
                <a:gridCol w="1313727"/>
                <a:gridCol w="1783928"/>
                <a:gridCol w="1562610"/>
                <a:gridCol w="1563398"/>
              </a:tblGrid>
              <a:tr h="814073">
                <a:tc>
                  <a:txBody>
                    <a:bodyPr/>
                    <a:lstStyle/>
                    <a:p>
                      <a:pPr algn="ctr">
                        <a:lnSpc>
                          <a:spcPct val="150000"/>
                        </a:lnSpc>
                        <a:spcAft>
                          <a:spcPts val="0"/>
                        </a:spcAft>
                      </a:pPr>
                      <a:r>
                        <a:rPr lang="tr-TR" sz="1600" b="1" dirty="0">
                          <a:solidFill>
                            <a:srgbClr val="FFFFFF"/>
                          </a:solidFill>
                          <a:latin typeface="Comic Sans MS" pitchFamily="66" charset="0"/>
                          <a:ea typeface="Calibri"/>
                          <a:cs typeface="Arial"/>
                        </a:rPr>
                        <a:t>Ürünün Adı</a:t>
                      </a:r>
                      <a:endParaRPr lang="tr-TR" sz="1600" dirty="0">
                        <a:latin typeface="Comic Sans MS" pitchFamily="66" charset="0"/>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600" b="1">
                          <a:solidFill>
                            <a:srgbClr val="FFFFFF"/>
                          </a:solidFill>
                          <a:latin typeface="Comic Sans MS" pitchFamily="66" charset="0"/>
                          <a:ea typeface="Calibri"/>
                          <a:cs typeface="Arial"/>
                        </a:rPr>
                        <a:t>Lokasyon</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600" b="1">
                          <a:solidFill>
                            <a:srgbClr val="FFFFFF"/>
                          </a:solidFill>
                          <a:latin typeface="Comic Sans MS" pitchFamily="66" charset="0"/>
                          <a:ea typeface="Calibri"/>
                          <a:cs typeface="Arial"/>
                        </a:rPr>
                        <a:t>Ekim alanı (Dekar)</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ctr">
                        <a:lnSpc>
                          <a:spcPct val="150000"/>
                        </a:lnSpc>
                        <a:spcAft>
                          <a:spcPts val="0"/>
                        </a:spcAft>
                      </a:pPr>
                      <a:r>
                        <a:rPr lang="tr-TR" sz="1600" b="1" dirty="0">
                          <a:solidFill>
                            <a:srgbClr val="FFFFFF"/>
                          </a:solidFill>
                          <a:latin typeface="Comic Sans MS" pitchFamily="66" charset="0"/>
                          <a:ea typeface="Calibri"/>
                          <a:cs typeface="Arial"/>
                        </a:rPr>
                        <a:t>Üretim Miktarı (Ton)</a:t>
                      </a:r>
                      <a:endParaRPr lang="tr-TR" sz="1600" dirty="0">
                        <a:latin typeface="Comic Sans MS" pitchFamily="66" charset="0"/>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r>
              <a:tr h="407037">
                <a:tc>
                  <a:txBody>
                    <a:bodyPr/>
                    <a:lstStyle/>
                    <a:p>
                      <a:pPr>
                        <a:lnSpc>
                          <a:spcPct val="150000"/>
                        </a:lnSpc>
                        <a:spcAft>
                          <a:spcPts val="0"/>
                        </a:spcAft>
                      </a:pPr>
                      <a:r>
                        <a:rPr lang="tr-TR" sz="1600">
                          <a:latin typeface="Comic Sans MS" pitchFamily="66" charset="0"/>
                          <a:ea typeface="Calibri"/>
                          <a:cs typeface="Arial"/>
                        </a:rPr>
                        <a:t>Elma</a:t>
                      </a:r>
                      <a:endParaRPr lang="tr-TR" sz="1600">
                        <a:latin typeface="Comic Sans MS" pitchFamily="66" charset="0"/>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ctr">
                        <a:lnSpc>
                          <a:spcPct val="150000"/>
                        </a:lnSpc>
                        <a:spcAft>
                          <a:spcPts val="0"/>
                        </a:spcAft>
                      </a:pPr>
                      <a:r>
                        <a:rPr lang="tr-TR" sz="1600">
                          <a:latin typeface="Comic Sans MS" pitchFamily="66" charset="0"/>
                          <a:ea typeface="Calibri"/>
                          <a:cs typeface="Arial"/>
                        </a:rPr>
                        <a:t>Merkez</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91465" algn="r">
                        <a:lnSpc>
                          <a:spcPct val="150000"/>
                        </a:lnSpc>
                        <a:spcAft>
                          <a:spcPts val="0"/>
                        </a:spcAft>
                      </a:pPr>
                      <a:r>
                        <a:rPr lang="tr-TR" sz="1600">
                          <a:latin typeface="Comic Sans MS" pitchFamily="66" charset="0"/>
                          <a:ea typeface="Calibri"/>
                          <a:cs typeface="Arial"/>
                        </a:rPr>
                        <a:t>7.229</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91465" algn="r">
                        <a:lnSpc>
                          <a:spcPct val="150000"/>
                        </a:lnSpc>
                        <a:spcAft>
                          <a:spcPts val="0"/>
                        </a:spcAft>
                      </a:pPr>
                      <a:r>
                        <a:rPr lang="tr-TR" sz="1600">
                          <a:latin typeface="Comic Sans MS" pitchFamily="66" charset="0"/>
                          <a:ea typeface="Calibri"/>
                          <a:cs typeface="Arial"/>
                        </a:rPr>
                        <a:t>23.500</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407037">
                <a:tc>
                  <a:txBody>
                    <a:bodyPr/>
                    <a:lstStyle/>
                    <a:p>
                      <a:pPr>
                        <a:lnSpc>
                          <a:spcPct val="150000"/>
                        </a:lnSpc>
                        <a:spcAft>
                          <a:spcPts val="0"/>
                        </a:spcAft>
                      </a:pPr>
                      <a:r>
                        <a:rPr lang="tr-TR" sz="1600">
                          <a:latin typeface="Comic Sans MS" pitchFamily="66" charset="0"/>
                          <a:ea typeface="Calibri"/>
                          <a:cs typeface="Arial"/>
                        </a:rPr>
                        <a:t>Elma</a:t>
                      </a:r>
                      <a:endParaRPr lang="tr-TR" sz="1600">
                        <a:latin typeface="Comic Sans MS" pitchFamily="66" charset="0"/>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algn="ctr">
                        <a:lnSpc>
                          <a:spcPct val="150000"/>
                        </a:lnSpc>
                        <a:spcAft>
                          <a:spcPts val="0"/>
                        </a:spcAft>
                      </a:pPr>
                      <a:r>
                        <a:rPr lang="tr-TR" sz="1600">
                          <a:latin typeface="Comic Sans MS" pitchFamily="66" charset="0"/>
                          <a:ea typeface="Calibri"/>
                          <a:cs typeface="Arial"/>
                        </a:rPr>
                        <a:t>Ayrancı</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91465" algn="r">
                        <a:lnSpc>
                          <a:spcPct val="150000"/>
                        </a:lnSpc>
                        <a:spcAft>
                          <a:spcPts val="0"/>
                        </a:spcAft>
                      </a:pPr>
                      <a:r>
                        <a:rPr lang="tr-TR" sz="1600">
                          <a:latin typeface="Comic Sans MS" pitchFamily="66" charset="0"/>
                          <a:ea typeface="Calibri"/>
                          <a:cs typeface="Arial"/>
                        </a:rPr>
                        <a:t>2.077</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91465" algn="r">
                        <a:lnSpc>
                          <a:spcPct val="150000"/>
                        </a:lnSpc>
                        <a:spcAft>
                          <a:spcPts val="0"/>
                        </a:spcAft>
                      </a:pPr>
                      <a:r>
                        <a:rPr lang="tr-TR" sz="1600">
                          <a:latin typeface="Comic Sans MS" pitchFamily="66" charset="0"/>
                          <a:ea typeface="Calibri"/>
                          <a:cs typeface="Arial"/>
                        </a:rPr>
                        <a:t>7.012</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407037">
                <a:tc>
                  <a:txBody>
                    <a:bodyPr/>
                    <a:lstStyle/>
                    <a:p>
                      <a:pPr>
                        <a:lnSpc>
                          <a:spcPct val="150000"/>
                        </a:lnSpc>
                        <a:spcAft>
                          <a:spcPts val="0"/>
                        </a:spcAft>
                      </a:pPr>
                      <a:r>
                        <a:rPr lang="tr-TR" sz="1600">
                          <a:latin typeface="Comic Sans MS" pitchFamily="66" charset="0"/>
                          <a:ea typeface="Calibri"/>
                          <a:cs typeface="Arial"/>
                        </a:rPr>
                        <a:t>Armut</a:t>
                      </a:r>
                      <a:endParaRPr lang="tr-TR" sz="1600">
                        <a:latin typeface="Comic Sans MS" pitchFamily="66" charset="0"/>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ctr">
                        <a:lnSpc>
                          <a:spcPct val="150000"/>
                        </a:lnSpc>
                        <a:spcAft>
                          <a:spcPts val="0"/>
                        </a:spcAft>
                      </a:pPr>
                      <a:r>
                        <a:rPr lang="tr-TR" sz="1600">
                          <a:latin typeface="Comic Sans MS" pitchFamily="66" charset="0"/>
                          <a:ea typeface="Calibri"/>
                          <a:cs typeface="Arial"/>
                        </a:rPr>
                        <a:t>Merkez</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91465" algn="r">
                        <a:lnSpc>
                          <a:spcPct val="150000"/>
                        </a:lnSpc>
                        <a:spcAft>
                          <a:spcPts val="0"/>
                        </a:spcAft>
                      </a:pPr>
                      <a:r>
                        <a:rPr lang="tr-TR" sz="1600">
                          <a:latin typeface="Comic Sans MS" pitchFamily="66" charset="0"/>
                          <a:ea typeface="Calibri"/>
                          <a:cs typeface="Arial"/>
                        </a:rPr>
                        <a:t>264</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91465" algn="r">
                        <a:lnSpc>
                          <a:spcPct val="150000"/>
                        </a:lnSpc>
                        <a:spcAft>
                          <a:spcPts val="0"/>
                        </a:spcAft>
                      </a:pPr>
                      <a:r>
                        <a:rPr lang="tr-TR" sz="1600">
                          <a:latin typeface="Comic Sans MS" pitchFamily="66" charset="0"/>
                          <a:ea typeface="Calibri"/>
                          <a:cs typeface="Arial"/>
                        </a:rPr>
                        <a:t>500</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407037">
                <a:tc>
                  <a:txBody>
                    <a:bodyPr/>
                    <a:lstStyle/>
                    <a:p>
                      <a:pPr>
                        <a:lnSpc>
                          <a:spcPct val="150000"/>
                        </a:lnSpc>
                        <a:spcAft>
                          <a:spcPts val="0"/>
                        </a:spcAft>
                      </a:pPr>
                      <a:r>
                        <a:rPr lang="tr-TR" sz="1600">
                          <a:latin typeface="Comic Sans MS" pitchFamily="66" charset="0"/>
                          <a:ea typeface="Calibri"/>
                          <a:cs typeface="Arial"/>
                        </a:rPr>
                        <a:t>Kiraz</a:t>
                      </a:r>
                      <a:endParaRPr lang="tr-TR" sz="1600">
                        <a:latin typeface="Comic Sans MS" pitchFamily="66" charset="0"/>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algn="ctr">
                        <a:lnSpc>
                          <a:spcPct val="150000"/>
                        </a:lnSpc>
                        <a:spcAft>
                          <a:spcPts val="0"/>
                        </a:spcAft>
                      </a:pPr>
                      <a:r>
                        <a:rPr lang="tr-TR" sz="1600">
                          <a:latin typeface="Comic Sans MS" pitchFamily="66" charset="0"/>
                          <a:ea typeface="Calibri"/>
                          <a:cs typeface="Arial"/>
                        </a:rPr>
                        <a:t>Merkez</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91465" algn="r">
                        <a:lnSpc>
                          <a:spcPct val="150000"/>
                        </a:lnSpc>
                        <a:spcAft>
                          <a:spcPts val="0"/>
                        </a:spcAft>
                      </a:pPr>
                      <a:r>
                        <a:rPr lang="tr-TR" sz="1600">
                          <a:latin typeface="Comic Sans MS" pitchFamily="66" charset="0"/>
                          <a:ea typeface="Calibri"/>
                          <a:cs typeface="Arial"/>
                        </a:rPr>
                        <a:t>139</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91465" algn="r">
                        <a:lnSpc>
                          <a:spcPct val="150000"/>
                        </a:lnSpc>
                        <a:spcAft>
                          <a:spcPts val="0"/>
                        </a:spcAft>
                      </a:pPr>
                      <a:r>
                        <a:rPr lang="tr-TR" sz="1600">
                          <a:latin typeface="Comic Sans MS" pitchFamily="66" charset="0"/>
                          <a:ea typeface="Calibri"/>
                          <a:cs typeface="Arial"/>
                        </a:rPr>
                        <a:t>55</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407037">
                <a:tc>
                  <a:txBody>
                    <a:bodyPr/>
                    <a:lstStyle/>
                    <a:p>
                      <a:pPr>
                        <a:lnSpc>
                          <a:spcPct val="150000"/>
                        </a:lnSpc>
                        <a:spcAft>
                          <a:spcPts val="0"/>
                        </a:spcAft>
                      </a:pPr>
                      <a:r>
                        <a:rPr lang="tr-TR" sz="1600">
                          <a:latin typeface="Comic Sans MS" pitchFamily="66" charset="0"/>
                          <a:ea typeface="Calibri"/>
                          <a:cs typeface="Arial"/>
                        </a:rPr>
                        <a:t>Kiraz</a:t>
                      </a:r>
                      <a:endParaRPr lang="tr-TR" sz="1600">
                        <a:latin typeface="Comic Sans MS" pitchFamily="66" charset="0"/>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ctr">
                        <a:lnSpc>
                          <a:spcPct val="150000"/>
                        </a:lnSpc>
                        <a:spcAft>
                          <a:spcPts val="0"/>
                        </a:spcAft>
                      </a:pPr>
                      <a:r>
                        <a:rPr lang="tr-TR" sz="1600">
                          <a:latin typeface="Comic Sans MS" pitchFamily="66" charset="0"/>
                          <a:ea typeface="Calibri"/>
                          <a:cs typeface="Arial"/>
                        </a:rPr>
                        <a:t>Ayrancı</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91465" algn="r">
                        <a:lnSpc>
                          <a:spcPct val="150000"/>
                        </a:lnSpc>
                        <a:spcAft>
                          <a:spcPts val="0"/>
                        </a:spcAft>
                      </a:pPr>
                      <a:r>
                        <a:rPr lang="tr-TR" sz="1600">
                          <a:latin typeface="Comic Sans MS" pitchFamily="66" charset="0"/>
                          <a:ea typeface="Calibri"/>
                          <a:cs typeface="Arial"/>
                        </a:rPr>
                        <a:t>212</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91465" algn="r">
                        <a:lnSpc>
                          <a:spcPct val="150000"/>
                        </a:lnSpc>
                        <a:spcAft>
                          <a:spcPts val="0"/>
                        </a:spcAft>
                      </a:pPr>
                      <a:r>
                        <a:rPr lang="tr-TR" sz="1600">
                          <a:latin typeface="Comic Sans MS" pitchFamily="66" charset="0"/>
                          <a:ea typeface="Calibri"/>
                          <a:cs typeface="Arial"/>
                        </a:rPr>
                        <a:t>106</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407037">
                <a:tc>
                  <a:txBody>
                    <a:bodyPr/>
                    <a:lstStyle/>
                    <a:p>
                      <a:pPr>
                        <a:lnSpc>
                          <a:spcPct val="150000"/>
                        </a:lnSpc>
                        <a:spcAft>
                          <a:spcPts val="0"/>
                        </a:spcAft>
                      </a:pPr>
                      <a:r>
                        <a:rPr lang="tr-TR" sz="1600">
                          <a:latin typeface="Comic Sans MS" pitchFamily="66" charset="0"/>
                          <a:ea typeface="Calibri"/>
                          <a:cs typeface="Arial"/>
                        </a:rPr>
                        <a:t>Vişne</a:t>
                      </a:r>
                      <a:endParaRPr lang="tr-TR" sz="1600">
                        <a:latin typeface="Comic Sans MS" pitchFamily="66" charset="0"/>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algn="ctr">
                        <a:lnSpc>
                          <a:spcPct val="150000"/>
                        </a:lnSpc>
                        <a:spcAft>
                          <a:spcPts val="0"/>
                        </a:spcAft>
                      </a:pPr>
                      <a:r>
                        <a:rPr lang="tr-TR" sz="1600">
                          <a:latin typeface="Comic Sans MS" pitchFamily="66" charset="0"/>
                          <a:ea typeface="Calibri"/>
                          <a:cs typeface="Arial"/>
                        </a:rPr>
                        <a:t>Ayrancı</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91465" algn="r">
                        <a:lnSpc>
                          <a:spcPct val="150000"/>
                        </a:lnSpc>
                        <a:spcAft>
                          <a:spcPts val="0"/>
                        </a:spcAft>
                      </a:pPr>
                      <a:r>
                        <a:rPr lang="tr-TR" sz="1600">
                          <a:latin typeface="Comic Sans MS" pitchFamily="66" charset="0"/>
                          <a:ea typeface="Calibri"/>
                          <a:cs typeface="Arial"/>
                        </a:rPr>
                        <a:t>50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R="291465" algn="r">
                        <a:lnSpc>
                          <a:spcPct val="150000"/>
                        </a:lnSpc>
                        <a:spcAft>
                          <a:spcPts val="0"/>
                        </a:spcAft>
                      </a:pPr>
                      <a:r>
                        <a:rPr lang="tr-TR" sz="1600">
                          <a:latin typeface="Comic Sans MS" pitchFamily="66" charset="0"/>
                          <a:ea typeface="Calibri"/>
                          <a:cs typeface="Arial"/>
                        </a:rPr>
                        <a:t>25</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407037">
                <a:tc>
                  <a:txBody>
                    <a:bodyPr/>
                    <a:lstStyle/>
                    <a:p>
                      <a:pPr>
                        <a:lnSpc>
                          <a:spcPct val="150000"/>
                        </a:lnSpc>
                        <a:spcAft>
                          <a:spcPts val="0"/>
                        </a:spcAft>
                      </a:pPr>
                      <a:r>
                        <a:rPr lang="tr-TR" sz="1600">
                          <a:latin typeface="Comic Sans MS" pitchFamily="66" charset="0"/>
                          <a:ea typeface="Calibri"/>
                          <a:cs typeface="Arial"/>
                        </a:rPr>
                        <a:t>Arpa</a:t>
                      </a:r>
                      <a:endParaRPr lang="tr-TR" sz="1600">
                        <a:latin typeface="Comic Sans MS" pitchFamily="66" charset="0"/>
                        <a:ea typeface="Calibri"/>
                        <a:cs typeface="Times New Roman"/>
                      </a:endParaRPr>
                    </a:p>
                  </a:txBody>
                  <a:tcPr marL="68580" marR="68580" marT="0" marB="0" anchor="ctr">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ctr">
                        <a:lnSpc>
                          <a:spcPct val="150000"/>
                        </a:lnSpc>
                        <a:spcAft>
                          <a:spcPts val="0"/>
                        </a:spcAft>
                      </a:pPr>
                      <a:r>
                        <a:rPr lang="tr-TR" sz="1600">
                          <a:latin typeface="Comic Sans MS" pitchFamily="66" charset="0"/>
                          <a:ea typeface="Calibri"/>
                          <a:cs typeface="Arial"/>
                        </a:rPr>
                        <a:t>Ayrancı</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91465" algn="r">
                        <a:lnSpc>
                          <a:spcPct val="150000"/>
                        </a:lnSpc>
                        <a:spcAft>
                          <a:spcPts val="0"/>
                        </a:spcAft>
                      </a:pPr>
                      <a:r>
                        <a:rPr lang="tr-TR" sz="1600">
                          <a:latin typeface="Comic Sans MS" pitchFamily="66" charset="0"/>
                          <a:ea typeface="Calibri"/>
                          <a:cs typeface="Arial"/>
                        </a:rPr>
                        <a:t>1.841</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marR="291465" algn="r">
                        <a:lnSpc>
                          <a:spcPct val="150000"/>
                        </a:lnSpc>
                        <a:spcAft>
                          <a:spcPts val="0"/>
                        </a:spcAft>
                      </a:pPr>
                      <a:r>
                        <a:rPr lang="tr-TR" sz="1600" dirty="0">
                          <a:latin typeface="Comic Sans MS" pitchFamily="66" charset="0"/>
                          <a:ea typeface="Calibri"/>
                          <a:cs typeface="Arial"/>
                        </a:rPr>
                        <a:t>773</a:t>
                      </a:r>
                      <a:endParaRPr lang="tr-TR" sz="1600" dirty="0">
                        <a:latin typeface="Comic Sans MS" pitchFamily="66" charset="0"/>
                        <a:ea typeface="Calibri"/>
                        <a:cs typeface="Times New Roman"/>
                      </a:endParaRPr>
                    </a:p>
                  </a:txBody>
                  <a:tcPr marL="68580" marR="68580" marT="0" marB="0" anchor="ctr">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357158" y="1285860"/>
            <a:ext cx="8229600" cy="4525963"/>
          </a:xfrm>
        </p:spPr>
        <p:txBody>
          <a:bodyPr>
            <a:normAutofit/>
          </a:bodyPr>
          <a:lstStyle/>
          <a:p>
            <a:pPr algn="just"/>
            <a:r>
              <a:rPr lang="tr-TR" sz="2400" dirty="0" smtClean="0">
                <a:latin typeface="Comic Sans MS" pitchFamily="66" charset="0"/>
              </a:rPr>
              <a:t>Karaman, 2012 yılında 81 il içerisinde canlı hayvan değeri 378 milyon TL ve %0,59’luk pay ile 63, hayvansal ürünler değeri bakımından ise 100 milyon TL ve %0,20’lik pay ile 68. sırada yer almaktadır (TÜİK, 2012).</a:t>
            </a:r>
            <a:endParaRPr lang="tr-TR" sz="2400" dirty="0">
              <a:latin typeface="Comic Sans MS" pitchFamily="66" charset="0"/>
            </a:endParaRPr>
          </a:p>
        </p:txBody>
      </p:sp>
      <p:sp>
        <p:nvSpPr>
          <p:cNvPr id="3" name="2 Başlık"/>
          <p:cNvSpPr>
            <a:spLocks noGrp="1"/>
          </p:cNvSpPr>
          <p:nvPr>
            <p:ph type="title"/>
          </p:nvPr>
        </p:nvSpPr>
        <p:spPr/>
        <p:txBody>
          <a:bodyPr>
            <a:normAutofit/>
          </a:bodyPr>
          <a:lstStyle/>
          <a:p>
            <a:pPr algn="ctr"/>
            <a:r>
              <a:rPr lang="tr-TR" sz="3200" dirty="0" smtClean="0">
                <a:latin typeface="Comic Sans MS" pitchFamily="66" charset="0"/>
              </a:rPr>
              <a:t>HAYVANSAL ÜRETİM</a:t>
            </a:r>
            <a:endParaRPr lang="tr-TR" sz="3200" dirty="0">
              <a:latin typeface="Comic Sans MS" pitchFamily="66" charset="0"/>
            </a:endParaRPr>
          </a:p>
        </p:txBody>
      </p:sp>
      <p:pic>
        <p:nvPicPr>
          <p:cNvPr id="58369" name="Picture 1"/>
          <p:cNvPicPr>
            <a:picLocks noChangeAspect="1" noChangeArrowheads="1"/>
          </p:cNvPicPr>
          <p:nvPr/>
        </p:nvPicPr>
        <p:blipFill>
          <a:blip r:embed="rId2" cstate="print"/>
          <a:srcRect/>
          <a:stretch>
            <a:fillRect/>
          </a:stretch>
        </p:blipFill>
        <p:spPr bwMode="auto">
          <a:xfrm>
            <a:off x="1643042" y="3171825"/>
            <a:ext cx="6648450" cy="368617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357158" y="428605"/>
            <a:ext cx="8229600" cy="1071570"/>
          </a:xfrm>
        </p:spPr>
        <p:txBody>
          <a:bodyPr>
            <a:normAutofit/>
          </a:bodyPr>
          <a:lstStyle/>
          <a:p>
            <a:pPr algn="just"/>
            <a:r>
              <a:rPr lang="tr-TR" sz="2400" b="1" dirty="0" smtClean="0">
                <a:latin typeface="Comic Sans MS" pitchFamily="66" charset="0"/>
              </a:rPr>
              <a:t>Tablo 26. </a:t>
            </a:r>
            <a:r>
              <a:rPr lang="tr-TR" sz="2400" dirty="0" smtClean="0">
                <a:latin typeface="Comic Sans MS" pitchFamily="66" charset="0"/>
              </a:rPr>
              <a:t>Karaman İli Islah Amaçlı Yetiştirici Birlikleri, Tarımsal Üretici Birlikleri ve Üye Sayıları</a:t>
            </a:r>
            <a:endParaRPr lang="tr-TR" sz="2400" b="1" dirty="0" smtClean="0">
              <a:latin typeface="Comic Sans MS" pitchFamily="66" charset="0"/>
            </a:endParaRPr>
          </a:p>
          <a:p>
            <a:pPr algn="just"/>
            <a:endParaRPr lang="tr-TR" sz="2400" dirty="0">
              <a:latin typeface="Comic Sans MS" pitchFamily="66" charset="0"/>
            </a:endParaRPr>
          </a:p>
        </p:txBody>
      </p:sp>
      <p:graphicFrame>
        <p:nvGraphicFramePr>
          <p:cNvPr id="4" name="3 Tablo"/>
          <p:cNvGraphicFramePr>
            <a:graphicFrameLocks noGrp="1"/>
          </p:cNvGraphicFramePr>
          <p:nvPr/>
        </p:nvGraphicFramePr>
        <p:xfrm>
          <a:off x="1071538" y="1785926"/>
          <a:ext cx="6572296" cy="3000395"/>
        </p:xfrm>
        <a:graphic>
          <a:graphicData uri="http://schemas.openxmlformats.org/drawingml/2006/table">
            <a:tbl>
              <a:tblPr/>
              <a:tblGrid>
                <a:gridCol w="4178665"/>
                <a:gridCol w="2393631"/>
              </a:tblGrid>
              <a:tr h="368078">
                <a:tc>
                  <a:txBody>
                    <a:bodyPr/>
                    <a:lstStyle/>
                    <a:p>
                      <a:pPr algn="ctr">
                        <a:spcAft>
                          <a:spcPts val="0"/>
                        </a:spcAft>
                      </a:pPr>
                      <a:r>
                        <a:rPr lang="tr-TR" sz="1600" b="1" dirty="0">
                          <a:solidFill>
                            <a:srgbClr val="FFFFFF"/>
                          </a:solidFill>
                          <a:latin typeface="Comic Sans MS" pitchFamily="66" charset="0"/>
                          <a:ea typeface="Calibri"/>
                          <a:cs typeface="Times New Roman"/>
                        </a:rPr>
                        <a:t>Birlik Adı </a:t>
                      </a:r>
                      <a:endParaRPr lang="tr-TR" sz="1600" dirty="0">
                        <a:latin typeface="Comic Sans MS" pitchFamily="66" charset="0"/>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b="1">
                          <a:solidFill>
                            <a:srgbClr val="FFFFFF"/>
                          </a:solidFill>
                          <a:latin typeface="Comic Sans MS" pitchFamily="66" charset="0"/>
                          <a:ea typeface="Calibri"/>
                          <a:cs typeface="Times New Roman"/>
                        </a:rPr>
                        <a:t>Ortak/Üye sayısı</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r>
              <a:tr h="474040">
                <a:tc>
                  <a:txBody>
                    <a:bodyPr/>
                    <a:lstStyle/>
                    <a:p>
                      <a:pPr>
                        <a:spcAft>
                          <a:spcPts val="0"/>
                        </a:spcAft>
                      </a:pPr>
                      <a:r>
                        <a:rPr lang="tr-TR" sz="1600">
                          <a:latin typeface="Comic Sans MS" pitchFamily="66" charset="0"/>
                          <a:ea typeface="Calibri"/>
                          <a:cs typeface="Times New Roman"/>
                        </a:rPr>
                        <a:t>Damızlık Sığır Yetiştiricileri Birliği</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ctr">
                        <a:spcAft>
                          <a:spcPts val="0"/>
                        </a:spcAft>
                      </a:pPr>
                      <a:r>
                        <a:rPr lang="tr-TR" sz="1600">
                          <a:latin typeface="Comic Sans MS" pitchFamily="66" charset="0"/>
                          <a:ea typeface="Calibri"/>
                          <a:cs typeface="Times New Roman"/>
                        </a:rPr>
                        <a:t>875</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474040">
                <a:tc>
                  <a:txBody>
                    <a:bodyPr/>
                    <a:lstStyle/>
                    <a:p>
                      <a:pPr>
                        <a:spcAft>
                          <a:spcPts val="0"/>
                        </a:spcAft>
                      </a:pPr>
                      <a:r>
                        <a:rPr lang="tr-TR" sz="1600">
                          <a:latin typeface="Comic Sans MS" pitchFamily="66" charset="0"/>
                          <a:ea typeface="Calibri"/>
                          <a:cs typeface="Times New Roman"/>
                        </a:rPr>
                        <a:t>Arı Yetiştiricileri Birliği</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600">
                          <a:latin typeface="Comic Sans MS" pitchFamily="66" charset="0"/>
                          <a:ea typeface="Calibri"/>
                          <a:cs typeface="Times New Roman"/>
                        </a:rPr>
                        <a:t>415</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474040">
                <a:tc>
                  <a:txBody>
                    <a:bodyPr/>
                    <a:lstStyle/>
                    <a:p>
                      <a:pPr>
                        <a:spcAft>
                          <a:spcPts val="0"/>
                        </a:spcAft>
                      </a:pPr>
                      <a:r>
                        <a:rPr lang="tr-TR" sz="1600">
                          <a:latin typeface="Comic Sans MS" pitchFamily="66" charset="0"/>
                          <a:ea typeface="Calibri"/>
                          <a:cs typeface="Times New Roman"/>
                        </a:rPr>
                        <a:t>Damızlık Koyun-Keçi Yetiştiricileri Birliği</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ctr">
                        <a:spcAft>
                          <a:spcPts val="0"/>
                        </a:spcAft>
                      </a:pPr>
                      <a:r>
                        <a:rPr lang="tr-TR" sz="1600">
                          <a:latin typeface="Comic Sans MS" pitchFamily="66" charset="0"/>
                          <a:ea typeface="Calibri"/>
                          <a:cs typeface="Times New Roman"/>
                        </a:rPr>
                        <a:t>2.945</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736157">
                <a:tc>
                  <a:txBody>
                    <a:bodyPr/>
                    <a:lstStyle/>
                    <a:p>
                      <a:pPr>
                        <a:spcAft>
                          <a:spcPts val="0"/>
                        </a:spcAft>
                      </a:pPr>
                      <a:r>
                        <a:rPr lang="tr-TR" sz="1600">
                          <a:latin typeface="Comic Sans MS" pitchFamily="66" charset="0"/>
                          <a:ea typeface="Calibri"/>
                          <a:cs typeface="Times New Roman"/>
                        </a:rPr>
                        <a:t>Karaman İli Yumurta Üreticileri Tarımsal Birliği</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600">
                          <a:latin typeface="Comic Sans MS" pitchFamily="66" charset="0"/>
                          <a:ea typeface="Calibri"/>
                          <a:cs typeface="Times New Roman"/>
                        </a:rPr>
                        <a:t>20</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474040">
                <a:tc>
                  <a:txBody>
                    <a:bodyPr/>
                    <a:lstStyle/>
                    <a:p>
                      <a:pPr>
                        <a:spcAft>
                          <a:spcPts val="0"/>
                        </a:spcAft>
                      </a:pPr>
                      <a:r>
                        <a:rPr lang="tr-TR" sz="1600">
                          <a:latin typeface="Comic Sans MS" pitchFamily="66" charset="0"/>
                          <a:ea typeface="Calibri"/>
                          <a:cs typeface="Times New Roman"/>
                        </a:rPr>
                        <a:t>Karaman İli Süt Üreticileri Birliği</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ctr">
                        <a:spcAft>
                          <a:spcPts val="0"/>
                        </a:spcAft>
                      </a:pPr>
                      <a:r>
                        <a:rPr lang="tr-TR" sz="1600" dirty="0">
                          <a:latin typeface="Comic Sans MS" pitchFamily="66" charset="0"/>
                          <a:ea typeface="Calibri"/>
                          <a:cs typeface="Times New Roman"/>
                        </a:rPr>
                        <a:t>1.605</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57158" y="285728"/>
            <a:ext cx="8229600" cy="4525963"/>
          </a:xfrm>
        </p:spPr>
        <p:txBody>
          <a:bodyPr/>
          <a:lstStyle/>
          <a:p>
            <a:pPr algn="just"/>
            <a:r>
              <a:rPr lang="tr-TR" dirty="0" smtClean="0">
                <a:latin typeface="Comic Sans MS" pitchFamily="66" charset="0"/>
              </a:rPr>
              <a:t>Karaman Gıda, Tarım ve Hayvancılık İl Müdürlüğü verilerine göre </a:t>
            </a:r>
            <a:r>
              <a:rPr lang="tr-TR" dirty="0" smtClean="0">
                <a:solidFill>
                  <a:srgbClr val="00B050"/>
                </a:solidFill>
                <a:latin typeface="Comic Sans MS" pitchFamily="66" charset="0"/>
              </a:rPr>
              <a:t>885.100 ha </a:t>
            </a:r>
            <a:r>
              <a:rPr lang="tr-TR" dirty="0" smtClean="0">
                <a:latin typeface="Comic Sans MS" pitchFamily="66" charset="0"/>
              </a:rPr>
              <a:t>alanın </a:t>
            </a:r>
            <a:r>
              <a:rPr lang="tr-TR" dirty="0" smtClean="0">
                <a:solidFill>
                  <a:srgbClr val="00B050"/>
                </a:solidFill>
                <a:latin typeface="Comic Sans MS" pitchFamily="66" charset="0"/>
              </a:rPr>
              <a:t>346.848 hektarında tarım </a:t>
            </a:r>
            <a:r>
              <a:rPr lang="tr-TR" dirty="0" smtClean="0">
                <a:latin typeface="Comic Sans MS" pitchFamily="66" charset="0"/>
              </a:rPr>
              <a:t>yapılırken, 187.115 ha alan çayır </a:t>
            </a:r>
            <a:r>
              <a:rPr lang="tr-TR" dirty="0" err="1" smtClean="0">
                <a:latin typeface="Comic Sans MS" pitchFamily="66" charset="0"/>
              </a:rPr>
              <a:t>mer’a</a:t>
            </a:r>
            <a:r>
              <a:rPr lang="tr-TR" dirty="0" smtClean="0">
                <a:latin typeface="Comic Sans MS" pitchFamily="66" charset="0"/>
              </a:rPr>
              <a:t> ve 241.152 ha alan ormanla kaplıdır. </a:t>
            </a:r>
            <a:endParaRPr lang="tr-TR" dirty="0">
              <a:latin typeface="Comic Sans MS" pitchFamily="66" charset="0"/>
            </a:endParaRPr>
          </a:p>
        </p:txBody>
      </p:sp>
      <p:pic>
        <p:nvPicPr>
          <p:cNvPr id="1026" name="Grafik 5"/>
          <p:cNvPicPr>
            <a:picLocks noChangeArrowheads="1"/>
          </p:cNvPicPr>
          <p:nvPr/>
        </p:nvPicPr>
        <p:blipFill>
          <a:blip r:embed="rId2"/>
          <a:srcRect/>
          <a:stretch>
            <a:fillRect/>
          </a:stretch>
        </p:blipFill>
        <p:spPr bwMode="auto">
          <a:xfrm>
            <a:off x="3643306" y="2214554"/>
            <a:ext cx="5200655" cy="4214842"/>
          </a:xfrm>
          <a:prstGeom prst="rect">
            <a:avLst/>
          </a:prstGeom>
          <a:noFill/>
          <a:ln w="9525">
            <a:noFill/>
            <a:miter lim="800000"/>
            <a:headEnd/>
            <a:tailEnd/>
          </a:ln>
        </p:spPr>
      </p:pic>
      <p:pic>
        <p:nvPicPr>
          <p:cNvPr id="4" name="Picture 1"/>
          <p:cNvPicPr>
            <a:picLocks noChangeAspect="1" noChangeArrowheads="1"/>
          </p:cNvPicPr>
          <p:nvPr/>
        </p:nvPicPr>
        <p:blipFill>
          <a:blip r:embed="rId3"/>
          <a:srcRect/>
          <a:stretch>
            <a:fillRect/>
          </a:stretch>
        </p:blipFill>
        <p:spPr bwMode="auto">
          <a:xfrm>
            <a:off x="0" y="3929070"/>
            <a:ext cx="3500430" cy="292893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Başlık"/>
          <p:cNvSpPr>
            <a:spLocks noGrp="1"/>
          </p:cNvSpPr>
          <p:nvPr>
            <p:ph type="title"/>
          </p:nvPr>
        </p:nvSpPr>
        <p:spPr>
          <a:xfrm>
            <a:off x="500034" y="0"/>
            <a:ext cx="8229600" cy="1143000"/>
          </a:xfrm>
        </p:spPr>
        <p:txBody>
          <a:bodyPr>
            <a:normAutofit fontScale="90000"/>
          </a:bodyPr>
          <a:lstStyle/>
          <a:p>
            <a:pPr algn="ctr"/>
            <a:r>
              <a:rPr lang="tr-TR" dirty="0" smtClean="0">
                <a:latin typeface="Comic Sans MS" pitchFamily="66" charset="0"/>
              </a:rPr>
              <a:t>KÜÇÜKBAŞ HAYVANCILIK</a:t>
            </a:r>
            <a:br>
              <a:rPr lang="tr-TR" dirty="0" smtClean="0">
                <a:latin typeface="Comic Sans MS" pitchFamily="66" charset="0"/>
              </a:rPr>
            </a:br>
            <a:endParaRPr lang="tr-TR" dirty="0">
              <a:latin typeface="Comic Sans MS" pitchFamily="66" charset="0"/>
            </a:endParaRPr>
          </a:p>
        </p:txBody>
      </p:sp>
      <p:graphicFrame>
        <p:nvGraphicFramePr>
          <p:cNvPr id="4" name="3 Tablo"/>
          <p:cNvGraphicFramePr>
            <a:graphicFrameLocks noGrp="1"/>
          </p:cNvGraphicFramePr>
          <p:nvPr>
            <p:extLst>
              <p:ext uri="{D42A27DB-BD31-4B8C-83A1-F6EECF244321}">
                <p14:modId xmlns:p14="http://schemas.microsoft.com/office/powerpoint/2010/main" val="2442489123"/>
              </p:ext>
            </p:extLst>
          </p:nvPr>
        </p:nvGraphicFramePr>
        <p:xfrm>
          <a:off x="714346" y="1357305"/>
          <a:ext cx="8250142" cy="4972657"/>
        </p:xfrm>
        <a:graphic>
          <a:graphicData uri="http://schemas.openxmlformats.org/drawingml/2006/table">
            <a:tbl>
              <a:tblPr/>
              <a:tblGrid>
                <a:gridCol w="1658876"/>
                <a:gridCol w="1121248"/>
                <a:gridCol w="1121248"/>
                <a:gridCol w="1027679"/>
                <a:gridCol w="840539"/>
                <a:gridCol w="104288"/>
                <a:gridCol w="1110530"/>
                <a:gridCol w="113606"/>
                <a:gridCol w="1152128"/>
              </a:tblGrid>
              <a:tr h="301362">
                <a:tc rowSpan="2">
                  <a:txBody>
                    <a:bodyPr/>
                    <a:lstStyle/>
                    <a:p>
                      <a:endParaRPr lang="tr-TR" sz="1600">
                        <a:latin typeface="Comic Sans MS" pitchFamily="66" charset="0"/>
                        <a:ea typeface="Times New Roman"/>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gridSpan="2">
                  <a:txBody>
                    <a:bodyPr/>
                    <a:lstStyle/>
                    <a:p>
                      <a:pPr algn="ctr">
                        <a:spcAft>
                          <a:spcPts val="0"/>
                        </a:spcAft>
                      </a:pPr>
                      <a:r>
                        <a:rPr lang="tr-TR" sz="1600">
                          <a:solidFill>
                            <a:srgbClr val="FFFFFF"/>
                          </a:solidFill>
                          <a:latin typeface="Comic Sans MS" pitchFamily="66" charset="0"/>
                          <a:ea typeface="Calibri"/>
                          <a:cs typeface="Times New Roman"/>
                        </a:rPr>
                        <a:t>Koyun</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hMerge="1">
                  <a:txBody>
                    <a:bodyPr/>
                    <a:lstStyle/>
                    <a:p>
                      <a:endParaRPr lang="tr-TR"/>
                    </a:p>
                  </a:txBody>
                  <a:tcPr/>
                </a:tc>
                <a:tc gridSpan="2">
                  <a:txBody>
                    <a:bodyPr/>
                    <a:lstStyle/>
                    <a:p>
                      <a:pPr algn="ctr">
                        <a:spcAft>
                          <a:spcPts val="0"/>
                        </a:spcAft>
                      </a:pPr>
                      <a:r>
                        <a:rPr lang="tr-TR" sz="1600" dirty="0">
                          <a:solidFill>
                            <a:srgbClr val="FFFFFF"/>
                          </a:solidFill>
                          <a:latin typeface="Comic Sans MS" pitchFamily="66" charset="0"/>
                          <a:ea typeface="Calibri"/>
                          <a:cs typeface="Times New Roman"/>
                        </a:rPr>
                        <a:t>Keçi</a:t>
                      </a:r>
                      <a:endParaRPr lang="tr-TR" sz="1600" dirty="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hMerge="1">
                  <a:txBody>
                    <a:bodyPr/>
                    <a:lstStyle/>
                    <a:p>
                      <a:endParaRPr lang="tr-TR"/>
                    </a:p>
                  </a:txBody>
                  <a:tcPr/>
                </a:tc>
                <a:tc rowSpan="2" gridSpan="2">
                  <a:txBody>
                    <a:bodyPr/>
                    <a:lstStyle/>
                    <a:p>
                      <a:pPr algn="ctr">
                        <a:spcAft>
                          <a:spcPts val="0"/>
                        </a:spcAft>
                      </a:pPr>
                      <a:r>
                        <a:rPr lang="tr-TR" sz="1600">
                          <a:solidFill>
                            <a:srgbClr val="FFFFFF"/>
                          </a:solidFill>
                          <a:latin typeface="Comic Sans MS" pitchFamily="66" charset="0"/>
                          <a:ea typeface="Calibri"/>
                          <a:cs typeface="Times New Roman"/>
                        </a:rPr>
                        <a:t>Süt (ton)</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rowSpan="2" hMerge="1">
                  <a:txBody>
                    <a:bodyPr/>
                    <a:lstStyle/>
                    <a:p>
                      <a:endParaRPr lang="en-US"/>
                    </a:p>
                  </a:txBody>
                  <a:tcPr/>
                </a:tc>
                <a:tc rowSpan="2" gridSpan="2">
                  <a:txBody>
                    <a:bodyPr/>
                    <a:lstStyle/>
                    <a:p>
                      <a:pPr algn="ctr">
                        <a:spcAft>
                          <a:spcPts val="0"/>
                        </a:spcAft>
                      </a:pPr>
                      <a:r>
                        <a:rPr lang="tr-TR" sz="1600">
                          <a:solidFill>
                            <a:srgbClr val="FFFFFF"/>
                          </a:solidFill>
                          <a:latin typeface="Comic Sans MS" pitchFamily="66" charset="0"/>
                          <a:ea typeface="Calibri"/>
                          <a:cs typeface="Times New Roman"/>
                        </a:rPr>
                        <a:t>Yün / Kıl / Tiftik (ton)</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rowSpan="2" hMerge="1">
                  <a:txBody>
                    <a:bodyPr/>
                    <a:lstStyle/>
                    <a:p>
                      <a:endParaRPr lang="en-US"/>
                    </a:p>
                  </a:txBody>
                  <a:tcPr/>
                </a:tc>
              </a:tr>
              <a:tr h="400635">
                <a:tc vMerge="1">
                  <a:txBody>
                    <a:bodyPr/>
                    <a:lstStyle/>
                    <a:p>
                      <a:endParaRPr lang="tr-TR"/>
                    </a:p>
                  </a:txBody>
                  <a:tcPr/>
                </a:tc>
                <a:tc>
                  <a:txBody>
                    <a:bodyPr/>
                    <a:lstStyle/>
                    <a:p>
                      <a:pPr algn="ctr">
                        <a:spcAft>
                          <a:spcPts val="0"/>
                        </a:spcAft>
                      </a:pPr>
                      <a:r>
                        <a:rPr lang="tr-TR" sz="1600">
                          <a:solidFill>
                            <a:srgbClr val="FFFFFF"/>
                          </a:solidFill>
                          <a:latin typeface="Comic Sans MS" pitchFamily="66" charset="0"/>
                          <a:ea typeface="Calibri"/>
                          <a:cs typeface="Times New Roman"/>
                        </a:rPr>
                        <a:t>Merinos</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a:solidFill>
                            <a:srgbClr val="FFFFFF"/>
                          </a:solidFill>
                          <a:latin typeface="Comic Sans MS" pitchFamily="66" charset="0"/>
                          <a:ea typeface="Calibri"/>
                          <a:cs typeface="Times New Roman"/>
                        </a:rPr>
                        <a:t>Yerli</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a:solidFill>
                            <a:srgbClr val="FFFFFF"/>
                          </a:solidFill>
                          <a:latin typeface="Comic Sans MS" pitchFamily="66" charset="0"/>
                          <a:ea typeface="Calibri"/>
                          <a:cs typeface="Times New Roman"/>
                        </a:rPr>
                        <a:t>Kıl</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a:solidFill>
                            <a:srgbClr val="FFFFFF"/>
                          </a:solidFill>
                          <a:latin typeface="Comic Sans MS" pitchFamily="66" charset="0"/>
                          <a:ea typeface="Calibri"/>
                          <a:cs typeface="Times New Roman"/>
                        </a:rPr>
                        <a:t>Tiftik</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gridSpan="2" vMerge="1">
                  <a:txBody>
                    <a:bodyPr/>
                    <a:lstStyle/>
                    <a:p>
                      <a:endParaRPr lang="tr-TR"/>
                    </a:p>
                  </a:txBody>
                  <a:tcPr/>
                </a:tc>
                <a:tc hMerge="1" vMerge="1">
                  <a:txBody>
                    <a:bodyPr/>
                    <a:lstStyle/>
                    <a:p>
                      <a:endParaRPr lang="en-US"/>
                    </a:p>
                  </a:txBody>
                  <a:tcPr/>
                </a:tc>
                <a:tc gridSpan="2" vMerge="1">
                  <a:txBody>
                    <a:bodyPr/>
                    <a:lstStyle/>
                    <a:p>
                      <a:endParaRPr lang="tr-TR"/>
                    </a:p>
                  </a:txBody>
                  <a:tcPr/>
                </a:tc>
                <a:tc hMerge="1" vMerge="1">
                  <a:txBody>
                    <a:bodyPr/>
                    <a:lstStyle/>
                    <a:p>
                      <a:endParaRPr lang="en-US"/>
                    </a:p>
                  </a:txBody>
                  <a:tcPr/>
                </a:tc>
              </a:tr>
              <a:tr h="301362">
                <a:tc gridSpan="9">
                  <a:txBody>
                    <a:bodyPr/>
                    <a:lstStyle/>
                    <a:p>
                      <a:pPr algn="ctr">
                        <a:spcAft>
                          <a:spcPts val="0"/>
                        </a:spcAft>
                      </a:pPr>
                      <a:r>
                        <a:rPr lang="tr-TR" sz="1600" b="1">
                          <a:latin typeface="Comic Sans MS" pitchFamily="66" charset="0"/>
                          <a:ea typeface="Calibri"/>
                          <a:cs typeface="Times New Roman"/>
                        </a:rPr>
                        <a:t>2012 yılı TÜİK verileri</a:t>
                      </a:r>
                      <a:endParaRPr lang="tr-TR" sz="1600">
                        <a:latin typeface="Comic Sans MS" pitchFamily="66" charset="0"/>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en-US"/>
                    </a:p>
                  </a:txBody>
                  <a:tcPr/>
                </a:tc>
                <a:tc hMerge="1">
                  <a:txBody>
                    <a:bodyPr/>
                    <a:lstStyle/>
                    <a:p>
                      <a:endParaRPr lang="tr-TR"/>
                    </a:p>
                  </a:txBody>
                  <a:tcPr/>
                </a:tc>
                <a:tc hMerge="1">
                  <a:txBody>
                    <a:bodyPr/>
                    <a:lstStyle/>
                    <a:p>
                      <a:endParaRPr lang="en-US"/>
                    </a:p>
                  </a:txBody>
                  <a:tcPr/>
                </a:tc>
              </a:tr>
              <a:tr h="467998">
                <a:tc>
                  <a:txBody>
                    <a:bodyPr/>
                    <a:lstStyle/>
                    <a:p>
                      <a:pPr>
                        <a:spcAft>
                          <a:spcPts val="0"/>
                        </a:spcAft>
                      </a:pPr>
                      <a:r>
                        <a:rPr lang="tr-TR" sz="1600">
                          <a:latin typeface="Comic Sans MS" pitchFamily="66" charset="0"/>
                          <a:ea typeface="Calibri"/>
                          <a:cs typeface="Times New Roman"/>
                        </a:rPr>
                        <a:t>Türkiye</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r">
                        <a:spcAft>
                          <a:spcPts val="0"/>
                        </a:spcAft>
                      </a:pPr>
                      <a:r>
                        <a:rPr lang="tr-TR" sz="1400" dirty="0">
                          <a:latin typeface="Comic Sans MS" pitchFamily="66" charset="0"/>
                          <a:ea typeface="Calibri"/>
                          <a:cs typeface="Times New Roman"/>
                        </a:rPr>
                        <a:t>1.532.651</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r">
                        <a:spcAft>
                          <a:spcPts val="0"/>
                        </a:spcAft>
                      </a:pPr>
                      <a:r>
                        <a:rPr lang="tr-TR" sz="1400" dirty="0">
                          <a:latin typeface="Comic Sans MS" pitchFamily="66" charset="0"/>
                          <a:ea typeface="Calibri"/>
                          <a:cs typeface="Times New Roman"/>
                        </a:rPr>
                        <a:t>25.892.582</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r">
                        <a:spcAft>
                          <a:spcPts val="0"/>
                        </a:spcAft>
                      </a:pPr>
                      <a:r>
                        <a:rPr lang="tr-TR" sz="1400" dirty="0">
                          <a:latin typeface="Comic Sans MS" pitchFamily="66" charset="0"/>
                          <a:ea typeface="Calibri"/>
                          <a:cs typeface="Times New Roman"/>
                        </a:rPr>
                        <a:t>8.199.184</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gridSpan="2">
                  <a:txBody>
                    <a:bodyPr/>
                    <a:lstStyle/>
                    <a:p>
                      <a:pPr algn="r">
                        <a:spcAft>
                          <a:spcPts val="0"/>
                        </a:spcAft>
                      </a:pPr>
                      <a:r>
                        <a:rPr lang="tr-TR" sz="1400" dirty="0">
                          <a:latin typeface="Comic Sans MS" pitchFamily="66" charset="0"/>
                          <a:ea typeface="Calibri"/>
                          <a:cs typeface="Times New Roman"/>
                        </a:rPr>
                        <a:t>158.102</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hMerge="1">
                  <a:txBody>
                    <a:bodyPr/>
                    <a:lstStyle/>
                    <a:p>
                      <a:pPr algn="r">
                        <a:spcAft>
                          <a:spcPts val="0"/>
                        </a:spcAft>
                      </a:pPr>
                      <a:endParaRPr lang="tr-TR" sz="1600" dirty="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gridSpan="2">
                  <a:txBody>
                    <a:bodyPr/>
                    <a:lstStyle/>
                    <a:p>
                      <a:pPr algn="r">
                        <a:spcAft>
                          <a:spcPts val="0"/>
                        </a:spcAft>
                      </a:pPr>
                      <a:r>
                        <a:rPr lang="tr-TR" sz="1400" dirty="0" smtClean="0">
                          <a:latin typeface="Comic Sans MS" pitchFamily="66" charset="0"/>
                          <a:ea typeface="Calibri"/>
                          <a:cs typeface="Times New Roman"/>
                        </a:rPr>
                        <a:t>1.376.436</a:t>
                      </a:r>
                      <a:endParaRPr lang="tr-TR" sz="1400" dirty="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hMerge="1">
                  <a:txBody>
                    <a:bodyPr/>
                    <a:lstStyle/>
                    <a:p>
                      <a:pPr algn="r">
                        <a:spcAft>
                          <a:spcPts val="0"/>
                        </a:spcAft>
                      </a:pPr>
                      <a:endParaRPr lang="tr-TR" sz="160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r">
                        <a:spcAft>
                          <a:spcPts val="0"/>
                        </a:spcAft>
                      </a:pPr>
                      <a:r>
                        <a:rPr lang="tr-TR" sz="1400" dirty="0" smtClean="0">
                          <a:latin typeface="Comic Sans MS" pitchFamily="66" charset="0"/>
                          <a:ea typeface="Calibri"/>
                          <a:cs typeface="Times New Roman"/>
                        </a:rPr>
                        <a:t>54.950</a:t>
                      </a:r>
                      <a:endParaRPr lang="tr-TR" sz="1400" dirty="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01362">
                <a:tc>
                  <a:txBody>
                    <a:bodyPr/>
                    <a:lstStyle/>
                    <a:p>
                      <a:pPr>
                        <a:spcAft>
                          <a:spcPts val="0"/>
                        </a:spcAft>
                      </a:pPr>
                      <a:r>
                        <a:rPr lang="tr-TR" sz="1600">
                          <a:latin typeface="Comic Sans MS" pitchFamily="66" charset="0"/>
                          <a:ea typeface="Calibri"/>
                          <a:cs typeface="Times New Roman"/>
                        </a:rPr>
                        <a:t>Karaman</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400">
                          <a:latin typeface="Comic Sans MS" pitchFamily="66" charset="0"/>
                          <a:ea typeface="Calibri"/>
                          <a:cs typeface="Times New Roman"/>
                        </a:rPr>
                        <a:t>108.694</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400">
                          <a:latin typeface="Comic Sans MS" pitchFamily="66" charset="0"/>
                          <a:ea typeface="Calibri"/>
                          <a:cs typeface="Times New Roman"/>
                        </a:rPr>
                        <a:t>264.194</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400" dirty="0">
                          <a:latin typeface="Comic Sans MS" pitchFamily="66" charset="0"/>
                          <a:ea typeface="Calibri"/>
                          <a:cs typeface="Times New Roman"/>
                        </a:rPr>
                        <a:t>100.419</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gridSpan="2">
                  <a:txBody>
                    <a:bodyPr/>
                    <a:lstStyle/>
                    <a:p>
                      <a:pPr algn="r">
                        <a:spcAft>
                          <a:spcPts val="0"/>
                        </a:spcAft>
                      </a:pPr>
                      <a:r>
                        <a:rPr lang="tr-TR" sz="1400" dirty="0">
                          <a:latin typeface="Comic Sans MS" pitchFamily="66" charset="0"/>
                          <a:ea typeface="Calibri"/>
                          <a:cs typeface="Times New Roman"/>
                        </a:rPr>
                        <a:t>11.728</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hMerge="1">
                  <a:txBody>
                    <a:bodyPr/>
                    <a:lstStyle/>
                    <a:p>
                      <a:pPr algn="r">
                        <a:spcAft>
                          <a:spcPts val="0"/>
                        </a:spcAft>
                      </a:pP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gridSpan="2">
                  <a:txBody>
                    <a:bodyPr/>
                    <a:lstStyle/>
                    <a:p>
                      <a:pPr algn="r">
                        <a:spcAft>
                          <a:spcPts val="0"/>
                        </a:spcAft>
                      </a:pPr>
                      <a:r>
                        <a:rPr lang="tr-TR" sz="1400" dirty="0">
                          <a:latin typeface="Comic Sans MS" pitchFamily="66" charset="0"/>
                          <a:ea typeface="Calibri"/>
                          <a:cs typeface="Times New Roman"/>
                        </a:rPr>
                        <a:t>18.372,51</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hMerge="1">
                  <a:txBody>
                    <a:bodyPr/>
                    <a:lstStyle/>
                    <a:p>
                      <a:pPr algn="r">
                        <a:spcAft>
                          <a:spcPts val="0"/>
                        </a:spcAft>
                      </a:pPr>
                      <a:endParaRPr lang="tr-TR" sz="160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400">
                          <a:latin typeface="Comic Sans MS" pitchFamily="66" charset="0"/>
                          <a:ea typeface="Calibri"/>
                          <a:cs typeface="Times New Roman"/>
                        </a:rPr>
                        <a:t>902,16</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01362">
                <a:tc>
                  <a:txBody>
                    <a:bodyPr/>
                    <a:lstStyle/>
                    <a:p>
                      <a:pPr>
                        <a:spcAft>
                          <a:spcPts val="0"/>
                        </a:spcAft>
                      </a:pPr>
                      <a:r>
                        <a:rPr lang="tr-TR" sz="1600">
                          <a:latin typeface="Comic Sans MS" pitchFamily="66" charset="0"/>
                          <a:ea typeface="Calibri"/>
                          <a:cs typeface="Times New Roman"/>
                        </a:rPr>
                        <a:t>Ülkedeki Payı (%)</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400">
                          <a:latin typeface="Comic Sans MS" pitchFamily="66" charset="0"/>
                          <a:ea typeface="Calibri"/>
                          <a:cs typeface="Times New Roman"/>
                        </a:rPr>
                        <a:t>7,09</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400">
                          <a:latin typeface="Comic Sans MS" pitchFamily="66" charset="0"/>
                          <a:ea typeface="Calibri"/>
                          <a:cs typeface="Times New Roman"/>
                        </a:rPr>
                        <a:t>1,02</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400">
                          <a:latin typeface="Comic Sans MS" pitchFamily="66" charset="0"/>
                          <a:ea typeface="Calibri"/>
                          <a:cs typeface="Times New Roman"/>
                        </a:rPr>
                        <a:t>1,22</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gridSpan="2">
                  <a:txBody>
                    <a:bodyPr/>
                    <a:lstStyle/>
                    <a:p>
                      <a:pPr algn="ctr">
                        <a:spcAft>
                          <a:spcPts val="0"/>
                        </a:spcAft>
                      </a:pPr>
                      <a:r>
                        <a:rPr lang="tr-TR" sz="1400">
                          <a:latin typeface="Comic Sans MS" pitchFamily="66" charset="0"/>
                          <a:ea typeface="Calibri"/>
                          <a:cs typeface="Times New Roman"/>
                        </a:rPr>
                        <a:t>7,42</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hMerge="1">
                  <a:txBody>
                    <a:bodyPr/>
                    <a:lstStyle/>
                    <a:p>
                      <a:pPr algn="ctr">
                        <a:spcAft>
                          <a:spcPts val="0"/>
                        </a:spcAft>
                      </a:pP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gridSpan="2">
                  <a:txBody>
                    <a:bodyPr/>
                    <a:lstStyle/>
                    <a:p>
                      <a:pPr algn="ctr">
                        <a:spcAft>
                          <a:spcPts val="0"/>
                        </a:spcAft>
                      </a:pPr>
                      <a:r>
                        <a:rPr lang="tr-TR" sz="1400" dirty="0">
                          <a:latin typeface="Comic Sans MS" pitchFamily="66" charset="0"/>
                          <a:ea typeface="Calibri"/>
                          <a:cs typeface="Times New Roman"/>
                        </a:rPr>
                        <a:t>1,33</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hMerge="1">
                  <a:txBody>
                    <a:bodyPr/>
                    <a:lstStyle/>
                    <a:p>
                      <a:pPr algn="ctr">
                        <a:spcAft>
                          <a:spcPts val="0"/>
                        </a:spcAft>
                      </a:pPr>
                      <a:endParaRPr lang="tr-TR" sz="160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400" dirty="0">
                          <a:latin typeface="Comic Sans MS" pitchFamily="66" charset="0"/>
                          <a:ea typeface="Calibri"/>
                          <a:cs typeface="Times New Roman"/>
                        </a:rPr>
                        <a:t>1,64</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01362">
                <a:tc gridSpan="9">
                  <a:txBody>
                    <a:bodyPr/>
                    <a:lstStyle/>
                    <a:p>
                      <a:pPr algn="ctr">
                        <a:spcAft>
                          <a:spcPts val="0"/>
                        </a:spcAft>
                      </a:pPr>
                      <a:r>
                        <a:rPr lang="tr-TR" sz="1600" b="1" dirty="0">
                          <a:latin typeface="Comic Sans MS" pitchFamily="66" charset="0"/>
                          <a:ea typeface="Calibri"/>
                          <a:cs typeface="Times New Roman"/>
                        </a:rPr>
                        <a:t>2012 yılı küçükbaş hayvan varlığının ilçelere dağılımı</a:t>
                      </a:r>
                      <a:endParaRPr lang="tr-TR" sz="1600" dirty="0">
                        <a:latin typeface="Comic Sans MS" pitchFamily="66" charset="0"/>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en-US"/>
                    </a:p>
                  </a:txBody>
                  <a:tcPr/>
                </a:tc>
                <a:tc hMerge="1">
                  <a:txBody>
                    <a:bodyPr/>
                    <a:lstStyle/>
                    <a:p>
                      <a:endParaRPr lang="tr-TR"/>
                    </a:p>
                  </a:txBody>
                  <a:tcPr/>
                </a:tc>
                <a:tc hMerge="1">
                  <a:txBody>
                    <a:bodyPr/>
                    <a:lstStyle/>
                    <a:p>
                      <a:endParaRPr lang="en-US"/>
                    </a:p>
                  </a:txBody>
                  <a:tcPr/>
                </a:tc>
              </a:tr>
              <a:tr h="301362">
                <a:tc>
                  <a:txBody>
                    <a:bodyPr/>
                    <a:lstStyle/>
                    <a:p>
                      <a:pPr>
                        <a:spcAft>
                          <a:spcPts val="0"/>
                        </a:spcAft>
                      </a:pPr>
                      <a:r>
                        <a:rPr lang="tr-TR" sz="1600">
                          <a:latin typeface="Comic Sans MS" pitchFamily="66" charset="0"/>
                          <a:ea typeface="Calibri"/>
                          <a:cs typeface="Times New Roman"/>
                        </a:rPr>
                        <a:t>Merkez</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r">
                        <a:spcAft>
                          <a:spcPts val="0"/>
                        </a:spcAft>
                      </a:pPr>
                      <a:r>
                        <a:rPr lang="tr-TR" sz="1400" dirty="0">
                          <a:latin typeface="Comic Sans MS" pitchFamily="66" charset="0"/>
                          <a:ea typeface="Calibri"/>
                          <a:cs typeface="Times New Roman"/>
                        </a:rPr>
                        <a:t>105.163</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r">
                        <a:spcAft>
                          <a:spcPts val="0"/>
                        </a:spcAft>
                      </a:pPr>
                      <a:r>
                        <a:rPr lang="tr-TR" sz="1400">
                          <a:latin typeface="Comic Sans MS" pitchFamily="66" charset="0"/>
                          <a:ea typeface="Calibri"/>
                          <a:cs typeface="Times New Roman"/>
                        </a:rPr>
                        <a:t>67.234</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r">
                        <a:spcAft>
                          <a:spcPts val="0"/>
                        </a:spcAft>
                      </a:pPr>
                      <a:r>
                        <a:rPr lang="tr-TR" sz="1400">
                          <a:latin typeface="Comic Sans MS" pitchFamily="66" charset="0"/>
                          <a:ea typeface="Calibri"/>
                          <a:cs typeface="Times New Roman"/>
                        </a:rPr>
                        <a:t>61.161</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r">
                        <a:spcAft>
                          <a:spcPts val="0"/>
                        </a:spcAft>
                      </a:pPr>
                      <a:r>
                        <a:rPr lang="tr-TR" sz="1400">
                          <a:latin typeface="Comic Sans MS" pitchFamily="66" charset="0"/>
                          <a:ea typeface="Calibri"/>
                          <a:cs typeface="Times New Roman"/>
                        </a:rPr>
                        <a:t>10.793</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gridSpan="2">
                  <a:txBody>
                    <a:bodyPr/>
                    <a:lstStyle/>
                    <a:p>
                      <a:pPr algn="r">
                        <a:spcAft>
                          <a:spcPts val="0"/>
                        </a:spcAft>
                      </a:pPr>
                      <a:r>
                        <a:rPr lang="tr-TR" sz="1400">
                          <a:latin typeface="Comic Sans MS" pitchFamily="66" charset="0"/>
                          <a:ea typeface="Calibri"/>
                          <a:cs typeface="Times New Roman"/>
                        </a:rPr>
                        <a:t>8.774,04</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hMerge="1">
                  <a:txBody>
                    <a:bodyPr/>
                    <a:lstStyle/>
                    <a:p>
                      <a:endParaRPr lang="en-US"/>
                    </a:p>
                  </a:txBody>
                  <a:tcPr/>
                </a:tc>
                <a:tc gridSpan="2">
                  <a:txBody>
                    <a:bodyPr/>
                    <a:lstStyle/>
                    <a:p>
                      <a:pPr algn="r">
                        <a:spcAft>
                          <a:spcPts val="0"/>
                        </a:spcAft>
                      </a:pPr>
                      <a:r>
                        <a:rPr lang="tr-TR" sz="1400" dirty="0">
                          <a:latin typeface="Comic Sans MS" pitchFamily="66" charset="0"/>
                          <a:ea typeface="Calibri"/>
                          <a:cs typeface="Times New Roman"/>
                        </a:rPr>
                        <a:t>489,34</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hMerge="1">
                  <a:txBody>
                    <a:bodyPr/>
                    <a:lstStyle/>
                    <a:p>
                      <a:endParaRPr lang="en-US"/>
                    </a:p>
                  </a:txBody>
                  <a:tcPr/>
                </a:tc>
              </a:tr>
              <a:tr h="301362">
                <a:tc>
                  <a:txBody>
                    <a:bodyPr/>
                    <a:lstStyle/>
                    <a:p>
                      <a:pPr>
                        <a:spcAft>
                          <a:spcPts val="0"/>
                        </a:spcAft>
                      </a:pPr>
                      <a:r>
                        <a:rPr lang="tr-TR" sz="1600">
                          <a:latin typeface="Comic Sans MS" pitchFamily="66" charset="0"/>
                          <a:ea typeface="Calibri"/>
                          <a:cs typeface="Times New Roman"/>
                        </a:rPr>
                        <a:t>Ayrancı</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400">
                          <a:latin typeface="Comic Sans MS" pitchFamily="66" charset="0"/>
                          <a:ea typeface="Calibri"/>
                          <a:cs typeface="Times New Roman"/>
                        </a:rPr>
                        <a:t>990</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400" dirty="0">
                          <a:latin typeface="Comic Sans MS" pitchFamily="66" charset="0"/>
                          <a:ea typeface="Calibri"/>
                          <a:cs typeface="Times New Roman"/>
                        </a:rPr>
                        <a:t>178.968</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400" dirty="0">
                          <a:latin typeface="Comic Sans MS" pitchFamily="66" charset="0"/>
                          <a:ea typeface="Calibri"/>
                          <a:cs typeface="Times New Roman"/>
                        </a:rPr>
                        <a:t>4.558</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400" dirty="0">
                          <a:latin typeface="Comic Sans MS" pitchFamily="66" charset="0"/>
                          <a:ea typeface="Calibri"/>
                          <a:cs typeface="Times New Roman"/>
                        </a:rPr>
                        <a:t>935</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gridSpan="2">
                  <a:txBody>
                    <a:bodyPr/>
                    <a:lstStyle/>
                    <a:p>
                      <a:pPr algn="r">
                        <a:spcAft>
                          <a:spcPts val="0"/>
                        </a:spcAft>
                      </a:pPr>
                      <a:r>
                        <a:rPr lang="tr-TR" sz="1400" dirty="0">
                          <a:latin typeface="Comic Sans MS" pitchFamily="66" charset="0"/>
                          <a:ea typeface="Calibri"/>
                          <a:cs typeface="Times New Roman"/>
                        </a:rPr>
                        <a:t>7.473,74</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hMerge="1">
                  <a:txBody>
                    <a:bodyPr/>
                    <a:lstStyle/>
                    <a:p>
                      <a:endParaRPr lang="en-US"/>
                    </a:p>
                  </a:txBody>
                  <a:tcPr/>
                </a:tc>
                <a:tc gridSpan="2">
                  <a:txBody>
                    <a:bodyPr/>
                    <a:lstStyle/>
                    <a:p>
                      <a:pPr algn="r">
                        <a:spcAft>
                          <a:spcPts val="0"/>
                        </a:spcAft>
                      </a:pPr>
                      <a:r>
                        <a:rPr lang="tr-TR" sz="1400" dirty="0">
                          <a:latin typeface="Comic Sans MS" pitchFamily="66" charset="0"/>
                          <a:ea typeface="Calibri"/>
                          <a:cs typeface="Times New Roman"/>
                        </a:rPr>
                        <a:t>356,64</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hMerge="1">
                  <a:txBody>
                    <a:bodyPr/>
                    <a:lstStyle/>
                    <a:p>
                      <a:endParaRPr lang="en-US"/>
                    </a:p>
                  </a:txBody>
                  <a:tcPr/>
                </a:tc>
              </a:tr>
              <a:tr h="301362">
                <a:tc>
                  <a:txBody>
                    <a:bodyPr/>
                    <a:lstStyle/>
                    <a:p>
                      <a:pPr>
                        <a:spcAft>
                          <a:spcPts val="0"/>
                        </a:spcAft>
                      </a:pPr>
                      <a:r>
                        <a:rPr lang="tr-TR" sz="1600">
                          <a:latin typeface="Comic Sans MS" pitchFamily="66" charset="0"/>
                          <a:ea typeface="Calibri"/>
                          <a:cs typeface="Times New Roman"/>
                        </a:rPr>
                        <a:t>Başyayla</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r">
                        <a:spcAft>
                          <a:spcPts val="0"/>
                        </a:spcAft>
                      </a:pPr>
                      <a:r>
                        <a:rPr lang="tr-TR" sz="1400" dirty="0">
                          <a:latin typeface="Comic Sans MS" pitchFamily="66" charset="0"/>
                          <a:ea typeface="Calibri"/>
                          <a:cs typeface="Times New Roman"/>
                        </a:rPr>
                        <a:t>-</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r">
                        <a:spcAft>
                          <a:spcPts val="0"/>
                        </a:spcAft>
                      </a:pPr>
                      <a:r>
                        <a:rPr lang="tr-TR" sz="1400">
                          <a:latin typeface="Comic Sans MS" pitchFamily="66" charset="0"/>
                          <a:ea typeface="Calibri"/>
                          <a:cs typeface="Times New Roman"/>
                        </a:rPr>
                        <a:t>532</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r">
                        <a:spcAft>
                          <a:spcPts val="0"/>
                        </a:spcAft>
                      </a:pPr>
                      <a:r>
                        <a:rPr lang="tr-TR" sz="1400">
                          <a:latin typeface="Comic Sans MS" pitchFamily="66" charset="0"/>
                          <a:ea typeface="Calibri"/>
                          <a:cs typeface="Times New Roman"/>
                        </a:rPr>
                        <a:t>2.592</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r">
                        <a:spcAft>
                          <a:spcPts val="0"/>
                        </a:spcAft>
                      </a:pPr>
                      <a:r>
                        <a:rPr lang="tr-TR" sz="1400">
                          <a:latin typeface="Comic Sans MS" pitchFamily="66" charset="0"/>
                          <a:ea typeface="Calibri"/>
                          <a:cs typeface="Times New Roman"/>
                        </a:rPr>
                        <a:t>-</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gridSpan="2">
                  <a:txBody>
                    <a:bodyPr/>
                    <a:lstStyle/>
                    <a:p>
                      <a:pPr algn="r">
                        <a:spcAft>
                          <a:spcPts val="0"/>
                        </a:spcAft>
                      </a:pPr>
                      <a:r>
                        <a:rPr lang="tr-TR" sz="1400">
                          <a:latin typeface="Comic Sans MS" pitchFamily="66" charset="0"/>
                          <a:ea typeface="Calibri"/>
                          <a:cs typeface="Times New Roman"/>
                        </a:rPr>
                        <a:t>162,34</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hMerge="1">
                  <a:txBody>
                    <a:bodyPr/>
                    <a:lstStyle/>
                    <a:p>
                      <a:endParaRPr lang="en-US"/>
                    </a:p>
                  </a:txBody>
                  <a:tcPr/>
                </a:tc>
                <a:tc gridSpan="2">
                  <a:txBody>
                    <a:bodyPr/>
                    <a:lstStyle/>
                    <a:p>
                      <a:pPr algn="r">
                        <a:spcAft>
                          <a:spcPts val="0"/>
                        </a:spcAft>
                      </a:pPr>
                      <a:r>
                        <a:rPr lang="tr-TR" sz="1400" dirty="0">
                          <a:latin typeface="Comic Sans MS" pitchFamily="66" charset="0"/>
                          <a:ea typeface="Calibri"/>
                          <a:cs typeface="Times New Roman"/>
                        </a:rPr>
                        <a:t>2,14</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hMerge="1">
                  <a:txBody>
                    <a:bodyPr/>
                    <a:lstStyle/>
                    <a:p>
                      <a:endParaRPr lang="en-US"/>
                    </a:p>
                  </a:txBody>
                  <a:tcPr/>
                </a:tc>
              </a:tr>
              <a:tr h="301362">
                <a:tc>
                  <a:txBody>
                    <a:bodyPr/>
                    <a:lstStyle/>
                    <a:p>
                      <a:pPr>
                        <a:spcAft>
                          <a:spcPts val="0"/>
                        </a:spcAft>
                      </a:pPr>
                      <a:r>
                        <a:rPr lang="tr-TR" sz="1600">
                          <a:latin typeface="Comic Sans MS" pitchFamily="66" charset="0"/>
                          <a:ea typeface="Calibri"/>
                          <a:cs typeface="Times New Roman"/>
                        </a:rPr>
                        <a:t>Ermenek</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400">
                          <a:latin typeface="Comic Sans MS" pitchFamily="66" charset="0"/>
                          <a:ea typeface="Calibri"/>
                          <a:cs typeface="Times New Roman"/>
                        </a:rPr>
                        <a:t>-</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400">
                          <a:latin typeface="Comic Sans MS" pitchFamily="66" charset="0"/>
                          <a:ea typeface="Calibri"/>
                          <a:cs typeface="Times New Roman"/>
                        </a:rPr>
                        <a:t>8.773</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400">
                          <a:latin typeface="Comic Sans MS" pitchFamily="66" charset="0"/>
                          <a:ea typeface="Calibri"/>
                          <a:cs typeface="Times New Roman"/>
                        </a:rPr>
                        <a:t>25.351</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400">
                          <a:latin typeface="Comic Sans MS" pitchFamily="66" charset="0"/>
                          <a:ea typeface="Calibri"/>
                          <a:cs typeface="Times New Roman"/>
                        </a:rPr>
                        <a:t>-</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gridSpan="2">
                  <a:txBody>
                    <a:bodyPr/>
                    <a:lstStyle/>
                    <a:p>
                      <a:pPr algn="r">
                        <a:spcAft>
                          <a:spcPts val="0"/>
                        </a:spcAft>
                      </a:pPr>
                      <a:r>
                        <a:rPr lang="tr-TR" sz="1400">
                          <a:latin typeface="Comic Sans MS" pitchFamily="66" charset="0"/>
                          <a:ea typeface="Calibri"/>
                          <a:cs typeface="Times New Roman"/>
                        </a:rPr>
                        <a:t>1.338,07</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hMerge="1">
                  <a:txBody>
                    <a:bodyPr/>
                    <a:lstStyle/>
                    <a:p>
                      <a:endParaRPr lang="en-US"/>
                    </a:p>
                  </a:txBody>
                  <a:tcPr/>
                </a:tc>
                <a:tc gridSpan="2">
                  <a:txBody>
                    <a:bodyPr/>
                    <a:lstStyle/>
                    <a:p>
                      <a:pPr algn="r">
                        <a:spcAft>
                          <a:spcPts val="0"/>
                        </a:spcAft>
                      </a:pPr>
                      <a:r>
                        <a:rPr lang="tr-TR" sz="1400" dirty="0">
                          <a:latin typeface="Comic Sans MS" pitchFamily="66" charset="0"/>
                          <a:ea typeface="Calibri"/>
                          <a:cs typeface="Times New Roman"/>
                        </a:rPr>
                        <a:t>26,88</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hMerge="1">
                  <a:txBody>
                    <a:bodyPr/>
                    <a:lstStyle/>
                    <a:p>
                      <a:endParaRPr lang="en-US"/>
                    </a:p>
                  </a:txBody>
                  <a:tcPr/>
                </a:tc>
              </a:tr>
              <a:tr h="301362">
                <a:tc>
                  <a:txBody>
                    <a:bodyPr/>
                    <a:lstStyle/>
                    <a:p>
                      <a:pPr>
                        <a:spcAft>
                          <a:spcPts val="0"/>
                        </a:spcAft>
                      </a:pPr>
                      <a:r>
                        <a:rPr lang="tr-TR" sz="1600">
                          <a:latin typeface="Comic Sans MS" pitchFamily="66" charset="0"/>
                          <a:ea typeface="Calibri"/>
                          <a:cs typeface="Times New Roman"/>
                        </a:rPr>
                        <a:t>Kazımkarabekir</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r">
                        <a:spcAft>
                          <a:spcPts val="0"/>
                        </a:spcAft>
                      </a:pPr>
                      <a:r>
                        <a:rPr lang="tr-TR" sz="1400">
                          <a:latin typeface="Comic Sans MS" pitchFamily="66" charset="0"/>
                          <a:ea typeface="Calibri"/>
                          <a:cs typeface="Times New Roman"/>
                        </a:rPr>
                        <a:t>2.498</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r">
                        <a:spcAft>
                          <a:spcPts val="0"/>
                        </a:spcAft>
                      </a:pPr>
                      <a:r>
                        <a:rPr lang="tr-TR" sz="1400">
                          <a:latin typeface="Comic Sans MS" pitchFamily="66" charset="0"/>
                          <a:ea typeface="Calibri"/>
                          <a:cs typeface="Times New Roman"/>
                        </a:rPr>
                        <a:t>6.556</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r">
                        <a:spcAft>
                          <a:spcPts val="0"/>
                        </a:spcAft>
                      </a:pPr>
                      <a:r>
                        <a:rPr lang="tr-TR" sz="1400">
                          <a:latin typeface="Comic Sans MS" pitchFamily="66" charset="0"/>
                          <a:ea typeface="Calibri"/>
                          <a:cs typeface="Times New Roman"/>
                        </a:rPr>
                        <a:t>3.245</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r">
                        <a:spcAft>
                          <a:spcPts val="0"/>
                        </a:spcAft>
                      </a:pPr>
                      <a:r>
                        <a:rPr lang="tr-TR" sz="1400">
                          <a:latin typeface="Comic Sans MS" pitchFamily="66" charset="0"/>
                          <a:ea typeface="Calibri"/>
                          <a:cs typeface="Times New Roman"/>
                        </a:rPr>
                        <a:t>-</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gridSpan="2">
                  <a:txBody>
                    <a:bodyPr/>
                    <a:lstStyle/>
                    <a:p>
                      <a:pPr algn="r">
                        <a:spcAft>
                          <a:spcPts val="0"/>
                        </a:spcAft>
                      </a:pPr>
                      <a:r>
                        <a:rPr lang="tr-TR" sz="1400">
                          <a:latin typeface="Comic Sans MS" pitchFamily="66" charset="0"/>
                          <a:ea typeface="Calibri"/>
                          <a:cs typeface="Times New Roman"/>
                        </a:rPr>
                        <a:t>414,10</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hMerge="1">
                  <a:txBody>
                    <a:bodyPr/>
                    <a:lstStyle/>
                    <a:p>
                      <a:endParaRPr lang="en-US"/>
                    </a:p>
                  </a:txBody>
                  <a:tcPr/>
                </a:tc>
                <a:tc gridSpan="2">
                  <a:txBody>
                    <a:bodyPr/>
                    <a:lstStyle/>
                    <a:p>
                      <a:pPr algn="r">
                        <a:spcAft>
                          <a:spcPts val="0"/>
                        </a:spcAft>
                      </a:pPr>
                      <a:r>
                        <a:rPr lang="tr-TR" sz="1400" dirty="0">
                          <a:latin typeface="Comic Sans MS" pitchFamily="66" charset="0"/>
                          <a:ea typeface="Calibri"/>
                          <a:cs typeface="Times New Roman"/>
                        </a:rPr>
                        <a:t>21,70</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hMerge="1">
                  <a:txBody>
                    <a:bodyPr/>
                    <a:lstStyle/>
                    <a:p>
                      <a:endParaRPr lang="en-US"/>
                    </a:p>
                  </a:txBody>
                  <a:tcPr/>
                </a:tc>
              </a:tr>
              <a:tr h="301362">
                <a:tc>
                  <a:txBody>
                    <a:bodyPr/>
                    <a:lstStyle/>
                    <a:p>
                      <a:pPr>
                        <a:spcAft>
                          <a:spcPts val="0"/>
                        </a:spcAft>
                      </a:pPr>
                      <a:r>
                        <a:rPr lang="tr-TR" sz="1600">
                          <a:latin typeface="Comic Sans MS" pitchFamily="66" charset="0"/>
                          <a:ea typeface="Calibri"/>
                          <a:cs typeface="Times New Roman"/>
                        </a:rPr>
                        <a:t>Sarıveliler</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400">
                          <a:latin typeface="Comic Sans MS" pitchFamily="66" charset="0"/>
                          <a:ea typeface="Calibri"/>
                          <a:cs typeface="Times New Roman"/>
                        </a:rPr>
                        <a:t>43</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400">
                          <a:latin typeface="Comic Sans MS" pitchFamily="66" charset="0"/>
                          <a:ea typeface="Calibri"/>
                          <a:cs typeface="Times New Roman"/>
                        </a:rPr>
                        <a:t>2.131</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400">
                          <a:latin typeface="Comic Sans MS" pitchFamily="66" charset="0"/>
                          <a:ea typeface="Calibri"/>
                          <a:cs typeface="Times New Roman"/>
                        </a:rPr>
                        <a:t>3.512</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400">
                          <a:latin typeface="Comic Sans MS" pitchFamily="66" charset="0"/>
                          <a:ea typeface="Calibri"/>
                          <a:cs typeface="Times New Roman"/>
                        </a:rPr>
                        <a:t>-</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gridSpan="2">
                  <a:txBody>
                    <a:bodyPr/>
                    <a:lstStyle/>
                    <a:p>
                      <a:pPr algn="r">
                        <a:spcAft>
                          <a:spcPts val="0"/>
                        </a:spcAft>
                      </a:pPr>
                      <a:r>
                        <a:rPr lang="tr-TR" sz="1400">
                          <a:latin typeface="Comic Sans MS" pitchFamily="66" charset="0"/>
                          <a:ea typeface="Calibri"/>
                          <a:cs typeface="Times New Roman"/>
                        </a:rPr>
                        <a:t>210,22</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hMerge="1">
                  <a:txBody>
                    <a:bodyPr/>
                    <a:lstStyle/>
                    <a:p>
                      <a:endParaRPr lang="en-US"/>
                    </a:p>
                  </a:txBody>
                  <a:tcPr/>
                </a:tc>
                <a:tc gridSpan="2">
                  <a:txBody>
                    <a:bodyPr/>
                    <a:lstStyle/>
                    <a:p>
                      <a:pPr algn="r">
                        <a:spcAft>
                          <a:spcPts val="0"/>
                        </a:spcAft>
                      </a:pPr>
                      <a:r>
                        <a:rPr lang="tr-TR" sz="1400" dirty="0">
                          <a:latin typeface="Comic Sans MS" pitchFamily="66" charset="0"/>
                          <a:ea typeface="Calibri"/>
                          <a:cs typeface="Times New Roman"/>
                        </a:rPr>
                        <a:t>5,46</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hMerge="1">
                  <a:txBody>
                    <a:bodyPr/>
                    <a:lstStyle/>
                    <a:p>
                      <a:endParaRPr lang="en-US"/>
                    </a:p>
                  </a:txBody>
                  <a:tcPr/>
                </a:tc>
              </a:tr>
              <a:tr h="301362">
                <a:tc gridSpan="9">
                  <a:txBody>
                    <a:bodyPr/>
                    <a:lstStyle/>
                    <a:p>
                      <a:pPr algn="ctr">
                        <a:spcAft>
                          <a:spcPts val="0"/>
                        </a:spcAft>
                      </a:pPr>
                      <a:r>
                        <a:rPr lang="tr-TR" sz="1600" b="1" dirty="0">
                          <a:latin typeface="Comic Sans MS" pitchFamily="66" charset="0"/>
                          <a:ea typeface="Calibri"/>
                          <a:cs typeface="Times New Roman"/>
                        </a:rPr>
                        <a:t>2013 yılı Gıda, Tarım ve Hayvancılık İl Müdürlüğü verileri</a:t>
                      </a:r>
                      <a:endParaRPr lang="tr-TR" sz="1600" dirty="0">
                        <a:latin typeface="Comic Sans MS" pitchFamily="66" charset="0"/>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en-US"/>
                    </a:p>
                  </a:txBody>
                  <a:tcPr/>
                </a:tc>
                <a:tc hMerge="1">
                  <a:txBody>
                    <a:bodyPr/>
                    <a:lstStyle/>
                    <a:p>
                      <a:endParaRPr lang="tr-TR"/>
                    </a:p>
                  </a:txBody>
                  <a:tcPr/>
                </a:tc>
                <a:tc hMerge="1">
                  <a:txBody>
                    <a:bodyPr/>
                    <a:lstStyle/>
                    <a:p>
                      <a:endParaRPr lang="en-US"/>
                    </a:p>
                  </a:txBody>
                  <a:tcPr/>
                </a:tc>
              </a:tr>
              <a:tr h="301362">
                <a:tc>
                  <a:txBody>
                    <a:bodyPr/>
                    <a:lstStyle/>
                    <a:p>
                      <a:pPr>
                        <a:spcAft>
                          <a:spcPts val="0"/>
                        </a:spcAft>
                      </a:pPr>
                      <a:r>
                        <a:rPr lang="tr-TR" sz="1600">
                          <a:latin typeface="Comic Sans MS" pitchFamily="66" charset="0"/>
                          <a:ea typeface="Calibri"/>
                          <a:cs typeface="Times New Roman"/>
                        </a:rPr>
                        <a:t>Karaman</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600">
                          <a:latin typeface="Comic Sans MS" pitchFamily="66" charset="0"/>
                          <a:ea typeface="Calibri"/>
                          <a:cs typeface="Times New Roman"/>
                        </a:rPr>
                        <a:t>130.901</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600">
                          <a:latin typeface="Comic Sans MS" pitchFamily="66" charset="0"/>
                          <a:ea typeface="Calibri"/>
                          <a:cs typeface="Times New Roman"/>
                        </a:rPr>
                        <a:t>241.158</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600">
                          <a:latin typeface="Comic Sans MS" pitchFamily="66" charset="0"/>
                          <a:ea typeface="Calibri"/>
                          <a:cs typeface="Times New Roman"/>
                        </a:rPr>
                        <a:t>124.872</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r">
                        <a:spcAft>
                          <a:spcPts val="0"/>
                        </a:spcAft>
                      </a:pPr>
                      <a:r>
                        <a:rPr lang="tr-TR" sz="1600">
                          <a:latin typeface="Comic Sans MS" pitchFamily="66" charset="0"/>
                          <a:ea typeface="Calibri"/>
                          <a:cs typeface="Times New Roman"/>
                        </a:rPr>
                        <a:t>13.111</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gridSpan="2">
                  <a:txBody>
                    <a:bodyPr/>
                    <a:lstStyle/>
                    <a:p>
                      <a:pPr algn="r">
                        <a:spcAft>
                          <a:spcPts val="0"/>
                        </a:spcAft>
                      </a:pPr>
                      <a:r>
                        <a:rPr lang="tr-TR" sz="1600">
                          <a:latin typeface="Comic Sans MS" pitchFamily="66" charset="0"/>
                          <a:ea typeface="Calibri"/>
                          <a:cs typeface="Times New Roman"/>
                        </a:rPr>
                        <a:t>-</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hMerge="1">
                  <a:txBody>
                    <a:bodyPr/>
                    <a:lstStyle/>
                    <a:p>
                      <a:endParaRPr lang="en-US"/>
                    </a:p>
                  </a:txBody>
                  <a:tcPr/>
                </a:tc>
                <a:tc gridSpan="2">
                  <a:txBody>
                    <a:bodyPr/>
                    <a:lstStyle/>
                    <a:p>
                      <a:pPr algn="r">
                        <a:spcAft>
                          <a:spcPts val="0"/>
                        </a:spcAft>
                      </a:pPr>
                      <a:r>
                        <a:rPr lang="tr-TR" sz="1600" dirty="0">
                          <a:latin typeface="Comic Sans MS" pitchFamily="66" charset="0"/>
                          <a:ea typeface="Calibri"/>
                          <a:cs typeface="Times New Roman"/>
                        </a:rPr>
                        <a:t>-</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hMerge="1">
                  <a:txBody>
                    <a:bodyPr/>
                    <a:lstStyle/>
                    <a:p>
                      <a:endParaRPr lang="en-US"/>
                    </a:p>
                  </a:txBody>
                  <a:tcPr/>
                </a:tc>
              </a:tr>
            </a:tbl>
          </a:graphicData>
        </a:graphic>
      </p:graphicFrame>
      <p:sp>
        <p:nvSpPr>
          <p:cNvPr id="5" name="4 Dikdörtgen"/>
          <p:cNvSpPr/>
          <p:nvPr/>
        </p:nvSpPr>
        <p:spPr>
          <a:xfrm>
            <a:off x="642910" y="785794"/>
            <a:ext cx="8072494" cy="646331"/>
          </a:xfrm>
          <a:prstGeom prst="rect">
            <a:avLst/>
          </a:prstGeom>
        </p:spPr>
        <p:txBody>
          <a:bodyPr wrap="square">
            <a:spAutoFit/>
          </a:bodyPr>
          <a:lstStyle/>
          <a:p>
            <a:pPr algn="just"/>
            <a:r>
              <a:rPr lang="tr-TR" b="1" dirty="0" smtClean="0">
                <a:solidFill>
                  <a:srgbClr val="002060"/>
                </a:solidFill>
                <a:latin typeface="Comic Sans MS" pitchFamily="66" charset="0"/>
              </a:rPr>
              <a:t>Karaman İli Küçükbaş Hayvan Sayıları ve İlin Türkiye Küçükbaş Hayvan Varlığındaki Payı.</a:t>
            </a:r>
            <a:endParaRPr lang="tr-TR" dirty="0">
              <a:solidFill>
                <a:srgbClr val="002060"/>
              </a:solidFill>
              <a:latin typeface="Comic Sans MS" pitchFamily="66"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500034" y="0"/>
            <a:ext cx="8229600" cy="1143000"/>
          </a:xfrm>
        </p:spPr>
        <p:txBody>
          <a:bodyPr/>
          <a:lstStyle/>
          <a:p>
            <a:pPr algn="ctr"/>
            <a:r>
              <a:rPr lang="tr-TR" dirty="0" smtClean="0">
                <a:latin typeface="Comic Sans MS" pitchFamily="66" charset="0"/>
              </a:rPr>
              <a:t>BÜYÜKBAŞ HAYVANCILIK</a:t>
            </a:r>
            <a:endParaRPr lang="tr-TR" dirty="0">
              <a:latin typeface="Comic Sans MS" pitchFamily="66" charset="0"/>
            </a:endParaRPr>
          </a:p>
        </p:txBody>
      </p:sp>
      <p:pic>
        <p:nvPicPr>
          <p:cNvPr id="55297" name="Grafik 1"/>
          <p:cNvPicPr>
            <a:picLocks noChangeArrowheads="1"/>
          </p:cNvPicPr>
          <p:nvPr/>
        </p:nvPicPr>
        <p:blipFill>
          <a:blip r:embed="rId2"/>
          <a:srcRect/>
          <a:stretch>
            <a:fillRect/>
          </a:stretch>
        </p:blipFill>
        <p:spPr bwMode="auto">
          <a:xfrm>
            <a:off x="1000100" y="1357298"/>
            <a:ext cx="7072362" cy="3852872"/>
          </a:xfrm>
          <a:prstGeom prst="rect">
            <a:avLst/>
          </a:prstGeom>
          <a:noFill/>
          <a:ln w="9525">
            <a:noFill/>
            <a:miter lim="800000"/>
            <a:headEnd/>
            <a:tailEnd/>
          </a:ln>
        </p:spPr>
      </p:pic>
      <p:sp>
        <p:nvSpPr>
          <p:cNvPr id="55298" name="Rectangle 2"/>
          <p:cNvSpPr>
            <a:spLocks noChangeArrowheads="1"/>
          </p:cNvSpPr>
          <p:nvPr/>
        </p:nvSpPr>
        <p:spPr bwMode="auto">
          <a:xfrm>
            <a:off x="-679843" y="5357826"/>
            <a:ext cx="9823843"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t>
            </a:r>
            <a:r>
              <a:rPr kumimoji="0" lang="tr-TR" sz="2000" b="1" i="0" u="none" strike="noStrike" cap="none" normalizeH="0" baseline="0" dirty="0" smtClean="0" bmk="_Toc382897534">
                <a:ln>
                  <a:noFill/>
                </a:ln>
                <a:solidFill>
                  <a:schemeClr val="tx1"/>
                </a:solidFill>
                <a:effectLst/>
                <a:latin typeface="Comic Sans MS" pitchFamily="66" charset="0"/>
                <a:ea typeface="Calibri" pitchFamily="34" charset="0"/>
                <a:cs typeface="Times New Roman" pitchFamily="18" charset="0"/>
              </a:rPr>
              <a:t>Şekil 12. </a:t>
            </a:r>
            <a:r>
              <a:rPr kumimoji="0" lang="tr-TR" sz="2000" b="0" i="0" u="none" strike="noStrike" cap="none" normalizeH="0" baseline="0" dirty="0" smtClean="0" bmk="_Toc382897534">
                <a:ln>
                  <a:noFill/>
                </a:ln>
                <a:solidFill>
                  <a:schemeClr val="tx1"/>
                </a:solidFill>
                <a:effectLst/>
                <a:latin typeface="Comic Sans MS" pitchFamily="66" charset="0"/>
                <a:ea typeface="Calibri" pitchFamily="34" charset="0"/>
                <a:cs typeface="Times New Roman" pitchFamily="18" charset="0"/>
              </a:rPr>
              <a:t>Karaman ili sığır sayılarının 2002 yılına göre değişim oranları</a:t>
            </a:r>
            <a:endParaRPr kumimoji="0" lang="tr-TR" sz="2000" b="0" i="0" u="none" strike="noStrike" cap="none" normalizeH="0" baseline="0" dirty="0" smtClean="0">
              <a:ln>
                <a:noFill/>
              </a:ln>
              <a:solidFill>
                <a:schemeClr val="tx1"/>
              </a:solidFill>
              <a:effectLst/>
              <a:latin typeface="Comic Sans MS" pitchFamily="66" charset="0"/>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extLst>
              <p:ext uri="{D42A27DB-BD31-4B8C-83A1-F6EECF244321}">
                <p14:modId xmlns:p14="http://schemas.microsoft.com/office/powerpoint/2010/main" val="2878116772"/>
              </p:ext>
            </p:extLst>
          </p:nvPr>
        </p:nvGraphicFramePr>
        <p:xfrm>
          <a:off x="428597" y="1428737"/>
          <a:ext cx="8429682" cy="4357718"/>
        </p:xfrm>
        <a:graphic>
          <a:graphicData uri="http://schemas.openxmlformats.org/drawingml/2006/table">
            <a:tbl>
              <a:tblPr/>
              <a:tblGrid>
                <a:gridCol w="2139454"/>
                <a:gridCol w="1262766"/>
                <a:gridCol w="1208817"/>
                <a:gridCol w="1207130"/>
                <a:gridCol w="1107660"/>
                <a:gridCol w="1503855"/>
              </a:tblGrid>
              <a:tr h="558682">
                <a:tc>
                  <a:txBody>
                    <a:bodyPr/>
                    <a:lstStyle/>
                    <a:p>
                      <a:endParaRPr lang="tr-TR" sz="1600" dirty="0">
                        <a:latin typeface="Calibri"/>
                        <a:ea typeface="Times New Roma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b="1" dirty="0">
                          <a:solidFill>
                            <a:srgbClr val="FFFFFF"/>
                          </a:solidFill>
                          <a:latin typeface="Arial"/>
                          <a:ea typeface="Calibri"/>
                          <a:cs typeface="Times New Roman"/>
                        </a:rPr>
                        <a:t>Sığır (Kültür)</a:t>
                      </a:r>
                      <a:endParaRPr lang="tr-TR" sz="1600" dirty="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b="1">
                          <a:solidFill>
                            <a:srgbClr val="FFFFFF"/>
                          </a:solidFill>
                          <a:latin typeface="Arial"/>
                          <a:ea typeface="Calibri"/>
                          <a:cs typeface="Times New Roman"/>
                        </a:rPr>
                        <a:t>Sığır (Melez)</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b="1">
                          <a:solidFill>
                            <a:srgbClr val="FFFFFF"/>
                          </a:solidFill>
                          <a:latin typeface="Arial"/>
                          <a:ea typeface="Calibri"/>
                          <a:cs typeface="Times New Roman"/>
                        </a:rPr>
                        <a:t>Sığır (Yerli)</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b="1">
                          <a:solidFill>
                            <a:srgbClr val="FFFFFF"/>
                          </a:solidFill>
                          <a:latin typeface="Arial"/>
                          <a:ea typeface="Calibri"/>
                          <a:cs typeface="Times New Roman"/>
                        </a:rPr>
                        <a:t>Manda</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b="1">
                          <a:solidFill>
                            <a:srgbClr val="FFFFFF"/>
                          </a:solidFill>
                          <a:latin typeface="Arial"/>
                          <a:ea typeface="Calibri"/>
                          <a:cs typeface="Times New Roman"/>
                        </a:rPr>
                        <a:t>Süt (Ton)</a:t>
                      </a:r>
                      <a:endParaRPr lang="tr-TR" sz="160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r>
              <a:tr h="268167">
                <a:tc gridSpan="6">
                  <a:txBody>
                    <a:bodyPr/>
                    <a:lstStyle/>
                    <a:p>
                      <a:pPr marR="207645" algn="ctr">
                        <a:spcAft>
                          <a:spcPts val="0"/>
                        </a:spcAft>
                      </a:pPr>
                      <a:r>
                        <a:rPr lang="tr-TR" sz="1600" b="1">
                          <a:latin typeface="Arial"/>
                          <a:ea typeface="Calibri"/>
                          <a:cs typeface="Times New Roman"/>
                        </a:rPr>
                        <a:t>2012 yılı TÜİK verileri</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491640">
                <a:tc>
                  <a:txBody>
                    <a:bodyPr/>
                    <a:lstStyle/>
                    <a:p>
                      <a:pPr>
                        <a:spcAft>
                          <a:spcPts val="0"/>
                        </a:spcAft>
                      </a:pPr>
                      <a:r>
                        <a:rPr lang="tr-TR" sz="1600" b="1">
                          <a:latin typeface="Arial"/>
                          <a:ea typeface="Calibri"/>
                          <a:cs typeface="Times New Roman"/>
                        </a:rPr>
                        <a:t>Türkiye</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dirty="0">
                          <a:latin typeface="Arial"/>
                          <a:ea typeface="Calibri"/>
                          <a:cs typeface="Times New Roman"/>
                        </a:rPr>
                        <a:t>5.679.484</a:t>
                      </a:r>
                      <a:endParaRPr lang="tr-TR" sz="1400" dirty="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dirty="0">
                          <a:latin typeface="Arial"/>
                          <a:ea typeface="Calibri"/>
                          <a:cs typeface="Times New Roman"/>
                        </a:rPr>
                        <a:t>5.776.028</a:t>
                      </a:r>
                      <a:endParaRPr lang="tr-TR" sz="1400" dirty="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dirty="0">
                          <a:latin typeface="Arial"/>
                          <a:ea typeface="Calibri"/>
                          <a:cs typeface="Times New Roman"/>
                        </a:rPr>
                        <a:t>2.459.400</a:t>
                      </a:r>
                      <a:endParaRPr lang="tr-TR" sz="1400" dirty="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107.435</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16.024.826,00</a:t>
                      </a:r>
                      <a:endParaRPr lang="tr-TR" sz="140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245819">
                <a:tc>
                  <a:txBody>
                    <a:bodyPr/>
                    <a:lstStyle/>
                    <a:p>
                      <a:pPr>
                        <a:spcAft>
                          <a:spcPts val="0"/>
                        </a:spcAft>
                      </a:pPr>
                      <a:r>
                        <a:rPr lang="tr-TR" sz="1600" b="1">
                          <a:latin typeface="Arial"/>
                          <a:ea typeface="Calibri"/>
                          <a:cs typeface="Times New Roman"/>
                        </a:rPr>
                        <a:t>Karaman</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a:latin typeface="Arial"/>
                          <a:ea typeface="Calibri"/>
                          <a:cs typeface="Times New Roman"/>
                        </a:rPr>
                        <a:t>31.732</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a:latin typeface="Arial"/>
                          <a:ea typeface="Calibri"/>
                          <a:cs typeface="Times New Roman"/>
                        </a:rPr>
                        <a:t>19.085</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dirty="0">
                          <a:latin typeface="Arial"/>
                          <a:ea typeface="Calibri"/>
                          <a:cs typeface="Times New Roman"/>
                        </a:rPr>
                        <a:t>1.241</a:t>
                      </a:r>
                      <a:endParaRPr lang="tr-TR" sz="1400" dirty="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dirty="0">
                          <a:latin typeface="Arial"/>
                          <a:ea typeface="Calibri"/>
                          <a:cs typeface="Times New Roman"/>
                        </a:rPr>
                        <a:t>69</a:t>
                      </a:r>
                      <a:endParaRPr lang="tr-TR" sz="1400" dirty="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dirty="0">
                          <a:latin typeface="Arial"/>
                          <a:ea typeface="Calibri"/>
                          <a:cs typeface="Times New Roman"/>
                        </a:rPr>
                        <a:t>61.163,94</a:t>
                      </a:r>
                      <a:endParaRPr lang="tr-TR" sz="1400" dirty="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279341">
                <a:tc>
                  <a:txBody>
                    <a:bodyPr/>
                    <a:lstStyle/>
                    <a:p>
                      <a:pPr>
                        <a:spcAft>
                          <a:spcPts val="0"/>
                        </a:spcAft>
                      </a:pPr>
                      <a:r>
                        <a:rPr lang="tr-TR" sz="1600" b="1">
                          <a:latin typeface="Arial"/>
                          <a:ea typeface="Calibri"/>
                          <a:cs typeface="Times New Roman"/>
                        </a:rPr>
                        <a:t>Ülkedeki Payı (%)</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0,56</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0,33</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0,05</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0,06</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dirty="0">
                          <a:latin typeface="Arial"/>
                          <a:ea typeface="Calibri"/>
                          <a:cs typeface="Times New Roman"/>
                        </a:rPr>
                        <a:t>0,38</a:t>
                      </a:r>
                      <a:endParaRPr lang="tr-TR" sz="1400" dirty="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279341">
                <a:tc gridSpan="6">
                  <a:txBody>
                    <a:bodyPr/>
                    <a:lstStyle/>
                    <a:p>
                      <a:pPr marR="207645" algn="ctr">
                        <a:spcAft>
                          <a:spcPts val="0"/>
                        </a:spcAft>
                      </a:pPr>
                      <a:r>
                        <a:rPr lang="tr-TR" sz="1600" b="1">
                          <a:latin typeface="Arial"/>
                          <a:ea typeface="Calibri"/>
                          <a:cs typeface="Times New Roman"/>
                        </a:rPr>
                        <a:t>2012 yılı büyükbaş hayvan varlığının ilçelere dağılımı</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279341">
                <a:tc>
                  <a:txBody>
                    <a:bodyPr/>
                    <a:lstStyle/>
                    <a:p>
                      <a:pPr>
                        <a:spcAft>
                          <a:spcPts val="0"/>
                        </a:spcAft>
                      </a:pPr>
                      <a:r>
                        <a:rPr lang="tr-TR" sz="1600" b="1">
                          <a:latin typeface="Arial"/>
                          <a:ea typeface="Calibri"/>
                          <a:cs typeface="Times New Roman"/>
                        </a:rPr>
                        <a:t>Merkez</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dirty="0">
                          <a:latin typeface="Arial"/>
                          <a:ea typeface="Calibri"/>
                          <a:cs typeface="Times New Roman"/>
                        </a:rPr>
                        <a:t>21.366</a:t>
                      </a:r>
                      <a:endParaRPr lang="tr-TR" sz="1400" dirty="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10.036</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971</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35.107,51</a:t>
                      </a:r>
                      <a:endParaRPr lang="tr-TR" sz="140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279341">
                <a:tc>
                  <a:txBody>
                    <a:bodyPr/>
                    <a:lstStyle/>
                    <a:p>
                      <a:pPr>
                        <a:spcAft>
                          <a:spcPts val="0"/>
                        </a:spcAft>
                      </a:pPr>
                      <a:r>
                        <a:rPr lang="tr-TR" sz="1600" b="1">
                          <a:latin typeface="Arial"/>
                          <a:ea typeface="Calibri"/>
                          <a:cs typeface="Times New Roman"/>
                        </a:rPr>
                        <a:t>Ayrancı</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dirty="0">
                          <a:latin typeface="Arial"/>
                          <a:ea typeface="Calibri"/>
                          <a:cs typeface="Times New Roman"/>
                        </a:rPr>
                        <a:t>6.214</a:t>
                      </a:r>
                      <a:endParaRPr lang="tr-TR" sz="1400" dirty="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dirty="0">
                          <a:latin typeface="Arial"/>
                          <a:ea typeface="Calibri"/>
                          <a:cs typeface="Times New Roman"/>
                        </a:rPr>
                        <a:t>1.875</a:t>
                      </a:r>
                      <a:endParaRPr lang="tr-TR" sz="1400" dirty="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dirty="0">
                          <a:latin typeface="Arial"/>
                          <a:ea typeface="Calibri"/>
                          <a:cs typeface="Times New Roman"/>
                        </a:rPr>
                        <a:t>33</a:t>
                      </a:r>
                      <a:endParaRPr lang="tr-TR" sz="1400" dirty="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dirty="0">
                          <a:latin typeface="Arial"/>
                          <a:ea typeface="Calibri"/>
                          <a:cs typeface="Times New Roman"/>
                        </a:rPr>
                        <a:t>69</a:t>
                      </a:r>
                      <a:endParaRPr lang="tr-TR" sz="1400" dirty="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a:latin typeface="Arial"/>
                          <a:ea typeface="Calibri"/>
                          <a:cs typeface="Times New Roman"/>
                        </a:rPr>
                        <a:t>11.118,52</a:t>
                      </a:r>
                      <a:endParaRPr lang="tr-TR" sz="140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279341">
                <a:tc>
                  <a:txBody>
                    <a:bodyPr/>
                    <a:lstStyle/>
                    <a:p>
                      <a:pPr>
                        <a:spcAft>
                          <a:spcPts val="0"/>
                        </a:spcAft>
                      </a:pPr>
                      <a:r>
                        <a:rPr lang="tr-TR" sz="1600" b="1">
                          <a:latin typeface="Arial"/>
                          <a:ea typeface="Calibri"/>
                          <a:cs typeface="Times New Roman"/>
                        </a:rPr>
                        <a:t>Başyayla</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1.255</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dirty="0">
                          <a:latin typeface="Arial"/>
                          <a:ea typeface="Calibri"/>
                          <a:cs typeface="Times New Roman"/>
                        </a:rPr>
                        <a:t>-</a:t>
                      </a:r>
                      <a:endParaRPr lang="tr-TR" sz="1400" dirty="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1.325,66</a:t>
                      </a:r>
                      <a:endParaRPr lang="tr-TR" sz="140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279341">
                <a:tc>
                  <a:txBody>
                    <a:bodyPr/>
                    <a:lstStyle/>
                    <a:p>
                      <a:pPr>
                        <a:spcAft>
                          <a:spcPts val="0"/>
                        </a:spcAft>
                      </a:pPr>
                      <a:r>
                        <a:rPr lang="tr-TR" sz="1600" b="1">
                          <a:latin typeface="Arial"/>
                          <a:ea typeface="Calibri"/>
                          <a:cs typeface="Times New Roman"/>
                        </a:rPr>
                        <a:t>Ermenek</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a:latin typeface="Arial"/>
                          <a:ea typeface="Calibri"/>
                          <a:cs typeface="Times New Roman"/>
                        </a:rPr>
                        <a:t>2.248</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a:latin typeface="Arial"/>
                          <a:ea typeface="Calibri"/>
                          <a:cs typeface="Times New Roman"/>
                        </a:rPr>
                        <a:t>2.248</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a:latin typeface="Arial"/>
                          <a:ea typeface="Calibri"/>
                          <a:cs typeface="Times New Roman"/>
                        </a:rPr>
                        <a:t>88</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dirty="0">
                          <a:latin typeface="Arial"/>
                          <a:ea typeface="Calibri"/>
                          <a:cs typeface="Times New Roman"/>
                        </a:rPr>
                        <a:t>-</a:t>
                      </a:r>
                      <a:endParaRPr lang="tr-TR" sz="1400" dirty="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dirty="0">
                          <a:latin typeface="Arial"/>
                          <a:ea typeface="Calibri"/>
                          <a:cs typeface="Times New Roman"/>
                        </a:rPr>
                        <a:t>5.182,37</a:t>
                      </a:r>
                      <a:endParaRPr lang="tr-TR" sz="1400" dirty="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279341">
                <a:tc>
                  <a:txBody>
                    <a:bodyPr/>
                    <a:lstStyle/>
                    <a:p>
                      <a:pPr>
                        <a:spcAft>
                          <a:spcPts val="0"/>
                        </a:spcAft>
                      </a:pPr>
                      <a:r>
                        <a:rPr lang="tr-TR" sz="1600" b="1">
                          <a:latin typeface="Arial"/>
                          <a:ea typeface="Calibri"/>
                          <a:cs typeface="Times New Roman"/>
                        </a:rPr>
                        <a:t>Kazımkarabekir</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1.797</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262</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a:latin typeface="Arial"/>
                          <a:ea typeface="Calibri"/>
                          <a:cs typeface="Times New Roman"/>
                        </a:rPr>
                        <a:t>-</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400" dirty="0">
                          <a:latin typeface="Arial"/>
                          <a:ea typeface="Calibri"/>
                          <a:cs typeface="Times New Roman"/>
                        </a:rPr>
                        <a:t>4.349,88</a:t>
                      </a:r>
                      <a:endParaRPr lang="tr-TR" sz="1400" dirty="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279341">
                <a:tc>
                  <a:txBody>
                    <a:bodyPr/>
                    <a:lstStyle/>
                    <a:p>
                      <a:pPr>
                        <a:spcAft>
                          <a:spcPts val="0"/>
                        </a:spcAft>
                      </a:pPr>
                      <a:r>
                        <a:rPr lang="tr-TR" sz="1600" b="1">
                          <a:latin typeface="Arial"/>
                          <a:ea typeface="Calibri"/>
                          <a:cs typeface="Times New Roman"/>
                        </a:rPr>
                        <a:t>Sarıveliler</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a:latin typeface="Arial"/>
                          <a:ea typeface="Calibri"/>
                          <a:cs typeface="Times New Roman"/>
                        </a:rPr>
                        <a:t>107</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a:latin typeface="Arial"/>
                          <a:ea typeface="Calibri"/>
                          <a:cs typeface="Times New Roman"/>
                        </a:rPr>
                        <a:t>3.409</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a:latin typeface="Arial"/>
                          <a:ea typeface="Calibri"/>
                          <a:cs typeface="Times New Roman"/>
                        </a:rPr>
                        <a:t>149</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a:latin typeface="Arial"/>
                          <a:ea typeface="Calibri"/>
                          <a:cs typeface="Times New Roman"/>
                        </a:rPr>
                        <a:t>-</a:t>
                      </a:r>
                      <a:endParaRPr lang="tr-TR" sz="14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400" dirty="0">
                          <a:latin typeface="Arial"/>
                          <a:ea typeface="Calibri"/>
                          <a:cs typeface="Times New Roman"/>
                        </a:rPr>
                        <a:t>4.080,01</a:t>
                      </a:r>
                      <a:endParaRPr lang="tr-TR" sz="1400" dirty="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279341">
                <a:tc gridSpan="6">
                  <a:txBody>
                    <a:bodyPr/>
                    <a:lstStyle/>
                    <a:p>
                      <a:pPr marR="207645" algn="ctr">
                        <a:spcAft>
                          <a:spcPts val="0"/>
                        </a:spcAft>
                      </a:pPr>
                      <a:r>
                        <a:rPr lang="tr-TR" sz="1600" b="1">
                          <a:latin typeface="Arial"/>
                          <a:ea typeface="Calibri"/>
                          <a:cs typeface="Times New Roman"/>
                        </a:rPr>
                        <a:t>2013 yılı Gıda, Tarım ve Hayvancılık İl Müdürlüğü verileri</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279341">
                <a:tc>
                  <a:txBody>
                    <a:bodyPr/>
                    <a:lstStyle/>
                    <a:p>
                      <a:pPr>
                        <a:spcAft>
                          <a:spcPts val="0"/>
                        </a:spcAft>
                      </a:pPr>
                      <a:r>
                        <a:rPr lang="tr-TR" sz="1600" b="1">
                          <a:latin typeface="Arial"/>
                          <a:ea typeface="Calibri"/>
                          <a:cs typeface="Times New Roman"/>
                        </a:rPr>
                        <a:t>Karaman</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Arial"/>
                          <a:ea typeface="Calibri"/>
                          <a:cs typeface="Times New Roman"/>
                        </a:rPr>
                        <a:t>35.626</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Arial"/>
                          <a:ea typeface="Calibri"/>
                          <a:cs typeface="Times New Roman"/>
                        </a:rPr>
                        <a:t>20.856</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Arial"/>
                          <a:ea typeface="Calibri"/>
                          <a:cs typeface="Times New Roman"/>
                        </a:rPr>
                        <a:t>1.385</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Arial"/>
                          <a:ea typeface="Calibri"/>
                          <a:cs typeface="Times New Roman"/>
                        </a:rPr>
                        <a:t>54</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dirty="0">
                          <a:latin typeface="Arial"/>
                          <a:ea typeface="Calibri"/>
                          <a:cs typeface="Times New Roman"/>
                        </a:rPr>
                        <a:t>-</a:t>
                      </a:r>
                      <a:endParaRPr lang="tr-TR" sz="1600" dirty="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bl>
          </a:graphicData>
        </a:graphic>
      </p:graphicFrame>
      <p:sp>
        <p:nvSpPr>
          <p:cNvPr id="54273" name="Rectangle 1"/>
          <p:cNvSpPr>
            <a:spLocks noChangeArrowheads="1"/>
          </p:cNvSpPr>
          <p:nvPr/>
        </p:nvSpPr>
        <p:spPr bwMode="auto">
          <a:xfrm>
            <a:off x="1" y="357166"/>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dirty="0" smtClean="0" bmk="_Toc382897563">
                <a:ln>
                  <a:noFill/>
                </a:ln>
                <a:solidFill>
                  <a:schemeClr val="tx1"/>
                </a:solidFill>
                <a:effectLst/>
                <a:latin typeface="Comic Sans MS" pitchFamily="66" charset="0"/>
                <a:cs typeface="Arial" pitchFamily="34" charset="0"/>
              </a:rPr>
              <a:t>Tablo 28. Karaman İli Büyükbaş Hayvan Sayıları ve İlin Türkiye Büyükbaş Hayvan Varlığındaki Payı.</a:t>
            </a:r>
            <a:endParaRPr kumimoji="0" lang="tr-TR" sz="2000" b="0" i="0" u="none" strike="noStrike" cap="none" normalizeH="0" baseline="0" dirty="0" smtClean="0">
              <a:ln>
                <a:noFill/>
              </a:ln>
              <a:solidFill>
                <a:schemeClr val="tx1"/>
              </a:solidFill>
              <a:effectLst/>
              <a:latin typeface="Comic Sans MS" pitchFamily="66" charset="0"/>
              <a:cs typeface="Arial"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Grafik 1"/>
          <p:cNvPicPr>
            <a:picLocks noChangeArrowheads="1"/>
          </p:cNvPicPr>
          <p:nvPr/>
        </p:nvPicPr>
        <p:blipFill>
          <a:blip r:embed="rId2"/>
          <a:srcRect b="-78"/>
          <a:stretch>
            <a:fillRect/>
          </a:stretch>
        </p:blipFill>
        <p:spPr bwMode="auto">
          <a:xfrm>
            <a:off x="1357290" y="214290"/>
            <a:ext cx="6572264" cy="4786322"/>
          </a:xfrm>
          <a:prstGeom prst="rect">
            <a:avLst/>
          </a:prstGeom>
          <a:noFill/>
          <a:ln w="9525">
            <a:noFill/>
            <a:miter lim="800000"/>
            <a:headEnd/>
            <a:tailEnd/>
          </a:ln>
        </p:spPr>
      </p:pic>
      <p:sp>
        <p:nvSpPr>
          <p:cNvPr id="5" name="4 Dikdörtgen"/>
          <p:cNvSpPr/>
          <p:nvPr/>
        </p:nvSpPr>
        <p:spPr>
          <a:xfrm>
            <a:off x="1214414" y="5143512"/>
            <a:ext cx="6858048" cy="646331"/>
          </a:xfrm>
          <a:prstGeom prst="rect">
            <a:avLst/>
          </a:prstGeom>
        </p:spPr>
        <p:txBody>
          <a:bodyPr wrap="square">
            <a:spAutoFit/>
          </a:bodyPr>
          <a:lstStyle/>
          <a:p>
            <a:r>
              <a:rPr lang="tr-TR" dirty="0" smtClean="0">
                <a:latin typeface="Comic Sans MS" pitchFamily="66" charset="0"/>
              </a:rPr>
              <a:t>Şekil 13. Süt işleme tesislerinin kapasite kullanımı ve süt temin durumları</a:t>
            </a:r>
            <a:endParaRPr lang="tr-TR" dirty="0">
              <a:latin typeface="Comic Sans MS" pitchFamily="66"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28596" y="1142984"/>
            <a:ext cx="8229600" cy="4525963"/>
          </a:xfrm>
        </p:spPr>
        <p:txBody>
          <a:bodyPr/>
          <a:lstStyle/>
          <a:p>
            <a:r>
              <a:rPr lang="tr-TR" dirty="0" smtClean="0">
                <a:latin typeface="Comic Sans MS" pitchFamily="66" charset="0"/>
              </a:rPr>
              <a:t>Konya-Karaman bölgesinin (TR52) Türkiye yumurta tavuğu varlığındaki payı %13,38 gibi oldukça yüksek düzeydedir. Karaman’ın bölgedeki payı ise %11,25 ülkedeki payı ise %1,51 ile azımsanmayacak boyuttadır (Tablo 29).</a:t>
            </a:r>
            <a:endParaRPr lang="tr-TR" dirty="0">
              <a:latin typeface="Comic Sans MS" pitchFamily="66" charset="0"/>
            </a:endParaRPr>
          </a:p>
        </p:txBody>
      </p:sp>
      <p:sp>
        <p:nvSpPr>
          <p:cNvPr id="3" name="2 Başlık"/>
          <p:cNvSpPr>
            <a:spLocks noGrp="1"/>
          </p:cNvSpPr>
          <p:nvPr>
            <p:ph type="title"/>
          </p:nvPr>
        </p:nvSpPr>
        <p:spPr>
          <a:xfrm>
            <a:off x="395536" y="188640"/>
            <a:ext cx="8229600" cy="1143000"/>
          </a:xfrm>
        </p:spPr>
        <p:txBody>
          <a:bodyPr>
            <a:noAutofit/>
          </a:bodyPr>
          <a:lstStyle/>
          <a:p>
            <a:pPr algn="ctr"/>
            <a:r>
              <a:rPr lang="tr-TR" sz="3600" dirty="0" smtClean="0">
                <a:latin typeface="Comic Sans MS" pitchFamily="66" charset="0"/>
              </a:rPr>
              <a:t>KÜMES HAYVANCILIĞI</a:t>
            </a:r>
            <a:br>
              <a:rPr lang="tr-TR" sz="3600" dirty="0" smtClean="0">
                <a:latin typeface="Comic Sans MS" pitchFamily="66" charset="0"/>
              </a:rPr>
            </a:br>
            <a:endParaRPr lang="tr-TR" sz="3600" dirty="0">
              <a:latin typeface="Comic Sans MS" pitchFamily="66" charset="0"/>
            </a:endParaRPr>
          </a:p>
        </p:txBody>
      </p:sp>
      <p:pic>
        <p:nvPicPr>
          <p:cNvPr id="61442" name="Picture 2" descr="ANd9GcTsrjro4gNgmldJzK-ZtydD2RIY1hK6BL7730JiCF6TONPg2r1r"/>
          <p:cNvPicPr>
            <a:picLocks noChangeAspect="1" noChangeArrowheads="1"/>
          </p:cNvPicPr>
          <p:nvPr/>
        </p:nvPicPr>
        <p:blipFill>
          <a:blip r:embed="rId2"/>
          <a:srcRect/>
          <a:stretch>
            <a:fillRect/>
          </a:stretch>
        </p:blipFill>
        <p:spPr bwMode="auto">
          <a:xfrm>
            <a:off x="1000100" y="3857628"/>
            <a:ext cx="3988299" cy="3000372"/>
          </a:xfrm>
          <a:prstGeom prst="rect">
            <a:avLst/>
          </a:prstGeom>
          <a:noFill/>
          <a:ln w="9525">
            <a:noFill/>
            <a:miter lim="800000"/>
            <a:headEnd/>
            <a:tailEnd/>
          </a:ln>
        </p:spPr>
      </p:pic>
      <p:pic>
        <p:nvPicPr>
          <p:cNvPr id="61443" name="Picture 3" descr="ANd9GcRDAiYGHVzfhSKDHWnwzGUP13ieX6kK2apWK6HZchWvBFk7Eh8Ouw"/>
          <p:cNvPicPr>
            <a:picLocks noChangeAspect="1" noChangeArrowheads="1"/>
          </p:cNvPicPr>
          <p:nvPr/>
        </p:nvPicPr>
        <p:blipFill>
          <a:blip r:embed="rId3"/>
          <a:srcRect/>
          <a:stretch>
            <a:fillRect/>
          </a:stretch>
        </p:blipFill>
        <p:spPr bwMode="auto">
          <a:xfrm>
            <a:off x="5143504" y="3857629"/>
            <a:ext cx="3857625" cy="3000372"/>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571472" y="1571608"/>
          <a:ext cx="7858181" cy="4887931"/>
        </p:xfrm>
        <a:graphic>
          <a:graphicData uri="http://schemas.openxmlformats.org/drawingml/2006/table">
            <a:tbl>
              <a:tblPr/>
              <a:tblGrid>
                <a:gridCol w="2346452"/>
                <a:gridCol w="1405043"/>
                <a:gridCol w="1405043"/>
                <a:gridCol w="1405043"/>
                <a:gridCol w="1296600"/>
              </a:tblGrid>
              <a:tr h="661276">
                <a:tc>
                  <a:txBody>
                    <a:bodyPr/>
                    <a:lstStyle/>
                    <a:p>
                      <a:endParaRPr lang="tr-TR" sz="1600" dirty="0">
                        <a:latin typeface="Comic Sans MS" pitchFamily="66" charset="0"/>
                        <a:ea typeface="Times New Roman"/>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b="1">
                          <a:solidFill>
                            <a:srgbClr val="FFFFFF"/>
                          </a:solidFill>
                          <a:latin typeface="Comic Sans MS" pitchFamily="66" charset="0"/>
                          <a:ea typeface="Calibri"/>
                          <a:cs typeface="Times New Roman"/>
                        </a:rPr>
                        <a:t>Yumurta</a:t>
                      </a:r>
                      <a:endParaRPr lang="tr-TR" sz="1600">
                        <a:latin typeface="Comic Sans MS" pitchFamily="66" charset="0"/>
                        <a:ea typeface="Calibri"/>
                        <a:cs typeface="Times New Roman"/>
                      </a:endParaRPr>
                    </a:p>
                    <a:p>
                      <a:pPr algn="ctr">
                        <a:spcAft>
                          <a:spcPts val="0"/>
                        </a:spcAft>
                      </a:pPr>
                      <a:r>
                        <a:rPr lang="tr-TR" sz="1600" b="1">
                          <a:solidFill>
                            <a:srgbClr val="FFFFFF"/>
                          </a:solidFill>
                          <a:latin typeface="Comic Sans MS" pitchFamily="66" charset="0"/>
                          <a:ea typeface="Calibri"/>
                          <a:cs typeface="Times New Roman"/>
                        </a:rPr>
                        <a:t>Tavuğu</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b="1">
                          <a:solidFill>
                            <a:srgbClr val="FFFFFF"/>
                          </a:solidFill>
                          <a:latin typeface="Comic Sans MS" pitchFamily="66" charset="0"/>
                          <a:ea typeface="Calibri"/>
                          <a:cs typeface="Times New Roman"/>
                        </a:rPr>
                        <a:t>Hindi</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b="1">
                          <a:solidFill>
                            <a:srgbClr val="FFFFFF"/>
                          </a:solidFill>
                          <a:latin typeface="Comic Sans MS" pitchFamily="66" charset="0"/>
                          <a:ea typeface="Calibri"/>
                          <a:cs typeface="Times New Roman"/>
                        </a:rPr>
                        <a:t>Ördek</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b="1" dirty="0">
                          <a:solidFill>
                            <a:srgbClr val="FFFFFF"/>
                          </a:solidFill>
                          <a:latin typeface="Comic Sans MS" pitchFamily="66" charset="0"/>
                          <a:ea typeface="Calibri"/>
                          <a:cs typeface="Times New Roman"/>
                        </a:rPr>
                        <a:t>Kaz</a:t>
                      </a:r>
                      <a:endParaRPr lang="tr-TR" sz="1600" dirty="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r>
              <a:tr h="634825">
                <a:tc>
                  <a:txBody>
                    <a:bodyPr/>
                    <a:lstStyle/>
                    <a:p>
                      <a:pPr>
                        <a:spcAft>
                          <a:spcPts val="0"/>
                        </a:spcAft>
                      </a:pPr>
                      <a:r>
                        <a:rPr lang="tr-TR" sz="1600" b="1">
                          <a:latin typeface="Comic Sans MS" pitchFamily="66" charset="0"/>
                          <a:ea typeface="Calibri"/>
                          <a:cs typeface="Times New Roman"/>
                        </a:rPr>
                        <a:t>Türkiye</a:t>
                      </a:r>
                      <a:endParaRPr lang="tr-TR" sz="1600">
                        <a:latin typeface="Comic Sans MS" pitchFamily="66" charset="0"/>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84.677.290</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2.760.859</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356.730</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676.179</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634825">
                <a:tc>
                  <a:txBody>
                    <a:bodyPr/>
                    <a:lstStyle/>
                    <a:p>
                      <a:pPr>
                        <a:spcAft>
                          <a:spcPts val="0"/>
                        </a:spcAft>
                      </a:pPr>
                      <a:r>
                        <a:rPr lang="tr-TR" sz="1600" b="1">
                          <a:latin typeface="Comic Sans MS" pitchFamily="66" charset="0"/>
                          <a:ea typeface="Calibri"/>
                          <a:cs typeface="Times New Roman"/>
                        </a:rPr>
                        <a:t>Karaman</a:t>
                      </a:r>
                      <a:endParaRPr lang="tr-TR" sz="1600">
                        <a:latin typeface="Comic Sans MS" pitchFamily="66" charset="0"/>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Comic Sans MS" pitchFamily="66" charset="0"/>
                          <a:ea typeface="Calibri"/>
                          <a:cs typeface="Times New Roman"/>
                        </a:rPr>
                        <a:t>1.274.591</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Comic Sans MS" pitchFamily="66" charset="0"/>
                          <a:ea typeface="Calibri"/>
                          <a:cs typeface="Times New Roman"/>
                        </a:rPr>
                        <a:t>4.013</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Comic Sans MS" pitchFamily="66" charset="0"/>
                          <a:ea typeface="Calibri"/>
                          <a:cs typeface="Times New Roman"/>
                        </a:rPr>
                        <a:t>924</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Comic Sans MS" pitchFamily="66" charset="0"/>
                          <a:ea typeface="Calibri"/>
                          <a:cs typeface="Times New Roman"/>
                        </a:rPr>
                        <a:t>1.347</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31740">
                <a:tc>
                  <a:txBody>
                    <a:bodyPr/>
                    <a:lstStyle/>
                    <a:p>
                      <a:pPr>
                        <a:spcAft>
                          <a:spcPts val="0"/>
                        </a:spcAft>
                      </a:pPr>
                      <a:r>
                        <a:rPr lang="tr-TR" sz="1600" b="1">
                          <a:latin typeface="Comic Sans MS" pitchFamily="66" charset="0"/>
                          <a:ea typeface="Calibri"/>
                          <a:cs typeface="Times New Roman"/>
                        </a:rPr>
                        <a:t>Ülkedeki Payı (%)</a:t>
                      </a:r>
                      <a:endParaRPr lang="tr-TR" sz="1600">
                        <a:latin typeface="Comic Sans MS" pitchFamily="66" charset="0"/>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1,51</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0,15</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0,26</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0,20</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31740">
                <a:tc>
                  <a:txBody>
                    <a:bodyPr/>
                    <a:lstStyle/>
                    <a:p>
                      <a:endParaRPr lang="tr-TR" sz="1600">
                        <a:latin typeface="Comic Sans MS" pitchFamily="66" charset="0"/>
                        <a:ea typeface="Times New Roman"/>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endParaRPr lang="tr-TR" sz="1600">
                        <a:latin typeface="Comic Sans MS" pitchFamily="66" charset="0"/>
                        <a:ea typeface="Times New Roman"/>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endParaRPr lang="tr-TR" sz="1600">
                        <a:latin typeface="Comic Sans MS" pitchFamily="66" charset="0"/>
                        <a:ea typeface="Times New Roman"/>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endParaRPr lang="tr-TR" sz="1600">
                        <a:latin typeface="Comic Sans MS" pitchFamily="66" charset="0"/>
                        <a:ea typeface="Times New Roman"/>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endParaRPr lang="tr-TR" sz="1600">
                        <a:latin typeface="Comic Sans MS" pitchFamily="66" charset="0"/>
                        <a:ea typeface="Times New Roman"/>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634825">
                <a:tc>
                  <a:txBody>
                    <a:bodyPr/>
                    <a:lstStyle/>
                    <a:p>
                      <a:pPr>
                        <a:spcAft>
                          <a:spcPts val="0"/>
                        </a:spcAft>
                      </a:pPr>
                      <a:r>
                        <a:rPr lang="tr-TR" sz="1600" b="1">
                          <a:latin typeface="Comic Sans MS" pitchFamily="66" charset="0"/>
                          <a:ea typeface="Calibri"/>
                          <a:cs typeface="Times New Roman"/>
                        </a:rPr>
                        <a:t>Merkez</a:t>
                      </a:r>
                      <a:endParaRPr lang="tr-TR" sz="1600">
                        <a:latin typeface="Comic Sans MS" pitchFamily="66" charset="0"/>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1.193.743</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2.000</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193</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455</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31740">
                <a:tc>
                  <a:txBody>
                    <a:bodyPr/>
                    <a:lstStyle/>
                    <a:p>
                      <a:pPr>
                        <a:spcAft>
                          <a:spcPts val="0"/>
                        </a:spcAft>
                      </a:pPr>
                      <a:r>
                        <a:rPr lang="tr-TR" sz="1600" b="1">
                          <a:latin typeface="Comic Sans MS" pitchFamily="66" charset="0"/>
                          <a:ea typeface="Calibri"/>
                          <a:cs typeface="Times New Roman"/>
                        </a:rPr>
                        <a:t>Ayrancı</a:t>
                      </a:r>
                      <a:endParaRPr lang="tr-TR" sz="1600">
                        <a:latin typeface="Comic Sans MS" pitchFamily="66" charset="0"/>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Comic Sans MS" pitchFamily="66" charset="0"/>
                          <a:ea typeface="Calibri"/>
                          <a:cs typeface="Times New Roman"/>
                        </a:rPr>
                        <a:t>6.233</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Comic Sans MS" pitchFamily="66" charset="0"/>
                          <a:ea typeface="Calibri"/>
                          <a:cs typeface="Times New Roman"/>
                        </a:rPr>
                        <a:t>1.170</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Comic Sans MS" pitchFamily="66" charset="0"/>
                          <a:ea typeface="Calibri"/>
                          <a:cs typeface="Times New Roman"/>
                        </a:rPr>
                        <a:t>418</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Comic Sans MS" pitchFamily="66" charset="0"/>
                          <a:ea typeface="Calibri"/>
                          <a:cs typeface="Times New Roman"/>
                        </a:rPr>
                        <a:t>637</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31740">
                <a:tc>
                  <a:txBody>
                    <a:bodyPr/>
                    <a:lstStyle/>
                    <a:p>
                      <a:pPr>
                        <a:spcAft>
                          <a:spcPts val="0"/>
                        </a:spcAft>
                      </a:pPr>
                      <a:r>
                        <a:rPr lang="tr-TR" sz="1600" b="1">
                          <a:latin typeface="Comic Sans MS" pitchFamily="66" charset="0"/>
                          <a:ea typeface="Calibri"/>
                          <a:cs typeface="Times New Roman"/>
                        </a:rPr>
                        <a:t>Başyayla</a:t>
                      </a:r>
                      <a:endParaRPr lang="tr-TR" sz="1600">
                        <a:latin typeface="Comic Sans MS" pitchFamily="66" charset="0"/>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22.470</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10</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31740">
                <a:tc>
                  <a:txBody>
                    <a:bodyPr/>
                    <a:lstStyle/>
                    <a:p>
                      <a:pPr>
                        <a:spcAft>
                          <a:spcPts val="0"/>
                        </a:spcAft>
                      </a:pPr>
                      <a:r>
                        <a:rPr lang="tr-TR" sz="1600" b="1">
                          <a:latin typeface="Comic Sans MS" pitchFamily="66" charset="0"/>
                          <a:ea typeface="Calibri"/>
                          <a:cs typeface="Times New Roman"/>
                        </a:rPr>
                        <a:t>Ermenek</a:t>
                      </a:r>
                      <a:endParaRPr lang="tr-TR" sz="1600">
                        <a:latin typeface="Comic Sans MS" pitchFamily="66" charset="0"/>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Comic Sans MS" pitchFamily="66" charset="0"/>
                          <a:ea typeface="Calibri"/>
                          <a:cs typeface="Times New Roman"/>
                        </a:rPr>
                        <a:t>6.150</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Comic Sans MS" pitchFamily="66" charset="0"/>
                          <a:ea typeface="Calibri"/>
                          <a:cs typeface="Times New Roman"/>
                        </a:rPr>
                        <a:t>15</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Comic Sans MS" pitchFamily="66" charset="0"/>
                          <a:ea typeface="Calibri"/>
                          <a:cs typeface="Times New Roman"/>
                        </a:rPr>
                        <a:t>43</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Comic Sans MS" pitchFamily="66" charset="0"/>
                          <a:ea typeface="Calibri"/>
                          <a:cs typeface="Times New Roman"/>
                        </a:rPr>
                        <a:t>-</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31740">
                <a:tc>
                  <a:txBody>
                    <a:bodyPr/>
                    <a:lstStyle/>
                    <a:p>
                      <a:pPr>
                        <a:spcAft>
                          <a:spcPts val="0"/>
                        </a:spcAft>
                      </a:pPr>
                      <a:r>
                        <a:rPr lang="tr-TR" sz="1600" b="1">
                          <a:latin typeface="Comic Sans MS" pitchFamily="66" charset="0"/>
                          <a:ea typeface="Calibri"/>
                          <a:cs typeface="Times New Roman"/>
                        </a:rPr>
                        <a:t>Kazımkarabekir</a:t>
                      </a:r>
                      <a:endParaRPr lang="tr-TR" sz="1600">
                        <a:latin typeface="Comic Sans MS" pitchFamily="66" charset="0"/>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41.350</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773</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247</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207645" algn="r">
                        <a:spcAft>
                          <a:spcPts val="0"/>
                        </a:spcAft>
                      </a:pPr>
                      <a:r>
                        <a:rPr lang="tr-TR" sz="1600">
                          <a:latin typeface="Comic Sans MS" pitchFamily="66" charset="0"/>
                          <a:ea typeface="Calibri"/>
                          <a:cs typeface="Times New Roman"/>
                        </a:rPr>
                        <a:t>245</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31740">
                <a:tc>
                  <a:txBody>
                    <a:bodyPr/>
                    <a:lstStyle/>
                    <a:p>
                      <a:pPr>
                        <a:spcAft>
                          <a:spcPts val="0"/>
                        </a:spcAft>
                      </a:pPr>
                      <a:r>
                        <a:rPr lang="tr-TR" sz="1600" b="1">
                          <a:latin typeface="Comic Sans MS" pitchFamily="66" charset="0"/>
                          <a:ea typeface="Calibri"/>
                          <a:cs typeface="Times New Roman"/>
                        </a:rPr>
                        <a:t>Sarıveliler</a:t>
                      </a:r>
                      <a:endParaRPr lang="tr-TR" sz="1600">
                        <a:latin typeface="Comic Sans MS" pitchFamily="66" charset="0"/>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Comic Sans MS" pitchFamily="66" charset="0"/>
                          <a:ea typeface="Calibri"/>
                          <a:cs typeface="Times New Roman"/>
                        </a:rPr>
                        <a:t>4.645</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Comic Sans MS" pitchFamily="66" charset="0"/>
                          <a:ea typeface="Calibri"/>
                          <a:cs typeface="Times New Roman"/>
                        </a:rPr>
                        <a:t>55</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a:latin typeface="Comic Sans MS" pitchFamily="66" charset="0"/>
                          <a:ea typeface="Calibri"/>
                          <a:cs typeface="Times New Roman"/>
                        </a:rPr>
                        <a:t>13</a:t>
                      </a: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207645" algn="r">
                        <a:spcAft>
                          <a:spcPts val="0"/>
                        </a:spcAft>
                      </a:pPr>
                      <a:r>
                        <a:rPr lang="tr-TR" sz="1600" dirty="0">
                          <a:latin typeface="Comic Sans MS" pitchFamily="66" charset="0"/>
                          <a:ea typeface="Calibri"/>
                          <a:cs typeface="Times New Roman"/>
                        </a:rPr>
                        <a:t>10</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bl>
          </a:graphicData>
        </a:graphic>
      </p:graphicFrame>
      <p:sp>
        <p:nvSpPr>
          <p:cNvPr id="67585" name="Rectangle 1"/>
          <p:cNvSpPr>
            <a:spLocks noChangeArrowheads="1"/>
          </p:cNvSpPr>
          <p:nvPr/>
        </p:nvSpPr>
        <p:spPr bwMode="auto">
          <a:xfrm>
            <a:off x="142844" y="857232"/>
            <a:ext cx="878687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tr-TR" b="0" i="0" u="none" strike="noStrike" cap="none" normalizeH="0" baseline="0" dirty="0" smtClean="0" bmk="_Toc382897564">
                <a:ln>
                  <a:noFill/>
                </a:ln>
                <a:solidFill>
                  <a:schemeClr val="tx1"/>
                </a:solidFill>
                <a:effectLst/>
                <a:latin typeface="Comic Sans MS" pitchFamily="66" charset="0"/>
                <a:cs typeface="Arial" pitchFamily="34" charset="0"/>
              </a:rPr>
              <a:t>Tablo 29. Karaman İli Kanatlı Hayvan Sayıları ve İlin Türkiye ve Bölge Kanatlı 		Hayvan Varlığındaki Payı</a:t>
            </a:r>
            <a:endParaRPr kumimoji="0" lang="tr-TR" b="0" i="0" u="none" strike="noStrike" cap="none" normalizeH="0" baseline="0" dirty="0" smtClean="0">
              <a:ln>
                <a:noFill/>
              </a:ln>
              <a:solidFill>
                <a:schemeClr val="tx1"/>
              </a:solidFill>
              <a:effectLst/>
              <a:latin typeface="Comic Sans MS" pitchFamily="66" charset="0"/>
              <a:cs typeface="Arial"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normAutofit fontScale="90000"/>
          </a:bodyPr>
          <a:lstStyle/>
          <a:p>
            <a:pPr algn="ctr"/>
            <a:r>
              <a:rPr lang="tr-TR" dirty="0" smtClean="0">
                <a:latin typeface="Comic Sans MS" pitchFamily="66" charset="0"/>
              </a:rPr>
              <a:t>ARICILIK </a:t>
            </a:r>
            <a:br>
              <a:rPr lang="tr-TR" dirty="0" smtClean="0">
                <a:latin typeface="Comic Sans MS" pitchFamily="66" charset="0"/>
              </a:rPr>
            </a:br>
            <a:endParaRPr lang="tr-TR" dirty="0">
              <a:latin typeface="Comic Sans MS" pitchFamily="66" charset="0"/>
            </a:endParaRPr>
          </a:p>
        </p:txBody>
      </p:sp>
      <p:graphicFrame>
        <p:nvGraphicFramePr>
          <p:cNvPr id="4" name="3 Tablo"/>
          <p:cNvGraphicFramePr>
            <a:graphicFrameLocks noGrp="1"/>
          </p:cNvGraphicFramePr>
          <p:nvPr/>
        </p:nvGraphicFramePr>
        <p:xfrm>
          <a:off x="714348" y="1571613"/>
          <a:ext cx="7572429" cy="5000661"/>
        </p:xfrm>
        <a:graphic>
          <a:graphicData uri="http://schemas.openxmlformats.org/drawingml/2006/table">
            <a:tbl>
              <a:tblPr/>
              <a:tblGrid>
                <a:gridCol w="2707901"/>
                <a:gridCol w="1622014"/>
                <a:gridCol w="1622014"/>
                <a:gridCol w="1620500"/>
              </a:tblGrid>
              <a:tr h="992115">
                <a:tc>
                  <a:txBody>
                    <a:bodyPr/>
                    <a:lstStyle/>
                    <a:p>
                      <a:endParaRPr lang="tr-TR" sz="1600" dirty="0">
                        <a:latin typeface="Comic Sans MS" pitchFamily="66" charset="0"/>
                        <a:ea typeface="Times New Roman"/>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b="1">
                          <a:solidFill>
                            <a:srgbClr val="FFFFFF"/>
                          </a:solidFill>
                          <a:latin typeface="Comic Sans MS" pitchFamily="66" charset="0"/>
                          <a:ea typeface="Times New Roman"/>
                          <a:cs typeface="Times New Roman"/>
                        </a:rPr>
                        <a:t>Kovan</a:t>
                      </a:r>
                      <a:endParaRPr lang="tr-TR" sz="1600">
                        <a:latin typeface="Comic Sans MS" pitchFamily="66" charset="0"/>
                        <a:ea typeface="Calibri"/>
                        <a:cs typeface="Times New Roman"/>
                      </a:endParaRPr>
                    </a:p>
                    <a:p>
                      <a:pPr algn="ctr">
                        <a:spcAft>
                          <a:spcPts val="0"/>
                        </a:spcAft>
                      </a:pPr>
                      <a:r>
                        <a:rPr lang="tr-TR" sz="1600" b="1">
                          <a:solidFill>
                            <a:srgbClr val="FFFFFF"/>
                          </a:solidFill>
                          <a:latin typeface="Comic Sans MS" pitchFamily="66" charset="0"/>
                          <a:ea typeface="Times New Roman"/>
                          <a:cs typeface="Times New Roman"/>
                        </a:rPr>
                        <a:t>Sayısı</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b="1">
                          <a:solidFill>
                            <a:srgbClr val="FFFFFF"/>
                          </a:solidFill>
                          <a:latin typeface="Comic Sans MS" pitchFamily="66" charset="0"/>
                          <a:ea typeface="Times New Roman"/>
                          <a:cs typeface="Times New Roman"/>
                        </a:rPr>
                        <a:t>Bal</a:t>
                      </a:r>
                      <a:endParaRPr lang="tr-TR" sz="1600">
                        <a:latin typeface="Comic Sans MS" pitchFamily="66" charset="0"/>
                        <a:ea typeface="Calibri"/>
                        <a:cs typeface="Times New Roman"/>
                      </a:endParaRPr>
                    </a:p>
                    <a:p>
                      <a:pPr algn="ctr">
                        <a:spcAft>
                          <a:spcPts val="0"/>
                        </a:spcAft>
                      </a:pPr>
                      <a:r>
                        <a:rPr lang="tr-TR" sz="1600" b="1">
                          <a:solidFill>
                            <a:srgbClr val="FFFFFF"/>
                          </a:solidFill>
                          <a:latin typeface="Comic Sans MS" pitchFamily="66" charset="0"/>
                          <a:ea typeface="Times New Roman"/>
                          <a:cs typeface="Times New Roman"/>
                        </a:rPr>
                        <a:t>Üretimi (ton)</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b="1">
                          <a:solidFill>
                            <a:srgbClr val="FFFFFF"/>
                          </a:solidFill>
                          <a:latin typeface="Comic Sans MS" pitchFamily="66" charset="0"/>
                          <a:ea typeface="Times New Roman"/>
                          <a:cs typeface="Times New Roman"/>
                        </a:rPr>
                        <a:t>Balmumu Üretimi (ton)</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r>
              <a:tr h="661409">
                <a:tc>
                  <a:txBody>
                    <a:bodyPr/>
                    <a:lstStyle/>
                    <a:p>
                      <a:pPr>
                        <a:spcAft>
                          <a:spcPts val="0"/>
                        </a:spcAft>
                      </a:pPr>
                      <a:r>
                        <a:rPr lang="tr-TR" sz="1600">
                          <a:latin typeface="Comic Sans MS" pitchFamily="66" charset="0"/>
                          <a:ea typeface="Calibri"/>
                          <a:cs typeface="Times New Roman"/>
                        </a:rPr>
                        <a:t>Türkiye</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6.348.009</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89.162</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4.222</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77054">
                <a:tc>
                  <a:txBody>
                    <a:bodyPr/>
                    <a:lstStyle/>
                    <a:p>
                      <a:pPr>
                        <a:spcAft>
                          <a:spcPts val="0"/>
                        </a:spcAft>
                      </a:pPr>
                      <a:r>
                        <a:rPr lang="tr-TR" sz="1600">
                          <a:latin typeface="Comic Sans MS" pitchFamily="66" charset="0"/>
                          <a:ea typeface="Calibri"/>
                          <a:cs typeface="Times New Roman"/>
                        </a:rPr>
                        <a:t>Karaman</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44.444</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657</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49</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77054">
                <a:tc>
                  <a:txBody>
                    <a:bodyPr/>
                    <a:lstStyle/>
                    <a:p>
                      <a:pPr>
                        <a:spcAft>
                          <a:spcPts val="0"/>
                        </a:spcAft>
                      </a:pPr>
                      <a:r>
                        <a:rPr lang="tr-TR" sz="1600">
                          <a:latin typeface="Comic Sans MS" pitchFamily="66" charset="0"/>
                          <a:ea typeface="Calibri"/>
                          <a:cs typeface="Times New Roman"/>
                        </a:rPr>
                        <a:t>Ülkedeki Payı (%)</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0,70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0,74</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1,16</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30705">
                <a:tc>
                  <a:txBody>
                    <a:bodyPr/>
                    <a:lstStyle/>
                    <a:p>
                      <a:endParaRPr lang="tr-TR" sz="1600">
                        <a:latin typeface="Comic Sans MS" pitchFamily="66" charset="0"/>
                        <a:ea typeface="Times New Roman"/>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endParaRPr lang="tr-TR" sz="1600">
                        <a:latin typeface="Comic Sans MS" pitchFamily="66" charset="0"/>
                        <a:ea typeface="Times New Roman"/>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endParaRPr lang="tr-TR" sz="1600">
                        <a:latin typeface="Comic Sans MS" pitchFamily="66" charset="0"/>
                        <a:ea typeface="Times New Roman"/>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endParaRPr lang="tr-TR" sz="1600">
                        <a:latin typeface="Comic Sans MS" pitchFamily="66" charset="0"/>
                        <a:ea typeface="Times New Roman"/>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77054">
                <a:tc>
                  <a:txBody>
                    <a:bodyPr/>
                    <a:lstStyle/>
                    <a:p>
                      <a:pPr>
                        <a:spcAft>
                          <a:spcPts val="0"/>
                        </a:spcAft>
                      </a:pPr>
                      <a:r>
                        <a:rPr lang="tr-TR" sz="1600">
                          <a:latin typeface="Comic Sans MS" pitchFamily="66" charset="0"/>
                          <a:ea typeface="Calibri"/>
                          <a:cs typeface="Times New Roman"/>
                        </a:rPr>
                        <a:t>Merkez</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2.0687</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322,19</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19,00</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77054">
                <a:tc>
                  <a:txBody>
                    <a:bodyPr/>
                    <a:lstStyle/>
                    <a:p>
                      <a:pPr>
                        <a:spcAft>
                          <a:spcPts val="0"/>
                        </a:spcAft>
                      </a:pPr>
                      <a:r>
                        <a:rPr lang="tr-TR" sz="1600">
                          <a:latin typeface="Comic Sans MS" pitchFamily="66" charset="0"/>
                          <a:ea typeface="Calibri"/>
                          <a:cs typeface="Times New Roman"/>
                        </a:rPr>
                        <a:t>Ayrancı</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9.583</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162,91</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19,55</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77054">
                <a:tc>
                  <a:txBody>
                    <a:bodyPr/>
                    <a:lstStyle/>
                    <a:p>
                      <a:pPr>
                        <a:spcAft>
                          <a:spcPts val="0"/>
                        </a:spcAft>
                      </a:pPr>
                      <a:r>
                        <a:rPr lang="tr-TR" sz="1600">
                          <a:latin typeface="Comic Sans MS" pitchFamily="66" charset="0"/>
                          <a:ea typeface="Calibri"/>
                          <a:cs typeface="Times New Roman"/>
                        </a:rPr>
                        <a:t>Başyayla</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1.268</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15,12</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1,26</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77054">
                <a:tc>
                  <a:txBody>
                    <a:bodyPr/>
                    <a:lstStyle/>
                    <a:p>
                      <a:pPr>
                        <a:spcAft>
                          <a:spcPts val="0"/>
                        </a:spcAft>
                      </a:pPr>
                      <a:r>
                        <a:rPr lang="tr-TR" sz="1600">
                          <a:latin typeface="Comic Sans MS" pitchFamily="66" charset="0"/>
                          <a:ea typeface="Calibri"/>
                          <a:cs typeface="Times New Roman"/>
                        </a:rPr>
                        <a:t>Ermenek</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4.830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53,13</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4,00</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77054">
                <a:tc>
                  <a:txBody>
                    <a:bodyPr/>
                    <a:lstStyle/>
                    <a:p>
                      <a:pPr>
                        <a:spcAft>
                          <a:spcPts val="0"/>
                        </a:spcAft>
                      </a:pPr>
                      <a:r>
                        <a:rPr lang="tr-TR" sz="1600">
                          <a:latin typeface="Comic Sans MS" pitchFamily="66" charset="0"/>
                          <a:ea typeface="Calibri"/>
                          <a:cs typeface="Times New Roman"/>
                        </a:rPr>
                        <a:t>Kazımkarabekir</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443</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4,60</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0,08</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77054">
                <a:tc>
                  <a:txBody>
                    <a:bodyPr/>
                    <a:lstStyle/>
                    <a:p>
                      <a:pPr>
                        <a:spcAft>
                          <a:spcPts val="0"/>
                        </a:spcAft>
                      </a:pPr>
                      <a:r>
                        <a:rPr lang="tr-TR" sz="1600">
                          <a:latin typeface="Comic Sans MS" pitchFamily="66" charset="0"/>
                          <a:ea typeface="Calibri"/>
                          <a:cs typeface="Times New Roman"/>
                        </a:rPr>
                        <a:t>Sarıveliler</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7.633</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6215" algn="r">
                        <a:spcAft>
                          <a:spcPts val="0"/>
                        </a:spcAft>
                      </a:pPr>
                      <a:r>
                        <a:rPr lang="tr-TR" sz="1600">
                          <a:solidFill>
                            <a:srgbClr val="000000"/>
                          </a:solidFill>
                          <a:latin typeface="Comic Sans MS" pitchFamily="66" charset="0"/>
                          <a:ea typeface="Times New Roman"/>
                          <a:cs typeface="Times New Roman"/>
                        </a:rPr>
                        <a:t>98,57</a:t>
                      </a:r>
                      <a:endParaRPr lang="tr-TR" sz="1600">
                        <a:latin typeface="Comic Sans MS" pitchFamily="66" charset="0"/>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6215" algn="r">
                        <a:spcAft>
                          <a:spcPts val="0"/>
                        </a:spcAft>
                      </a:pPr>
                      <a:r>
                        <a:rPr lang="tr-TR" sz="1600" dirty="0">
                          <a:solidFill>
                            <a:srgbClr val="000000"/>
                          </a:solidFill>
                          <a:latin typeface="Comic Sans MS" pitchFamily="66" charset="0"/>
                          <a:ea typeface="Times New Roman"/>
                          <a:cs typeface="Times New Roman"/>
                        </a:rPr>
                        <a:t>5,24</a:t>
                      </a:r>
                      <a:endParaRPr lang="tr-TR" sz="1600" dirty="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bl>
          </a:graphicData>
        </a:graphic>
      </p:graphicFrame>
      <p:sp>
        <p:nvSpPr>
          <p:cNvPr id="66561" name="Rectangle 1"/>
          <p:cNvSpPr>
            <a:spLocks noChangeArrowheads="1"/>
          </p:cNvSpPr>
          <p:nvPr/>
        </p:nvSpPr>
        <p:spPr bwMode="auto">
          <a:xfrm>
            <a:off x="357158" y="857232"/>
            <a:ext cx="878684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b="0" i="0" u="none" strike="noStrike" cap="none" normalizeH="0" baseline="0" dirty="0" smtClean="0" bmk="_Toc382897565">
                <a:ln>
                  <a:noFill/>
                </a:ln>
                <a:solidFill>
                  <a:schemeClr val="tx1"/>
                </a:solidFill>
                <a:effectLst/>
                <a:latin typeface="Comic Sans MS" pitchFamily="66" charset="0"/>
                <a:cs typeface="Arial" pitchFamily="34" charset="0"/>
              </a:rPr>
              <a:t>Tablo 30. Karaman İli Kovan Sayısı, Bal ve Balmumu Üretimi ve İlin Türkiye Arı Varlığındaki Payı</a:t>
            </a:r>
            <a:endParaRPr kumimoji="0" lang="tr-TR" b="0" i="0" u="none" strike="noStrike" cap="none" normalizeH="0" baseline="0" dirty="0" smtClean="0">
              <a:ln>
                <a:noFill/>
              </a:ln>
              <a:solidFill>
                <a:schemeClr val="tx1"/>
              </a:solidFill>
              <a:effectLst/>
              <a:latin typeface="Comic Sans MS" pitchFamily="66"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285721" y="706572"/>
          <a:ext cx="8643997" cy="4222626"/>
        </p:xfrm>
        <a:graphic>
          <a:graphicData uri="http://schemas.openxmlformats.org/drawingml/2006/table">
            <a:tbl>
              <a:tblPr/>
              <a:tblGrid>
                <a:gridCol w="3855224"/>
                <a:gridCol w="1663104"/>
                <a:gridCol w="1659646"/>
                <a:gridCol w="1466023"/>
              </a:tblGrid>
              <a:tr h="782712">
                <a:tc>
                  <a:txBody>
                    <a:bodyPr/>
                    <a:lstStyle/>
                    <a:p>
                      <a:endParaRPr lang="tr-TR" sz="1600" dirty="0">
                        <a:latin typeface="Calibri"/>
                        <a:ea typeface="Times New Roman"/>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b="1">
                          <a:solidFill>
                            <a:srgbClr val="FFFFFF"/>
                          </a:solidFill>
                          <a:latin typeface="Arial"/>
                          <a:ea typeface="Calibri"/>
                          <a:cs typeface="Times New Roman"/>
                        </a:rPr>
                        <a:t>Karaman</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b="1">
                          <a:solidFill>
                            <a:srgbClr val="FFFFFF"/>
                          </a:solidFill>
                          <a:latin typeface="Arial"/>
                          <a:ea typeface="Calibri"/>
                          <a:cs typeface="Times New Roman"/>
                        </a:rPr>
                        <a:t>Türkiye</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600" b="1">
                          <a:solidFill>
                            <a:srgbClr val="FFFFFF"/>
                          </a:solidFill>
                          <a:latin typeface="Arial"/>
                          <a:ea typeface="Calibri"/>
                          <a:cs typeface="Times New Roman"/>
                        </a:rPr>
                        <a:t>Ülkedeki Payı (%)</a:t>
                      </a:r>
                      <a:endParaRPr lang="tr-TR" sz="160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r>
              <a:tr h="271775">
                <a:tc>
                  <a:txBody>
                    <a:bodyPr/>
                    <a:lstStyle/>
                    <a:p>
                      <a:pPr>
                        <a:spcAft>
                          <a:spcPts val="0"/>
                        </a:spcAft>
                      </a:pPr>
                      <a:r>
                        <a:rPr lang="tr-TR" sz="1600" b="1">
                          <a:latin typeface="Arial"/>
                          <a:ea typeface="Calibri"/>
                          <a:cs typeface="Times New Roman"/>
                        </a:rPr>
                        <a:t>Yetiştirilen Türler</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9390" algn="r">
                        <a:spcAft>
                          <a:spcPts val="0"/>
                        </a:spcAft>
                      </a:pPr>
                      <a:endParaRPr lang="tr-TR" sz="1600">
                        <a:latin typeface="Arial"/>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9390" algn="r">
                        <a:spcAft>
                          <a:spcPts val="0"/>
                        </a:spcAft>
                      </a:pPr>
                      <a:endParaRPr lang="tr-TR" sz="1600">
                        <a:latin typeface="Arial"/>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9390" algn="r">
                        <a:spcAft>
                          <a:spcPts val="0"/>
                        </a:spcAft>
                      </a:pPr>
                      <a:endParaRPr lang="tr-TR" sz="1600">
                        <a:latin typeface="Arial"/>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521808">
                <a:tc>
                  <a:txBody>
                    <a:bodyPr/>
                    <a:lstStyle/>
                    <a:p>
                      <a:pPr>
                        <a:spcAft>
                          <a:spcPts val="0"/>
                        </a:spcAft>
                      </a:pPr>
                      <a:r>
                        <a:rPr lang="tr-TR" sz="1600" b="1">
                          <a:latin typeface="Arial"/>
                          <a:ea typeface="Calibri"/>
                          <a:cs typeface="Times New Roman"/>
                        </a:rPr>
                        <a:t>Alabalık</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9390" algn="r">
                        <a:spcAft>
                          <a:spcPts val="0"/>
                        </a:spcAft>
                      </a:pPr>
                      <a:r>
                        <a:rPr lang="tr-TR" sz="1600">
                          <a:latin typeface="Arial"/>
                          <a:ea typeface="Calibri"/>
                          <a:cs typeface="Times New Roman"/>
                        </a:rPr>
                        <a:t>1.640,00</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9390" algn="r">
                        <a:spcAft>
                          <a:spcPts val="0"/>
                        </a:spcAft>
                      </a:pPr>
                      <a:r>
                        <a:rPr lang="tr-TR" sz="1600">
                          <a:latin typeface="Arial"/>
                          <a:ea typeface="Calibri"/>
                          <a:cs typeface="Times New Roman"/>
                        </a:rPr>
                        <a:t>111.216,00</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9390" algn="r">
                        <a:spcAft>
                          <a:spcPts val="0"/>
                        </a:spcAft>
                      </a:pPr>
                      <a:r>
                        <a:rPr lang="tr-TR" sz="1600">
                          <a:latin typeface="Arial"/>
                          <a:ea typeface="Calibri"/>
                          <a:cs typeface="Times New Roman"/>
                        </a:rPr>
                        <a:t>1,47</a:t>
                      </a:r>
                      <a:endParaRPr lang="tr-TR" sz="160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271775">
                <a:tc>
                  <a:txBody>
                    <a:bodyPr/>
                    <a:lstStyle/>
                    <a:p>
                      <a:pPr>
                        <a:spcAft>
                          <a:spcPts val="0"/>
                        </a:spcAft>
                      </a:pPr>
                      <a:r>
                        <a:rPr lang="tr-TR" sz="1600" b="1">
                          <a:latin typeface="Arial"/>
                          <a:ea typeface="Calibri"/>
                          <a:cs typeface="Times New Roman"/>
                        </a:rPr>
                        <a:t>Aynalı Sazan</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9390" algn="r">
                        <a:spcAft>
                          <a:spcPts val="0"/>
                        </a:spcAft>
                      </a:pPr>
                      <a:r>
                        <a:rPr lang="tr-TR" sz="1600">
                          <a:latin typeface="Arial"/>
                          <a:ea typeface="Calibri"/>
                          <a:cs typeface="Times New Roman"/>
                        </a:rPr>
                        <a:t>-</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9390" algn="r">
                        <a:spcAft>
                          <a:spcPts val="0"/>
                        </a:spcAft>
                      </a:pPr>
                      <a:r>
                        <a:rPr lang="tr-TR" sz="1600">
                          <a:latin typeface="Arial"/>
                          <a:ea typeface="Calibri"/>
                          <a:cs typeface="Times New Roman"/>
                        </a:rPr>
                        <a:t>170,00</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9390" algn="r">
                        <a:spcAft>
                          <a:spcPts val="0"/>
                        </a:spcAft>
                      </a:pPr>
                      <a:r>
                        <a:rPr lang="tr-TR" sz="1600">
                          <a:latin typeface="Arial"/>
                          <a:ea typeface="Calibri"/>
                          <a:cs typeface="Times New Roman"/>
                        </a:rPr>
                        <a:t>-</a:t>
                      </a:r>
                      <a:endParaRPr lang="tr-TR" sz="160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521808">
                <a:tc>
                  <a:txBody>
                    <a:bodyPr/>
                    <a:lstStyle/>
                    <a:p>
                      <a:pPr>
                        <a:spcAft>
                          <a:spcPts val="0"/>
                        </a:spcAft>
                      </a:pPr>
                      <a:r>
                        <a:rPr lang="tr-TR" sz="1600" b="1" i="1">
                          <a:latin typeface="Arial"/>
                          <a:ea typeface="Calibri"/>
                          <a:cs typeface="Times New Roman"/>
                        </a:rPr>
                        <a:t>Diğer Türler ile Toplam</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9390" algn="r">
                        <a:spcAft>
                          <a:spcPts val="0"/>
                        </a:spcAft>
                      </a:pPr>
                      <a:r>
                        <a:rPr lang="tr-TR" sz="1600">
                          <a:latin typeface="Arial"/>
                          <a:ea typeface="Calibri"/>
                          <a:cs typeface="Times New Roman"/>
                        </a:rPr>
                        <a:t>1.640,00</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9390" algn="r">
                        <a:spcAft>
                          <a:spcPts val="0"/>
                        </a:spcAft>
                      </a:pPr>
                      <a:r>
                        <a:rPr lang="tr-TR" sz="1600">
                          <a:latin typeface="Arial"/>
                          <a:ea typeface="Calibri"/>
                          <a:cs typeface="Times New Roman"/>
                        </a:rPr>
                        <a:t>111.557,00</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9390" algn="r">
                        <a:spcAft>
                          <a:spcPts val="0"/>
                        </a:spcAft>
                      </a:pPr>
                      <a:r>
                        <a:rPr lang="tr-TR" sz="1600">
                          <a:latin typeface="Arial"/>
                          <a:ea typeface="Calibri"/>
                          <a:cs typeface="Times New Roman"/>
                        </a:rPr>
                        <a:t>1,47</a:t>
                      </a:r>
                      <a:endParaRPr lang="tr-TR" sz="160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271775">
                <a:tc>
                  <a:txBody>
                    <a:bodyPr/>
                    <a:lstStyle/>
                    <a:p>
                      <a:endParaRPr lang="tr-TR" sz="1600">
                        <a:latin typeface="Calibri"/>
                        <a:ea typeface="Times New Roman"/>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9390" algn="r">
                        <a:spcAft>
                          <a:spcPts val="0"/>
                        </a:spcAft>
                      </a:pPr>
                      <a:endParaRPr lang="tr-TR" sz="1600">
                        <a:latin typeface="Arial"/>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9390" algn="r">
                        <a:spcAft>
                          <a:spcPts val="0"/>
                        </a:spcAft>
                      </a:pPr>
                      <a:endParaRPr lang="tr-TR" sz="1600">
                        <a:latin typeface="Arial"/>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9390" algn="r">
                        <a:spcAft>
                          <a:spcPts val="0"/>
                        </a:spcAft>
                      </a:pPr>
                      <a:endParaRPr lang="tr-TR" sz="1600">
                        <a:latin typeface="Arial"/>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271775">
                <a:tc>
                  <a:txBody>
                    <a:bodyPr/>
                    <a:lstStyle/>
                    <a:p>
                      <a:pPr>
                        <a:spcAft>
                          <a:spcPts val="0"/>
                        </a:spcAft>
                      </a:pPr>
                      <a:r>
                        <a:rPr lang="tr-TR" sz="1600" b="1">
                          <a:latin typeface="Arial"/>
                          <a:ea typeface="Calibri"/>
                          <a:cs typeface="Times New Roman"/>
                        </a:rPr>
                        <a:t>Avlanan Türler</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9390" algn="r">
                        <a:spcAft>
                          <a:spcPts val="0"/>
                        </a:spcAft>
                      </a:pPr>
                      <a:endParaRPr lang="tr-TR" sz="1600">
                        <a:latin typeface="Arial"/>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9390" algn="r">
                        <a:spcAft>
                          <a:spcPts val="0"/>
                        </a:spcAft>
                      </a:pPr>
                      <a:endParaRPr lang="tr-TR" sz="1600">
                        <a:latin typeface="Arial"/>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9390" algn="r">
                        <a:spcAft>
                          <a:spcPts val="0"/>
                        </a:spcAft>
                      </a:pPr>
                      <a:endParaRPr lang="tr-TR" sz="1600">
                        <a:latin typeface="Arial"/>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521808">
                <a:tc>
                  <a:txBody>
                    <a:bodyPr/>
                    <a:lstStyle/>
                    <a:p>
                      <a:pPr>
                        <a:spcAft>
                          <a:spcPts val="0"/>
                        </a:spcAft>
                      </a:pPr>
                      <a:r>
                        <a:rPr lang="tr-TR" sz="1600" b="1">
                          <a:latin typeface="Arial"/>
                          <a:ea typeface="Calibri"/>
                          <a:cs typeface="Times New Roman"/>
                        </a:rPr>
                        <a:t>Sazan</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9390" algn="r">
                        <a:spcAft>
                          <a:spcPts val="0"/>
                        </a:spcAft>
                      </a:pPr>
                      <a:r>
                        <a:rPr lang="tr-TR" sz="1600">
                          <a:latin typeface="Arial"/>
                          <a:ea typeface="Calibri"/>
                          <a:cs typeface="Times New Roman"/>
                        </a:rPr>
                        <a:t>92,00</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9390" algn="r">
                        <a:spcAft>
                          <a:spcPts val="0"/>
                        </a:spcAft>
                      </a:pPr>
                      <a:r>
                        <a:rPr lang="tr-TR" sz="1600">
                          <a:latin typeface="Arial"/>
                          <a:ea typeface="Calibri"/>
                          <a:cs typeface="Times New Roman"/>
                        </a:rPr>
                        <a:t>9973,00</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9390" algn="r">
                        <a:spcAft>
                          <a:spcPts val="0"/>
                        </a:spcAft>
                      </a:pPr>
                      <a:r>
                        <a:rPr lang="tr-TR" sz="1600">
                          <a:latin typeface="Arial"/>
                          <a:ea typeface="Calibri"/>
                          <a:cs typeface="Times New Roman"/>
                        </a:rPr>
                        <a:t>0,92</a:t>
                      </a:r>
                      <a:endParaRPr lang="tr-TR" sz="160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271775">
                <a:tc>
                  <a:txBody>
                    <a:bodyPr/>
                    <a:lstStyle/>
                    <a:p>
                      <a:pPr>
                        <a:spcAft>
                          <a:spcPts val="0"/>
                        </a:spcAft>
                      </a:pPr>
                      <a:r>
                        <a:rPr lang="tr-TR" sz="1600" b="1">
                          <a:latin typeface="Arial"/>
                          <a:ea typeface="Calibri"/>
                          <a:cs typeface="Times New Roman"/>
                        </a:rPr>
                        <a:t>Siraz</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9390" algn="r">
                        <a:spcAft>
                          <a:spcPts val="0"/>
                        </a:spcAft>
                      </a:pPr>
                      <a:r>
                        <a:rPr lang="tr-TR" sz="1600">
                          <a:latin typeface="Arial"/>
                          <a:ea typeface="Calibri"/>
                          <a:cs typeface="Times New Roman"/>
                        </a:rPr>
                        <a:t>3,00</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9390" algn="r">
                        <a:spcAft>
                          <a:spcPts val="0"/>
                        </a:spcAft>
                      </a:pPr>
                      <a:r>
                        <a:rPr lang="tr-TR" sz="1600">
                          <a:latin typeface="Arial"/>
                          <a:ea typeface="Calibri"/>
                          <a:cs typeface="Times New Roman"/>
                        </a:rPr>
                        <a:t>602,50</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9390" algn="r">
                        <a:spcAft>
                          <a:spcPts val="0"/>
                        </a:spcAft>
                      </a:pPr>
                      <a:r>
                        <a:rPr lang="tr-TR" sz="1600">
                          <a:latin typeface="Arial"/>
                          <a:ea typeface="Calibri"/>
                          <a:cs typeface="Times New Roman"/>
                        </a:rPr>
                        <a:t>0,50</a:t>
                      </a:r>
                      <a:endParaRPr lang="tr-TR" sz="160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271775">
                <a:tc>
                  <a:txBody>
                    <a:bodyPr/>
                    <a:lstStyle/>
                    <a:p>
                      <a:pPr>
                        <a:spcAft>
                          <a:spcPts val="0"/>
                        </a:spcAft>
                      </a:pPr>
                      <a:r>
                        <a:rPr lang="tr-TR" sz="1600" b="1">
                          <a:latin typeface="Arial"/>
                          <a:ea typeface="Calibri"/>
                          <a:cs typeface="Times New Roman"/>
                        </a:rPr>
                        <a:t>Yayın</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9390" algn="r">
                        <a:spcAft>
                          <a:spcPts val="0"/>
                        </a:spcAft>
                      </a:pPr>
                      <a:r>
                        <a:rPr lang="tr-TR" sz="1600">
                          <a:latin typeface="Arial"/>
                          <a:ea typeface="Calibri"/>
                          <a:cs typeface="Times New Roman"/>
                        </a:rPr>
                        <a:t>6,00</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9390" algn="r">
                        <a:spcAft>
                          <a:spcPts val="0"/>
                        </a:spcAft>
                      </a:pPr>
                      <a:r>
                        <a:rPr lang="tr-TR" sz="1600">
                          <a:latin typeface="Arial"/>
                          <a:ea typeface="Calibri"/>
                          <a:cs typeface="Times New Roman"/>
                        </a:rPr>
                        <a:t>816,00</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R="199390" algn="r">
                        <a:spcAft>
                          <a:spcPts val="0"/>
                        </a:spcAft>
                      </a:pPr>
                      <a:r>
                        <a:rPr lang="tr-TR" sz="1600">
                          <a:latin typeface="Arial"/>
                          <a:ea typeface="Calibri"/>
                          <a:cs typeface="Times New Roman"/>
                        </a:rPr>
                        <a:t>0,74</a:t>
                      </a:r>
                      <a:endParaRPr lang="tr-TR" sz="160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0">
                <a:tc>
                  <a:txBody>
                    <a:bodyPr/>
                    <a:lstStyle/>
                    <a:p>
                      <a:pPr>
                        <a:spcAft>
                          <a:spcPts val="0"/>
                        </a:spcAft>
                      </a:pPr>
                      <a:r>
                        <a:rPr lang="tr-TR" sz="1600" b="1" i="1">
                          <a:latin typeface="Arial"/>
                          <a:ea typeface="Calibri"/>
                          <a:cs typeface="Times New Roman"/>
                        </a:rPr>
                        <a:t>Diğer Türler ile Toplam</a:t>
                      </a:r>
                      <a:endParaRPr lang="tr-TR" sz="1600">
                        <a:latin typeface="Calibri"/>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9390" algn="r">
                        <a:spcAft>
                          <a:spcPts val="0"/>
                        </a:spcAft>
                      </a:pPr>
                      <a:r>
                        <a:rPr lang="tr-TR" sz="1600">
                          <a:latin typeface="Arial"/>
                          <a:ea typeface="Calibri"/>
                          <a:cs typeface="Times New Roman"/>
                        </a:rPr>
                        <a:t>101,00</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9390" algn="r">
                        <a:spcAft>
                          <a:spcPts val="0"/>
                        </a:spcAft>
                      </a:pPr>
                      <a:r>
                        <a:rPr lang="tr-TR" sz="1600">
                          <a:latin typeface="Arial"/>
                          <a:ea typeface="Calibri"/>
                          <a:cs typeface="Times New Roman"/>
                        </a:rPr>
                        <a:t>36.120,00</a:t>
                      </a:r>
                      <a:endParaRPr lang="tr-TR" sz="1600">
                        <a:latin typeface="Calibri"/>
                        <a:ea typeface="Calibri"/>
                        <a:cs typeface="Times New Roman"/>
                      </a:endParaRPr>
                    </a:p>
                  </a:txBody>
                  <a:tcPr marL="68580" marR="68580" marT="0" marB="0" anchor="ctr">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R="199390" algn="r">
                        <a:spcAft>
                          <a:spcPts val="0"/>
                        </a:spcAft>
                      </a:pPr>
                      <a:r>
                        <a:rPr lang="tr-TR" sz="1600" dirty="0">
                          <a:latin typeface="Arial"/>
                          <a:ea typeface="Calibri"/>
                          <a:cs typeface="Times New Roman"/>
                        </a:rPr>
                        <a:t>0,28</a:t>
                      </a:r>
                      <a:endParaRPr lang="tr-TR" sz="1600" dirty="0">
                        <a:latin typeface="Calibri"/>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bl>
          </a:graphicData>
        </a:graphic>
      </p:graphicFrame>
      <p:sp>
        <p:nvSpPr>
          <p:cNvPr id="5" name="4 Dikdörtgen"/>
          <p:cNvSpPr/>
          <p:nvPr/>
        </p:nvSpPr>
        <p:spPr>
          <a:xfrm>
            <a:off x="2714612" y="58143"/>
            <a:ext cx="3122971" cy="584775"/>
          </a:xfrm>
          <a:prstGeom prst="rect">
            <a:avLst/>
          </a:prstGeom>
        </p:spPr>
        <p:txBody>
          <a:bodyPr wrap="none">
            <a:spAutoFit/>
          </a:bodyPr>
          <a:lstStyle/>
          <a:p>
            <a:r>
              <a:rPr lang="tr-TR" sz="3200" b="1" dirty="0" smtClean="0">
                <a:solidFill>
                  <a:srgbClr val="002060"/>
                </a:solidFill>
                <a:latin typeface="Comic Sans MS" pitchFamily="66" charset="0"/>
              </a:rPr>
              <a:t>SU ÜRÜNLERİ</a:t>
            </a:r>
            <a:endParaRPr lang="tr-TR" sz="3200" b="1" dirty="0">
              <a:solidFill>
                <a:srgbClr val="002060"/>
              </a:solidFill>
              <a:latin typeface="Comic Sans MS" pitchFamily="66" charset="0"/>
            </a:endParaRPr>
          </a:p>
        </p:txBody>
      </p:sp>
      <p:pic>
        <p:nvPicPr>
          <p:cNvPr id="65537" name="Picture 1"/>
          <p:cNvPicPr>
            <a:picLocks noChangeAspect="1" noChangeArrowheads="1"/>
          </p:cNvPicPr>
          <p:nvPr/>
        </p:nvPicPr>
        <p:blipFill>
          <a:blip r:embed="rId2"/>
          <a:srcRect/>
          <a:stretch>
            <a:fillRect/>
          </a:stretch>
        </p:blipFill>
        <p:spPr bwMode="auto">
          <a:xfrm>
            <a:off x="357158" y="5000636"/>
            <a:ext cx="3419475" cy="1857364"/>
          </a:xfrm>
          <a:prstGeom prst="rect">
            <a:avLst/>
          </a:prstGeom>
          <a:noFill/>
          <a:ln w="9525">
            <a:noFill/>
            <a:miter lim="800000"/>
            <a:headEnd/>
            <a:tailEnd/>
          </a:ln>
        </p:spPr>
      </p:pic>
      <p:pic>
        <p:nvPicPr>
          <p:cNvPr id="65538" name="Picture 2"/>
          <p:cNvPicPr>
            <a:picLocks noChangeAspect="1" noChangeArrowheads="1"/>
          </p:cNvPicPr>
          <p:nvPr/>
        </p:nvPicPr>
        <p:blipFill>
          <a:blip r:embed="rId3"/>
          <a:srcRect/>
          <a:stretch>
            <a:fillRect/>
          </a:stretch>
        </p:blipFill>
        <p:spPr bwMode="auto">
          <a:xfrm>
            <a:off x="4929190" y="5000636"/>
            <a:ext cx="3381375" cy="1857364"/>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Başlık"/>
          <p:cNvSpPr>
            <a:spLocks noGrp="1"/>
          </p:cNvSpPr>
          <p:nvPr>
            <p:ph type="title"/>
          </p:nvPr>
        </p:nvSpPr>
        <p:spPr>
          <a:xfrm>
            <a:off x="500034" y="0"/>
            <a:ext cx="8229600" cy="1143000"/>
          </a:xfrm>
        </p:spPr>
        <p:txBody>
          <a:bodyPr>
            <a:normAutofit fontScale="90000"/>
          </a:bodyPr>
          <a:lstStyle/>
          <a:p>
            <a:pPr algn="ctr"/>
            <a:r>
              <a:rPr lang="tr-TR" dirty="0" smtClean="0">
                <a:solidFill>
                  <a:srgbClr val="C00000"/>
                </a:solidFill>
                <a:latin typeface="Comic Sans MS" pitchFamily="66" charset="0"/>
              </a:rPr>
              <a:t>TARIM ALET ve MAKİNELERİ  </a:t>
            </a:r>
            <a:br>
              <a:rPr lang="tr-TR" dirty="0" smtClean="0">
                <a:solidFill>
                  <a:srgbClr val="C00000"/>
                </a:solidFill>
                <a:latin typeface="Comic Sans MS" pitchFamily="66" charset="0"/>
              </a:rPr>
            </a:br>
            <a:endParaRPr lang="tr-TR" dirty="0">
              <a:solidFill>
                <a:srgbClr val="C00000"/>
              </a:solidFill>
              <a:latin typeface="Comic Sans MS" pitchFamily="66" charset="0"/>
            </a:endParaRPr>
          </a:p>
        </p:txBody>
      </p:sp>
      <p:graphicFrame>
        <p:nvGraphicFramePr>
          <p:cNvPr id="4" name="3 Tablo"/>
          <p:cNvGraphicFramePr>
            <a:graphicFrameLocks noGrp="1"/>
          </p:cNvGraphicFramePr>
          <p:nvPr/>
        </p:nvGraphicFramePr>
        <p:xfrm>
          <a:off x="1643042" y="857232"/>
          <a:ext cx="6143668" cy="5786468"/>
        </p:xfrm>
        <a:graphic>
          <a:graphicData uri="http://schemas.openxmlformats.org/drawingml/2006/table">
            <a:tbl>
              <a:tblPr/>
              <a:tblGrid>
                <a:gridCol w="4976771"/>
                <a:gridCol w="1166897"/>
              </a:tblGrid>
              <a:tr h="528509">
                <a:tc>
                  <a:txBody>
                    <a:bodyPr/>
                    <a:lstStyle/>
                    <a:p>
                      <a:pPr algn="ctr">
                        <a:spcAft>
                          <a:spcPts val="0"/>
                        </a:spcAft>
                      </a:pPr>
                      <a:r>
                        <a:rPr lang="tr-TR" sz="1600" b="1" dirty="0">
                          <a:solidFill>
                            <a:srgbClr val="FFFFFF"/>
                          </a:solidFill>
                          <a:latin typeface="Arial"/>
                          <a:ea typeface="Calibri"/>
                          <a:cs typeface="Times New Roman"/>
                        </a:rPr>
                        <a:t>Tarım Alet ve Makineleri</a:t>
                      </a:r>
                      <a:endParaRPr lang="tr-TR" sz="1600" dirty="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C0504D"/>
                    </a:solidFill>
                  </a:tcPr>
                </a:tc>
                <a:tc>
                  <a:txBody>
                    <a:bodyPr/>
                    <a:lstStyle/>
                    <a:p>
                      <a:pPr algn="ctr">
                        <a:spcAft>
                          <a:spcPts val="0"/>
                        </a:spcAft>
                      </a:pPr>
                      <a:r>
                        <a:rPr lang="tr-TR" sz="1600" b="1">
                          <a:solidFill>
                            <a:srgbClr val="FFFFFF"/>
                          </a:solidFill>
                          <a:latin typeface="Arial"/>
                          <a:ea typeface="Calibri"/>
                          <a:cs typeface="Times New Roman"/>
                        </a:rPr>
                        <a:t>Karaman (Adet)</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C0504D"/>
                    </a:solidFill>
                  </a:tcPr>
                </a:tc>
              </a:tr>
              <a:tr h="250379">
                <a:tc>
                  <a:txBody>
                    <a:bodyPr/>
                    <a:lstStyle/>
                    <a:p>
                      <a:pPr>
                        <a:spcAft>
                          <a:spcPts val="0"/>
                        </a:spcAft>
                      </a:pPr>
                      <a:r>
                        <a:rPr lang="tr-TR" sz="1600" b="1">
                          <a:latin typeface="Arial"/>
                          <a:ea typeface="Calibri"/>
                          <a:cs typeface="Times New Roman"/>
                        </a:rPr>
                        <a:t>Biçerdöver</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21920" algn="r">
                        <a:spcAft>
                          <a:spcPts val="0"/>
                        </a:spcAft>
                      </a:pPr>
                      <a:r>
                        <a:rPr lang="tr-TR" sz="1600">
                          <a:latin typeface="Arial"/>
                          <a:ea typeface="Calibri"/>
                          <a:cs typeface="Times New Roman"/>
                        </a:rPr>
                        <a:t>135</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250379">
                <a:tc>
                  <a:txBody>
                    <a:bodyPr/>
                    <a:lstStyle/>
                    <a:p>
                      <a:pPr>
                        <a:spcAft>
                          <a:spcPts val="0"/>
                        </a:spcAft>
                      </a:pPr>
                      <a:r>
                        <a:rPr lang="tr-TR" sz="1600" b="1">
                          <a:latin typeface="Arial"/>
                          <a:ea typeface="Calibri"/>
                          <a:cs typeface="Times New Roman"/>
                        </a:rPr>
                        <a:t>Traktör </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marR="121920" algn="r">
                        <a:spcAft>
                          <a:spcPts val="0"/>
                        </a:spcAft>
                      </a:pPr>
                      <a:r>
                        <a:rPr lang="tr-TR" sz="1600">
                          <a:latin typeface="Arial"/>
                          <a:ea typeface="Calibri"/>
                          <a:cs typeface="Times New Roman"/>
                        </a:rPr>
                        <a:t>10.369</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250379">
                <a:tc>
                  <a:txBody>
                    <a:bodyPr/>
                    <a:lstStyle/>
                    <a:p>
                      <a:pPr>
                        <a:spcAft>
                          <a:spcPts val="0"/>
                        </a:spcAft>
                      </a:pPr>
                      <a:r>
                        <a:rPr lang="tr-TR" sz="1600" b="1">
                          <a:latin typeface="Arial"/>
                          <a:ea typeface="Calibri"/>
                          <a:cs typeface="Times New Roman"/>
                        </a:rPr>
                        <a:t>Kulaklı traktör pulluğu </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21920" algn="r">
                        <a:spcAft>
                          <a:spcPts val="0"/>
                        </a:spcAft>
                      </a:pPr>
                      <a:r>
                        <a:rPr lang="tr-TR" sz="1600">
                          <a:latin typeface="Arial"/>
                          <a:ea typeface="Calibri"/>
                          <a:cs typeface="Times New Roman"/>
                        </a:rPr>
                        <a:t>11.183</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250379">
                <a:tc>
                  <a:txBody>
                    <a:bodyPr/>
                    <a:lstStyle/>
                    <a:p>
                      <a:pPr>
                        <a:spcAft>
                          <a:spcPts val="0"/>
                        </a:spcAft>
                      </a:pPr>
                      <a:r>
                        <a:rPr lang="tr-TR" sz="1600" b="1">
                          <a:latin typeface="Arial"/>
                          <a:ea typeface="Calibri"/>
                          <a:cs typeface="Times New Roman"/>
                        </a:rPr>
                        <a:t>Diskli traktör pulluğu</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marR="121920" algn="r">
                        <a:spcAft>
                          <a:spcPts val="0"/>
                        </a:spcAft>
                      </a:pPr>
                      <a:r>
                        <a:rPr lang="tr-TR" sz="1600">
                          <a:latin typeface="Arial"/>
                          <a:ea typeface="Calibri"/>
                          <a:cs typeface="Times New Roman"/>
                        </a:rPr>
                        <a:t>926</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250379">
                <a:tc>
                  <a:txBody>
                    <a:bodyPr/>
                    <a:lstStyle/>
                    <a:p>
                      <a:pPr>
                        <a:spcAft>
                          <a:spcPts val="0"/>
                        </a:spcAft>
                      </a:pPr>
                      <a:r>
                        <a:rPr lang="tr-TR" sz="1600" b="1">
                          <a:latin typeface="Arial"/>
                          <a:ea typeface="Calibri"/>
                          <a:cs typeface="Times New Roman"/>
                        </a:rPr>
                        <a:t>Toprak frezesi (Rotovatör)</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21920" algn="r">
                        <a:spcAft>
                          <a:spcPts val="0"/>
                        </a:spcAft>
                      </a:pPr>
                      <a:r>
                        <a:rPr lang="tr-TR" sz="1600">
                          <a:latin typeface="Arial"/>
                          <a:ea typeface="Calibri"/>
                          <a:cs typeface="Times New Roman"/>
                        </a:rPr>
                        <a:t>2.460</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250379">
                <a:tc>
                  <a:txBody>
                    <a:bodyPr/>
                    <a:lstStyle/>
                    <a:p>
                      <a:pPr>
                        <a:spcAft>
                          <a:spcPts val="0"/>
                        </a:spcAft>
                      </a:pPr>
                      <a:r>
                        <a:rPr lang="tr-TR" sz="1600" b="1">
                          <a:latin typeface="Arial"/>
                          <a:ea typeface="Calibri"/>
                          <a:cs typeface="Times New Roman"/>
                        </a:rPr>
                        <a:t>Kültivatör</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marR="121920" algn="r">
                        <a:spcAft>
                          <a:spcPts val="0"/>
                        </a:spcAft>
                      </a:pPr>
                      <a:r>
                        <a:rPr lang="tr-TR" sz="1600">
                          <a:latin typeface="Arial"/>
                          <a:ea typeface="Calibri"/>
                          <a:cs typeface="Times New Roman"/>
                        </a:rPr>
                        <a:t>8.082</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250379">
                <a:tc>
                  <a:txBody>
                    <a:bodyPr/>
                    <a:lstStyle/>
                    <a:p>
                      <a:pPr>
                        <a:spcAft>
                          <a:spcPts val="0"/>
                        </a:spcAft>
                      </a:pPr>
                      <a:r>
                        <a:rPr lang="tr-TR" sz="1600" b="1">
                          <a:latin typeface="Arial"/>
                          <a:ea typeface="Calibri"/>
                          <a:cs typeface="Times New Roman"/>
                        </a:rPr>
                        <a:t>Diskli tırmık </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21920" algn="r">
                        <a:spcAft>
                          <a:spcPts val="0"/>
                        </a:spcAft>
                      </a:pPr>
                      <a:r>
                        <a:rPr lang="tr-TR" sz="1600">
                          <a:latin typeface="Arial"/>
                          <a:ea typeface="Calibri"/>
                          <a:cs typeface="Times New Roman"/>
                        </a:rPr>
                        <a:t>1.442</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250379">
                <a:tc>
                  <a:txBody>
                    <a:bodyPr/>
                    <a:lstStyle/>
                    <a:p>
                      <a:pPr>
                        <a:spcAft>
                          <a:spcPts val="0"/>
                        </a:spcAft>
                      </a:pPr>
                      <a:r>
                        <a:rPr lang="tr-TR" sz="1600" b="1">
                          <a:latin typeface="Arial"/>
                          <a:ea typeface="Calibri"/>
                          <a:cs typeface="Times New Roman"/>
                        </a:rPr>
                        <a:t>Traktörle çekilen hububat ekim mibzeri </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marR="121920" algn="r">
                        <a:spcAft>
                          <a:spcPts val="0"/>
                        </a:spcAft>
                      </a:pPr>
                      <a:r>
                        <a:rPr lang="tr-TR" sz="1600">
                          <a:latin typeface="Arial"/>
                          <a:ea typeface="Calibri"/>
                          <a:cs typeface="Times New Roman"/>
                        </a:rPr>
                        <a:t>4.672</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250379">
                <a:tc>
                  <a:txBody>
                    <a:bodyPr/>
                    <a:lstStyle/>
                    <a:p>
                      <a:pPr>
                        <a:spcAft>
                          <a:spcPts val="0"/>
                        </a:spcAft>
                      </a:pPr>
                      <a:r>
                        <a:rPr lang="tr-TR" sz="1600" b="1">
                          <a:latin typeface="Arial"/>
                          <a:ea typeface="Calibri"/>
                          <a:cs typeface="Times New Roman"/>
                        </a:rPr>
                        <a:t>Kombine hububat ekim mibzeri</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21920" algn="r">
                        <a:spcAft>
                          <a:spcPts val="0"/>
                        </a:spcAft>
                      </a:pPr>
                      <a:r>
                        <a:rPr lang="tr-TR" sz="1600">
                          <a:latin typeface="Arial"/>
                          <a:ea typeface="Calibri"/>
                          <a:cs typeface="Times New Roman"/>
                        </a:rPr>
                        <a:t>5.869</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250379">
                <a:tc>
                  <a:txBody>
                    <a:bodyPr/>
                    <a:lstStyle/>
                    <a:p>
                      <a:pPr>
                        <a:spcAft>
                          <a:spcPts val="0"/>
                        </a:spcAft>
                      </a:pPr>
                      <a:r>
                        <a:rPr lang="tr-TR" sz="1600" b="1">
                          <a:latin typeface="Arial"/>
                          <a:ea typeface="Calibri"/>
                          <a:cs typeface="Times New Roman"/>
                        </a:rPr>
                        <a:t>Pnömatik ekim makinesi</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marR="121920" algn="r">
                        <a:spcAft>
                          <a:spcPts val="0"/>
                        </a:spcAft>
                      </a:pPr>
                      <a:r>
                        <a:rPr lang="tr-TR" sz="1600">
                          <a:latin typeface="Arial"/>
                          <a:ea typeface="Calibri"/>
                          <a:cs typeface="Times New Roman"/>
                        </a:rPr>
                        <a:t>567</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250379">
                <a:tc>
                  <a:txBody>
                    <a:bodyPr/>
                    <a:lstStyle/>
                    <a:p>
                      <a:pPr>
                        <a:spcAft>
                          <a:spcPts val="0"/>
                        </a:spcAft>
                      </a:pPr>
                      <a:r>
                        <a:rPr lang="tr-TR" sz="1600" b="1">
                          <a:latin typeface="Arial"/>
                          <a:ea typeface="Calibri"/>
                          <a:cs typeface="Times New Roman"/>
                        </a:rPr>
                        <a:t>Universal ekim makinesi (Pancar mibzeri dâhil) </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21920" algn="r">
                        <a:spcAft>
                          <a:spcPts val="0"/>
                        </a:spcAft>
                      </a:pPr>
                      <a:r>
                        <a:rPr lang="tr-TR" sz="1600">
                          <a:latin typeface="Arial"/>
                          <a:ea typeface="Calibri"/>
                          <a:cs typeface="Times New Roman"/>
                        </a:rPr>
                        <a:t>100</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250379">
                <a:tc>
                  <a:txBody>
                    <a:bodyPr/>
                    <a:lstStyle/>
                    <a:p>
                      <a:pPr>
                        <a:spcAft>
                          <a:spcPts val="0"/>
                        </a:spcAft>
                      </a:pPr>
                      <a:r>
                        <a:rPr lang="tr-TR" sz="1600" b="1">
                          <a:latin typeface="Arial"/>
                          <a:ea typeface="Calibri"/>
                          <a:cs typeface="Times New Roman"/>
                        </a:rPr>
                        <a:t>Anıza ekim makinesi</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marR="121920" algn="r">
                        <a:spcAft>
                          <a:spcPts val="0"/>
                        </a:spcAft>
                      </a:pPr>
                      <a:r>
                        <a:rPr lang="tr-TR" sz="1600">
                          <a:latin typeface="Arial"/>
                          <a:ea typeface="Calibri"/>
                          <a:cs typeface="Times New Roman"/>
                        </a:rPr>
                        <a:t>8</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250379">
                <a:tc>
                  <a:txBody>
                    <a:bodyPr/>
                    <a:lstStyle/>
                    <a:p>
                      <a:pPr>
                        <a:spcAft>
                          <a:spcPts val="0"/>
                        </a:spcAft>
                      </a:pPr>
                      <a:r>
                        <a:rPr lang="tr-TR" sz="1600" b="1">
                          <a:latin typeface="Arial"/>
                          <a:ea typeface="Calibri"/>
                          <a:cs typeface="Times New Roman"/>
                        </a:rPr>
                        <a:t>Çiftlik gübresi dağıtma makinesi</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21920" algn="r">
                        <a:spcAft>
                          <a:spcPts val="0"/>
                        </a:spcAft>
                      </a:pPr>
                      <a:r>
                        <a:rPr lang="tr-TR" sz="1600">
                          <a:latin typeface="Arial"/>
                          <a:ea typeface="Calibri"/>
                          <a:cs typeface="Times New Roman"/>
                        </a:rPr>
                        <a:t>10</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250379">
                <a:tc>
                  <a:txBody>
                    <a:bodyPr/>
                    <a:lstStyle/>
                    <a:p>
                      <a:pPr>
                        <a:spcAft>
                          <a:spcPts val="0"/>
                        </a:spcAft>
                      </a:pPr>
                      <a:r>
                        <a:rPr lang="tr-TR" sz="1600" b="1">
                          <a:latin typeface="Arial"/>
                          <a:ea typeface="Calibri"/>
                          <a:cs typeface="Times New Roman"/>
                        </a:rPr>
                        <a:t>Sap parçalama makinesi</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marR="121920" algn="r">
                        <a:spcAft>
                          <a:spcPts val="0"/>
                        </a:spcAft>
                      </a:pPr>
                      <a:r>
                        <a:rPr lang="tr-TR" sz="1600">
                          <a:latin typeface="Arial"/>
                          <a:ea typeface="Calibri"/>
                          <a:cs typeface="Times New Roman"/>
                        </a:rPr>
                        <a:t>34</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250379">
                <a:tc>
                  <a:txBody>
                    <a:bodyPr/>
                    <a:lstStyle/>
                    <a:p>
                      <a:pPr>
                        <a:spcAft>
                          <a:spcPts val="0"/>
                        </a:spcAft>
                      </a:pPr>
                      <a:r>
                        <a:rPr lang="tr-TR" sz="1600" b="1">
                          <a:latin typeface="Arial"/>
                          <a:ea typeface="Calibri"/>
                          <a:cs typeface="Times New Roman"/>
                        </a:rPr>
                        <a:t>Taş toplama makinesi</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21920" algn="r">
                        <a:spcAft>
                          <a:spcPts val="0"/>
                        </a:spcAft>
                      </a:pPr>
                      <a:r>
                        <a:rPr lang="tr-TR" sz="1600">
                          <a:latin typeface="Arial"/>
                          <a:ea typeface="Calibri"/>
                          <a:cs typeface="Times New Roman"/>
                        </a:rPr>
                        <a:t>11</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250379">
                <a:tc>
                  <a:txBody>
                    <a:bodyPr/>
                    <a:lstStyle/>
                    <a:p>
                      <a:pPr>
                        <a:spcAft>
                          <a:spcPts val="0"/>
                        </a:spcAft>
                      </a:pPr>
                      <a:r>
                        <a:rPr lang="tr-TR" sz="1600" b="1">
                          <a:latin typeface="Arial"/>
                          <a:ea typeface="Calibri"/>
                          <a:cs typeface="Times New Roman"/>
                        </a:rPr>
                        <a:t>Patates sökme makinesi</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marR="121920" algn="r">
                        <a:spcAft>
                          <a:spcPts val="0"/>
                        </a:spcAft>
                      </a:pPr>
                      <a:r>
                        <a:rPr lang="tr-TR" sz="1600">
                          <a:latin typeface="Arial"/>
                          <a:ea typeface="Calibri"/>
                          <a:cs typeface="Times New Roman"/>
                        </a:rPr>
                        <a:t>2</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250379">
                <a:tc>
                  <a:txBody>
                    <a:bodyPr/>
                    <a:lstStyle/>
                    <a:p>
                      <a:pPr>
                        <a:spcAft>
                          <a:spcPts val="0"/>
                        </a:spcAft>
                      </a:pPr>
                      <a:r>
                        <a:rPr lang="tr-TR" sz="1600" b="1">
                          <a:latin typeface="Arial"/>
                          <a:ea typeface="Calibri"/>
                          <a:cs typeface="Times New Roman"/>
                        </a:rPr>
                        <a:t>Pancar sökme makinesi</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21920" algn="r">
                        <a:spcAft>
                          <a:spcPts val="0"/>
                        </a:spcAft>
                      </a:pPr>
                      <a:r>
                        <a:rPr lang="tr-TR" sz="1600">
                          <a:latin typeface="Arial"/>
                          <a:ea typeface="Calibri"/>
                          <a:cs typeface="Times New Roman"/>
                        </a:rPr>
                        <a:t>1.290</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250379">
                <a:tc>
                  <a:txBody>
                    <a:bodyPr/>
                    <a:lstStyle/>
                    <a:p>
                      <a:pPr>
                        <a:spcAft>
                          <a:spcPts val="0"/>
                        </a:spcAft>
                      </a:pPr>
                      <a:r>
                        <a:rPr lang="tr-TR" sz="1600" b="1">
                          <a:latin typeface="Arial"/>
                          <a:ea typeface="Calibri"/>
                          <a:cs typeface="Times New Roman"/>
                        </a:rPr>
                        <a:t>Kombine pancar hasat makinesi</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marR="121920" algn="r">
                        <a:spcAft>
                          <a:spcPts val="0"/>
                        </a:spcAft>
                      </a:pPr>
                      <a:r>
                        <a:rPr lang="tr-TR" sz="1600">
                          <a:latin typeface="Arial"/>
                          <a:ea typeface="Calibri"/>
                          <a:cs typeface="Times New Roman"/>
                        </a:rPr>
                        <a:t>256</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250379">
                <a:tc>
                  <a:txBody>
                    <a:bodyPr/>
                    <a:lstStyle/>
                    <a:p>
                      <a:pPr>
                        <a:spcAft>
                          <a:spcPts val="0"/>
                        </a:spcAft>
                      </a:pPr>
                      <a:r>
                        <a:rPr lang="tr-TR" sz="1600" b="1">
                          <a:latin typeface="Arial"/>
                          <a:ea typeface="Calibri"/>
                          <a:cs typeface="Times New Roman"/>
                        </a:rPr>
                        <a:t>Ot silaj makinesi</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21920" algn="r">
                        <a:spcAft>
                          <a:spcPts val="0"/>
                        </a:spcAft>
                      </a:pPr>
                      <a:r>
                        <a:rPr lang="tr-TR" sz="1600">
                          <a:latin typeface="Arial"/>
                          <a:ea typeface="Calibri"/>
                          <a:cs typeface="Times New Roman"/>
                        </a:rPr>
                        <a:t>95</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250379">
                <a:tc>
                  <a:txBody>
                    <a:bodyPr/>
                    <a:lstStyle/>
                    <a:p>
                      <a:pPr>
                        <a:spcAft>
                          <a:spcPts val="0"/>
                        </a:spcAft>
                      </a:pPr>
                      <a:r>
                        <a:rPr lang="tr-TR" sz="1600" b="1">
                          <a:latin typeface="Arial"/>
                          <a:ea typeface="Calibri"/>
                          <a:cs typeface="Times New Roman"/>
                        </a:rPr>
                        <a:t>Mısır silaj makinesi</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marR="121920" algn="r">
                        <a:spcAft>
                          <a:spcPts val="0"/>
                        </a:spcAft>
                      </a:pPr>
                      <a:r>
                        <a:rPr lang="tr-TR" sz="1600">
                          <a:latin typeface="Arial"/>
                          <a:ea typeface="Calibri"/>
                          <a:cs typeface="Times New Roman"/>
                        </a:rPr>
                        <a:t>224</a:t>
                      </a:r>
                      <a:endParaRPr lang="tr-TR" sz="160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250379">
                <a:tc>
                  <a:txBody>
                    <a:bodyPr/>
                    <a:lstStyle/>
                    <a:p>
                      <a:pPr>
                        <a:spcAft>
                          <a:spcPts val="0"/>
                        </a:spcAft>
                      </a:pPr>
                      <a:r>
                        <a:rPr lang="tr-TR" sz="1600" b="1">
                          <a:latin typeface="Arial"/>
                          <a:ea typeface="Calibri"/>
                          <a:cs typeface="Times New Roman"/>
                        </a:rPr>
                        <a:t>Mısır hasat makinesi</a:t>
                      </a:r>
                      <a:endParaRPr lang="tr-TR" sz="1600">
                        <a:latin typeface="Calibri"/>
                        <a:ea typeface="Calibri"/>
                        <a:cs typeface="Times New Roman"/>
                      </a:endParaRPr>
                    </a:p>
                  </a:txBody>
                  <a:tcPr marL="47838" marR="47838"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21920" algn="r">
                        <a:spcAft>
                          <a:spcPts val="0"/>
                        </a:spcAft>
                      </a:pPr>
                      <a:r>
                        <a:rPr lang="tr-TR" sz="1600" dirty="0">
                          <a:latin typeface="Arial"/>
                          <a:ea typeface="Calibri"/>
                          <a:cs typeface="Times New Roman"/>
                        </a:rPr>
                        <a:t>25</a:t>
                      </a:r>
                      <a:endParaRPr lang="tr-TR" sz="1600" dirty="0">
                        <a:latin typeface="Calibri"/>
                        <a:ea typeface="Calibri"/>
                        <a:cs typeface="Times New Roman"/>
                      </a:endParaRPr>
                    </a:p>
                  </a:txBody>
                  <a:tcPr marL="47838" marR="47838"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1571604" y="1071546"/>
          <a:ext cx="6072230" cy="5286424"/>
        </p:xfrm>
        <a:graphic>
          <a:graphicData uri="http://schemas.openxmlformats.org/drawingml/2006/table">
            <a:tbl>
              <a:tblPr/>
              <a:tblGrid>
                <a:gridCol w="4994735"/>
                <a:gridCol w="1077495"/>
              </a:tblGrid>
              <a:tr h="652144">
                <a:tc>
                  <a:txBody>
                    <a:bodyPr/>
                    <a:lstStyle/>
                    <a:p>
                      <a:pPr algn="ctr">
                        <a:spcAft>
                          <a:spcPts val="0"/>
                        </a:spcAft>
                      </a:pPr>
                      <a:r>
                        <a:rPr lang="tr-TR" sz="1600" b="1" dirty="0">
                          <a:solidFill>
                            <a:srgbClr val="FFFFFF"/>
                          </a:solidFill>
                          <a:latin typeface="Arial"/>
                          <a:ea typeface="Calibri"/>
                          <a:cs typeface="Times New Roman"/>
                        </a:rPr>
                        <a:t>Tarım alet ve makineleri</a:t>
                      </a:r>
                      <a:endParaRPr lang="tr-TR" sz="1600" dirty="0">
                        <a:latin typeface="Calibri"/>
                        <a:ea typeface="Calibri"/>
                        <a:cs typeface="Times New Roman"/>
                      </a:endParaRPr>
                    </a:p>
                  </a:txBody>
                  <a:tcPr marL="64612" marR="64612"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C0504D"/>
                    </a:solidFill>
                  </a:tcPr>
                </a:tc>
                <a:tc>
                  <a:txBody>
                    <a:bodyPr/>
                    <a:lstStyle/>
                    <a:p>
                      <a:pPr algn="ctr">
                        <a:spcAft>
                          <a:spcPts val="0"/>
                        </a:spcAft>
                      </a:pPr>
                      <a:r>
                        <a:rPr lang="tr-TR" sz="1600" b="1">
                          <a:solidFill>
                            <a:srgbClr val="FFFFFF"/>
                          </a:solidFill>
                          <a:latin typeface="Arial"/>
                          <a:ea typeface="Calibri"/>
                          <a:cs typeface="Times New Roman"/>
                        </a:rPr>
                        <a:t>Karaman (Adet)</a:t>
                      </a:r>
                      <a:endParaRPr lang="tr-TR" sz="1600">
                        <a:latin typeface="Calibri"/>
                        <a:ea typeface="Calibri"/>
                        <a:cs typeface="Times New Roman"/>
                      </a:endParaRPr>
                    </a:p>
                  </a:txBody>
                  <a:tcPr marL="64612" marR="64612"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C0504D"/>
                    </a:solidFill>
                  </a:tcPr>
                </a:tc>
              </a:tr>
              <a:tr h="308952">
                <a:tc>
                  <a:txBody>
                    <a:bodyPr/>
                    <a:lstStyle/>
                    <a:p>
                      <a:pPr>
                        <a:spcAft>
                          <a:spcPts val="0"/>
                        </a:spcAft>
                      </a:pPr>
                      <a:r>
                        <a:rPr lang="tr-TR" sz="1600" b="1">
                          <a:latin typeface="Arial"/>
                          <a:ea typeface="Calibri"/>
                          <a:cs typeface="Times New Roman"/>
                        </a:rPr>
                        <a:t>Toprak tesfiye makinesi</a:t>
                      </a:r>
                      <a:endParaRPr lang="tr-TR" sz="1600">
                        <a:latin typeface="Calibri"/>
                        <a:ea typeface="Calibri"/>
                        <a:cs typeface="Times New Roman"/>
                      </a:endParaRPr>
                    </a:p>
                  </a:txBody>
                  <a:tcPr marL="64612" marR="64612"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09855" algn="r">
                        <a:spcAft>
                          <a:spcPts val="0"/>
                        </a:spcAft>
                      </a:pPr>
                      <a:r>
                        <a:rPr lang="tr-TR" sz="1600">
                          <a:latin typeface="Arial"/>
                          <a:ea typeface="Calibri"/>
                          <a:cs typeface="Times New Roman"/>
                        </a:rPr>
                        <a:t>605</a:t>
                      </a:r>
                      <a:endParaRPr lang="tr-TR" sz="1600">
                        <a:latin typeface="Calibri"/>
                        <a:ea typeface="Calibri"/>
                        <a:cs typeface="Times New Roman"/>
                      </a:endParaRPr>
                    </a:p>
                  </a:txBody>
                  <a:tcPr marL="64612" marR="64612"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308952">
                <a:tc>
                  <a:txBody>
                    <a:bodyPr/>
                    <a:lstStyle/>
                    <a:p>
                      <a:pPr>
                        <a:spcAft>
                          <a:spcPts val="0"/>
                        </a:spcAft>
                      </a:pPr>
                      <a:r>
                        <a:rPr lang="tr-TR" sz="1600" b="1">
                          <a:latin typeface="Arial"/>
                          <a:ea typeface="Calibri"/>
                          <a:cs typeface="Times New Roman"/>
                        </a:rPr>
                        <a:t>Dip kazan</a:t>
                      </a:r>
                      <a:endParaRPr lang="tr-TR" sz="1600">
                        <a:latin typeface="Calibri"/>
                        <a:ea typeface="Calibri"/>
                        <a:cs typeface="Times New Roman"/>
                      </a:endParaRPr>
                    </a:p>
                  </a:txBody>
                  <a:tcPr marL="64612" marR="64612"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marR="109855" algn="r">
                        <a:spcAft>
                          <a:spcPts val="0"/>
                        </a:spcAft>
                      </a:pPr>
                      <a:r>
                        <a:rPr lang="tr-TR" sz="1600">
                          <a:latin typeface="Arial"/>
                          <a:ea typeface="Calibri"/>
                          <a:cs typeface="Times New Roman"/>
                        </a:rPr>
                        <a:t>126</a:t>
                      </a:r>
                      <a:endParaRPr lang="tr-TR" sz="1600">
                        <a:latin typeface="Calibri"/>
                        <a:ea typeface="Calibri"/>
                        <a:cs typeface="Times New Roman"/>
                      </a:endParaRPr>
                    </a:p>
                  </a:txBody>
                  <a:tcPr marL="64612" marR="64612"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308952">
                <a:tc>
                  <a:txBody>
                    <a:bodyPr/>
                    <a:lstStyle/>
                    <a:p>
                      <a:pPr>
                        <a:spcAft>
                          <a:spcPts val="0"/>
                        </a:spcAft>
                      </a:pPr>
                      <a:r>
                        <a:rPr lang="tr-TR" sz="1600" b="1">
                          <a:latin typeface="Arial"/>
                          <a:ea typeface="Calibri"/>
                          <a:cs typeface="Times New Roman"/>
                        </a:rPr>
                        <a:t>Set yapma makinesi</a:t>
                      </a:r>
                      <a:endParaRPr lang="tr-TR" sz="1600">
                        <a:latin typeface="Calibri"/>
                        <a:ea typeface="Calibri"/>
                        <a:cs typeface="Times New Roman"/>
                      </a:endParaRPr>
                    </a:p>
                  </a:txBody>
                  <a:tcPr marL="64612" marR="64612"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09855" algn="r">
                        <a:spcAft>
                          <a:spcPts val="0"/>
                        </a:spcAft>
                      </a:pPr>
                      <a:r>
                        <a:rPr lang="tr-TR" sz="1600">
                          <a:latin typeface="Arial"/>
                          <a:ea typeface="Calibri"/>
                          <a:cs typeface="Times New Roman"/>
                        </a:rPr>
                        <a:t>12</a:t>
                      </a:r>
                      <a:endParaRPr lang="tr-TR" sz="1600">
                        <a:latin typeface="Calibri"/>
                        <a:ea typeface="Calibri"/>
                        <a:cs typeface="Times New Roman"/>
                      </a:endParaRPr>
                    </a:p>
                  </a:txBody>
                  <a:tcPr marL="64612" marR="64612"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308952">
                <a:tc>
                  <a:txBody>
                    <a:bodyPr/>
                    <a:lstStyle/>
                    <a:p>
                      <a:pPr>
                        <a:spcAft>
                          <a:spcPts val="0"/>
                        </a:spcAft>
                      </a:pPr>
                      <a:r>
                        <a:rPr lang="tr-TR" sz="1600" b="1">
                          <a:latin typeface="Arial"/>
                          <a:ea typeface="Calibri"/>
                          <a:cs typeface="Times New Roman"/>
                        </a:rPr>
                        <a:t>Yağmurlama tesisi</a:t>
                      </a:r>
                      <a:endParaRPr lang="tr-TR" sz="1600">
                        <a:latin typeface="Calibri"/>
                        <a:ea typeface="Calibri"/>
                        <a:cs typeface="Times New Roman"/>
                      </a:endParaRPr>
                    </a:p>
                  </a:txBody>
                  <a:tcPr marL="64612" marR="64612"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marR="109855" algn="r">
                        <a:spcAft>
                          <a:spcPts val="0"/>
                        </a:spcAft>
                      </a:pPr>
                      <a:r>
                        <a:rPr lang="tr-TR" sz="1600">
                          <a:latin typeface="Arial"/>
                          <a:ea typeface="Calibri"/>
                          <a:cs typeface="Times New Roman"/>
                        </a:rPr>
                        <a:t>13.213</a:t>
                      </a:r>
                      <a:endParaRPr lang="tr-TR" sz="1600">
                        <a:latin typeface="Calibri"/>
                        <a:ea typeface="Calibri"/>
                        <a:cs typeface="Times New Roman"/>
                      </a:endParaRPr>
                    </a:p>
                  </a:txBody>
                  <a:tcPr marL="64612" marR="64612"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308952">
                <a:tc>
                  <a:txBody>
                    <a:bodyPr/>
                    <a:lstStyle/>
                    <a:p>
                      <a:pPr>
                        <a:spcAft>
                          <a:spcPts val="0"/>
                        </a:spcAft>
                      </a:pPr>
                      <a:r>
                        <a:rPr lang="tr-TR" sz="1600" b="1">
                          <a:latin typeface="Arial"/>
                          <a:ea typeface="Calibri"/>
                          <a:cs typeface="Times New Roman"/>
                        </a:rPr>
                        <a:t>Damla sulama tesisi</a:t>
                      </a:r>
                      <a:endParaRPr lang="tr-TR" sz="1600">
                        <a:latin typeface="Calibri"/>
                        <a:ea typeface="Calibri"/>
                        <a:cs typeface="Times New Roman"/>
                      </a:endParaRPr>
                    </a:p>
                  </a:txBody>
                  <a:tcPr marL="64612" marR="64612"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09855" algn="r">
                        <a:spcAft>
                          <a:spcPts val="0"/>
                        </a:spcAft>
                      </a:pPr>
                      <a:r>
                        <a:rPr lang="tr-TR" sz="1600">
                          <a:latin typeface="Arial"/>
                          <a:ea typeface="Calibri"/>
                          <a:cs typeface="Times New Roman"/>
                        </a:rPr>
                        <a:t>5.519</a:t>
                      </a:r>
                      <a:endParaRPr lang="tr-TR" sz="1600">
                        <a:latin typeface="Calibri"/>
                        <a:ea typeface="Calibri"/>
                        <a:cs typeface="Times New Roman"/>
                      </a:endParaRPr>
                    </a:p>
                  </a:txBody>
                  <a:tcPr marL="64612" marR="64612"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308952">
                <a:tc>
                  <a:txBody>
                    <a:bodyPr/>
                    <a:lstStyle/>
                    <a:p>
                      <a:pPr>
                        <a:spcAft>
                          <a:spcPts val="0"/>
                        </a:spcAft>
                      </a:pPr>
                      <a:r>
                        <a:rPr lang="tr-TR" sz="1600" b="1">
                          <a:latin typeface="Arial"/>
                          <a:ea typeface="Calibri"/>
                          <a:cs typeface="Times New Roman"/>
                        </a:rPr>
                        <a:t>Krema makinesi</a:t>
                      </a:r>
                      <a:endParaRPr lang="tr-TR" sz="1600">
                        <a:latin typeface="Calibri"/>
                        <a:ea typeface="Calibri"/>
                        <a:cs typeface="Times New Roman"/>
                      </a:endParaRPr>
                    </a:p>
                  </a:txBody>
                  <a:tcPr marL="64612" marR="64612"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marR="109855" algn="r">
                        <a:spcAft>
                          <a:spcPts val="0"/>
                        </a:spcAft>
                      </a:pPr>
                      <a:r>
                        <a:rPr lang="tr-TR" sz="1600">
                          <a:latin typeface="Arial"/>
                          <a:ea typeface="Calibri"/>
                          <a:cs typeface="Times New Roman"/>
                        </a:rPr>
                        <a:t>4.313</a:t>
                      </a:r>
                      <a:endParaRPr lang="tr-TR" sz="1600">
                        <a:latin typeface="Calibri"/>
                        <a:ea typeface="Calibri"/>
                        <a:cs typeface="Times New Roman"/>
                      </a:endParaRPr>
                    </a:p>
                  </a:txBody>
                  <a:tcPr marL="64612" marR="64612"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308952">
                <a:tc>
                  <a:txBody>
                    <a:bodyPr/>
                    <a:lstStyle/>
                    <a:p>
                      <a:pPr>
                        <a:spcAft>
                          <a:spcPts val="0"/>
                        </a:spcAft>
                      </a:pPr>
                      <a:r>
                        <a:rPr lang="tr-TR" sz="1600" b="1" dirty="0">
                          <a:latin typeface="Arial"/>
                          <a:ea typeface="Calibri"/>
                          <a:cs typeface="Times New Roman"/>
                        </a:rPr>
                        <a:t>Süt sağım tesisi</a:t>
                      </a:r>
                      <a:endParaRPr lang="tr-TR" sz="1600" dirty="0">
                        <a:latin typeface="Calibri"/>
                        <a:ea typeface="Calibri"/>
                        <a:cs typeface="Times New Roman"/>
                      </a:endParaRPr>
                    </a:p>
                  </a:txBody>
                  <a:tcPr marL="64612" marR="64612"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09855" algn="r">
                        <a:spcAft>
                          <a:spcPts val="0"/>
                        </a:spcAft>
                      </a:pPr>
                      <a:r>
                        <a:rPr lang="tr-TR" sz="1600">
                          <a:latin typeface="Arial"/>
                          <a:ea typeface="Calibri"/>
                          <a:cs typeface="Times New Roman"/>
                        </a:rPr>
                        <a:t>27</a:t>
                      </a:r>
                      <a:endParaRPr lang="tr-TR" sz="1600">
                        <a:latin typeface="Calibri"/>
                        <a:ea typeface="Calibri"/>
                        <a:cs typeface="Times New Roman"/>
                      </a:endParaRPr>
                    </a:p>
                  </a:txBody>
                  <a:tcPr marL="64612" marR="64612"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308952">
                <a:tc>
                  <a:txBody>
                    <a:bodyPr/>
                    <a:lstStyle/>
                    <a:p>
                      <a:pPr>
                        <a:spcAft>
                          <a:spcPts val="0"/>
                        </a:spcAft>
                      </a:pPr>
                      <a:r>
                        <a:rPr lang="tr-TR" sz="1600" b="1">
                          <a:latin typeface="Arial"/>
                          <a:ea typeface="Calibri"/>
                          <a:cs typeface="Times New Roman"/>
                        </a:rPr>
                        <a:t>Süt sağım makinesi (Seyyar)</a:t>
                      </a:r>
                      <a:endParaRPr lang="tr-TR" sz="1600">
                        <a:latin typeface="Calibri"/>
                        <a:ea typeface="Calibri"/>
                        <a:cs typeface="Times New Roman"/>
                      </a:endParaRPr>
                    </a:p>
                  </a:txBody>
                  <a:tcPr marL="64612" marR="64612"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marR="109855" algn="r">
                        <a:spcAft>
                          <a:spcPts val="0"/>
                        </a:spcAft>
                      </a:pPr>
                      <a:r>
                        <a:rPr lang="tr-TR" sz="1600">
                          <a:latin typeface="Arial"/>
                          <a:ea typeface="Calibri"/>
                          <a:cs typeface="Times New Roman"/>
                        </a:rPr>
                        <a:t>1.157</a:t>
                      </a:r>
                      <a:endParaRPr lang="tr-TR" sz="1600">
                        <a:latin typeface="Calibri"/>
                        <a:ea typeface="Calibri"/>
                        <a:cs typeface="Times New Roman"/>
                      </a:endParaRPr>
                    </a:p>
                  </a:txBody>
                  <a:tcPr marL="64612" marR="64612"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308952">
                <a:tc>
                  <a:txBody>
                    <a:bodyPr/>
                    <a:lstStyle/>
                    <a:p>
                      <a:pPr>
                        <a:spcAft>
                          <a:spcPts val="0"/>
                        </a:spcAft>
                      </a:pPr>
                      <a:r>
                        <a:rPr lang="tr-TR" sz="1600" b="1">
                          <a:latin typeface="Arial"/>
                          <a:ea typeface="Calibri"/>
                          <a:cs typeface="Times New Roman"/>
                        </a:rPr>
                        <a:t>Yem hazırlama makinesi</a:t>
                      </a:r>
                      <a:endParaRPr lang="tr-TR" sz="1600">
                        <a:latin typeface="Calibri"/>
                        <a:ea typeface="Calibri"/>
                        <a:cs typeface="Times New Roman"/>
                      </a:endParaRPr>
                    </a:p>
                  </a:txBody>
                  <a:tcPr marL="64612" marR="64612"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09855" algn="r">
                        <a:spcAft>
                          <a:spcPts val="0"/>
                        </a:spcAft>
                      </a:pPr>
                      <a:r>
                        <a:rPr lang="tr-TR" sz="1600">
                          <a:latin typeface="Arial"/>
                          <a:ea typeface="Calibri"/>
                          <a:cs typeface="Times New Roman"/>
                        </a:rPr>
                        <a:t>167</a:t>
                      </a:r>
                      <a:endParaRPr lang="tr-TR" sz="1600">
                        <a:latin typeface="Calibri"/>
                        <a:ea typeface="Calibri"/>
                        <a:cs typeface="Times New Roman"/>
                      </a:endParaRPr>
                    </a:p>
                  </a:txBody>
                  <a:tcPr marL="64612" marR="64612"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308952">
                <a:tc>
                  <a:txBody>
                    <a:bodyPr/>
                    <a:lstStyle/>
                    <a:p>
                      <a:pPr>
                        <a:spcAft>
                          <a:spcPts val="0"/>
                        </a:spcAft>
                      </a:pPr>
                      <a:r>
                        <a:rPr lang="tr-TR" sz="1600" b="1">
                          <a:latin typeface="Arial"/>
                          <a:ea typeface="Calibri"/>
                          <a:cs typeface="Times New Roman"/>
                        </a:rPr>
                        <a:t>Kimyevi gübre dağıtma makinesi</a:t>
                      </a:r>
                      <a:endParaRPr lang="tr-TR" sz="1600">
                        <a:latin typeface="Calibri"/>
                        <a:ea typeface="Calibri"/>
                        <a:cs typeface="Times New Roman"/>
                      </a:endParaRPr>
                    </a:p>
                  </a:txBody>
                  <a:tcPr marL="64612" marR="64612"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marR="109855" algn="r">
                        <a:spcAft>
                          <a:spcPts val="0"/>
                        </a:spcAft>
                      </a:pPr>
                      <a:r>
                        <a:rPr lang="tr-TR" sz="1600">
                          <a:latin typeface="Arial"/>
                          <a:ea typeface="Calibri"/>
                          <a:cs typeface="Times New Roman"/>
                        </a:rPr>
                        <a:t>8.570</a:t>
                      </a:r>
                      <a:endParaRPr lang="tr-TR" sz="1600">
                        <a:latin typeface="Calibri"/>
                        <a:ea typeface="Calibri"/>
                        <a:cs typeface="Times New Roman"/>
                      </a:endParaRPr>
                    </a:p>
                  </a:txBody>
                  <a:tcPr marL="64612" marR="64612"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308952">
                <a:tc>
                  <a:txBody>
                    <a:bodyPr/>
                    <a:lstStyle/>
                    <a:p>
                      <a:pPr>
                        <a:spcAft>
                          <a:spcPts val="0"/>
                        </a:spcAft>
                      </a:pPr>
                      <a:r>
                        <a:rPr lang="tr-TR" sz="1600" b="1">
                          <a:latin typeface="Arial"/>
                          <a:ea typeface="Calibri"/>
                          <a:cs typeface="Times New Roman"/>
                        </a:rPr>
                        <a:t>Rototiller</a:t>
                      </a:r>
                      <a:endParaRPr lang="tr-TR" sz="1600">
                        <a:latin typeface="Calibri"/>
                        <a:ea typeface="Calibri"/>
                        <a:cs typeface="Times New Roman"/>
                      </a:endParaRPr>
                    </a:p>
                  </a:txBody>
                  <a:tcPr marL="64612" marR="64612"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09855" algn="r">
                        <a:spcAft>
                          <a:spcPts val="0"/>
                        </a:spcAft>
                      </a:pPr>
                      <a:r>
                        <a:rPr lang="tr-TR" sz="1600">
                          <a:latin typeface="Arial"/>
                          <a:ea typeface="Calibri"/>
                          <a:cs typeface="Times New Roman"/>
                        </a:rPr>
                        <a:t>2.320</a:t>
                      </a:r>
                      <a:endParaRPr lang="tr-TR" sz="1600">
                        <a:latin typeface="Calibri"/>
                        <a:ea typeface="Calibri"/>
                        <a:cs typeface="Times New Roman"/>
                      </a:endParaRPr>
                    </a:p>
                  </a:txBody>
                  <a:tcPr marL="64612" marR="64612"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308952">
                <a:tc>
                  <a:txBody>
                    <a:bodyPr/>
                    <a:lstStyle/>
                    <a:p>
                      <a:pPr>
                        <a:spcAft>
                          <a:spcPts val="0"/>
                        </a:spcAft>
                      </a:pPr>
                      <a:r>
                        <a:rPr lang="tr-TR" sz="1600" b="1">
                          <a:latin typeface="Arial"/>
                          <a:ea typeface="Calibri"/>
                          <a:cs typeface="Times New Roman"/>
                        </a:rPr>
                        <a:t>Ürün kurutma makinesi</a:t>
                      </a:r>
                      <a:endParaRPr lang="tr-TR" sz="1600">
                        <a:latin typeface="Calibri"/>
                        <a:ea typeface="Calibri"/>
                        <a:cs typeface="Times New Roman"/>
                      </a:endParaRPr>
                    </a:p>
                  </a:txBody>
                  <a:tcPr marL="64612" marR="64612"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marR="109855" algn="r">
                        <a:spcAft>
                          <a:spcPts val="0"/>
                        </a:spcAft>
                      </a:pPr>
                      <a:r>
                        <a:rPr lang="tr-TR" sz="1600">
                          <a:latin typeface="Arial"/>
                          <a:ea typeface="Calibri"/>
                          <a:cs typeface="Times New Roman"/>
                        </a:rPr>
                        <a:t>2</a:t>
                      </a:r>
                      <a:endParaRPr lang="tr-TR" sz="1600">
                        <a:latin typeface="Calibri"/>
                        <a:ea typeface="Calibri"/>
                        <a:cs typeface="Times New Roman"/>
                      </a:endParaRPr>
                    </a:p>
                  </a:txBody>
                  <a:tcPr marL="64612" marR="64612"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308952">
                <a:tc>
                  <a:txBody>
                    <a:bodyPr/>
                    <a:lstStyle/>
                    <a:p>
                      <a:pPr>
                        <a:spcAft>
                          <a:spcPts val="0"/>
                        </a:spcAft>
                      </a:pPr>
                      <a:r>
                        <a:rPr lang="tr-TR" sz="1600" b="1">
                          <a:latin typeface="Arial"/>
                          <a:ea typeface="Calibri"/>
                          <a:cs typeface="Times New Roman"/>
                        </a:rPr>
                        <a:t>Ürün sınıflandırma makinesi (Selektör hariç)</a:t>
                      </a:r>
                      <a:endParaRPr lang="tr-TR" sz="1600">
                        <a:latin typeface="Calibri"/>
                        <a:ea typeface="Calibri"/>
                        <a:cs typeface="Times New Roman"/>
                      </a:endParaRPr>
                    </a:p>
                  </a:txBody>
                  <a:tcPr marL="64612" marR="64612"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09855" algn="r">
                        <a:spcAft>
                          <a:spcPts val="0"/>
                        </a:spcAft>
                      </a:pPr>
                      <a:r>
                        <a:rPr lang="tr-TR" sz="1600">
                          <a:latin typeface="Arial"/>
                          <a:ea typeface="Calibri"/>
                          <a:cs typeface="Times New Roman"/>
                        </a:rPr>
                        <a:t>10</a:t>
                      </a:r>
                      <a:endParaRPr lang="tr-TR" sz="1600">
                        <a:latin typeface="Calibri"/>
                        <a:ea typeface="Calibri"/>
                        <a:cs typeface="Times New Roman"/>
                      </a:endParaRPr>
                    </a:p>
                  </a:txBody>
                  <a:tcPr marL="64612" marR="64612"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308952">
                <a:tc>
                  <a:txBody>
                    <a:bodyPr/>
                    <a:lstStyle/>
                    <a:p>
                      <a:pPr>
                        <a:spcAft>
                          <a:spcPts val="0"/>
                        </a:spcAft>
                      </a:pPr>
                      <a:r>
                        <a:rPr lang="tr-TR" sz="1600" b="1">
                          <a:latin typeface="Arial"/>
                          <a:ea typeface="Calibri"/>
                          <a:cs typeface="Times New Roman"/>
                        </a:rPr>
                        <a:t>Yem dağıtıcı römork</a:t>
                      </a:r>
                      <a:endParaRPr lang="tr-TR" sz="1600">
                        <a:latin typeface="Calibri"/>
                        <a:ea typeface="Calibri"/>
                        <a:cs typeface="Times New Roman"/>
                      </a:endParaRPr>
                    </a:p>
                  </a:txBody>
                  <a:tcPr marL="64612" marR="64612"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marR="109855" algn="r">
                        <a:spcAft>
                          <a:spcPts val="0"/>
                        </a:spcAft>
                      </a:pPr>
                      <a:r>
                        <a:rPr lang="tr-TR" sz="1600">
                          <a:latin typeface="Arial"/>
                          <a:ea typeface="Calibri"/>
                          <a:cs typeface="Times New Roman"/>
                        </a:rPr>
                        <a:t>19</a:t>
                      </a:r>
                      <a:endParaRPr lang="tr-TR" sz="1600">
                        <a:latin typeface="Calibri"/>
                        <a:ea typeface="Calibri"/>
                        <a:cs typeface="Times New Roman"/>
                      </a:endParaRPr>
                    </a:p>
                  </a:txBody>
                  <a:tcPr marL="64612" marR="64612"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308952">
                <a:tc>
                  <a:txBody>
                    <a:bodyPr/>
                    <a:lstStyle/>
                    <a:p>
                      <a:pPr>
                        <a:spcAft>
                          <a:spcPts val="0"/>
                        </a:spcAft>
                      </a:pPr>
                      <a:r>
                        <a:rPr lang="tr-TR" sz="1600" b="1">
                          <a:latin typeface="Arial"/>
                          <a:ea typeface="Calibri"/>
                          <a:cs typeface="Times New Roman"/>
                        </a:rPr>
                        <a:t>Kepçe </a:t>
                      </a:r>
                      <a:endParaRPr lang="tr-TR" sz="1600">
                        <a:latin typeface="Calibri"/>
                        <a:ea typeface="Calibri"/>
                        <a:cs typeface="Times New Roman"/>
                      </a:endParaRPr>
                    </a:p>
                  </a:txBody>
                  <a:tcPr marL="64612" marR="64612"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marR="109855" algn="r">
                        <a:spcAft>
                          <a:spcPts val="0"/>
                        </a:spcAft>
                      </a:pPr>
                      <a:r>
                        <a:rPr lang="tr-TR" sz="1600" dirty="0">
                          <a:latin typeface="Arial"/>
                          <a:ea typeface="Calibri"/>
                          <a:cs typeface="Times New Roman"/>
                        </a:rPr>
                        <a:t>136</a:t>
                      </a:r>
                      <a:endParaRPr lang="tr-TR" sz="1600" dirty="0">
                        <a:latin typeface="Calibri"/>
                        <a:ea typeface="Calibri"/>
                        <a:cs typeface="Times New Roman"/>
                      </a:endParaRPr>
                    </a:p>
                  </a:txBody>
                  <a:tcPr marL="64612" marR="64612"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bl>
          </a:graphicData>
        </a:graphic>
      </p:graphicFrame>
      <p:sp>
        <p:nvSpPr>
          <p:cNvPr id="5" name="2 Başlık"/>
          <p:cNvSpPr>
            <a:spLocks noGrp="1"/>
          </p:cNvSpPr>
          <p:nvPr>
            <p:ph type="title"/>
          </p:nvPr>
        </p:nvSpPr>
        <p:spPr>
          <a:xfrm>
            <a:off x="500034" y="142852"/>
            <a:ext cx="8229600" cy="1143000"/>
          </a:xfrm>
        </p:spPr>
        <p:txBody>
          <a:bodyPr>
            <a:normAutofit fontScale="90000"/>
          </a:bodyPr>
          <a:lstStyle/>
          <a:p>
            <a:pPr algn="ctr"/>
            <a:r>
              <a:rPr lang="tr-TR" dirty="0" smtClean="0">
                <a:solidFill>
                  <a:srgbClr val="C00000"/>
                </a:solidFill>
                <a:latin typeface="Comic Sans MS" pitchFamily="66" charset="0"/>
              </a:rPr>
              <a:t>TARIM ALET ve MAKİNELERİ  </a:t>
            </a:r>
            <a:br>
              <a:rPr lang="tr-TR" dirty="0" smtClean="0">
                <a:solidFill>
                  <a:srgbClr val="C00000"/>
                </a:solidFill>
                <a:latin typeface="Comic Sans MS" pitchFamily="66" charset="0"/>
              </a:rPr>
            </a:br>
            <a:endParaRPr lang="tr-TR" dirty="0">
              <a:solidFill>
                <a:srgbClr val="C00000"/>
              </a:solidFill>
              <a:latin typeface="Comic Sans MS" pitchFamily="66"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85720" y="642918"/>
            <a:ext cx="8229600" cy="4525963"/>
          </a:xfrm>
        </p:spPr>
        <p:txBody>
          <a:bodyPr/>
          <a:lstStyle/>
          <a:p>
            <a:pPr algn="just"/>
            <a:r>
              <a:rPr lang="tr-TR" dirty="0" smtClean="0">
                <a:latin typeface="Comic Sans MS" pitchFamily="66" charset="0"/>
              </a:rPr>
              <a:t>Karaman ilinin toplam 346.848 hektarlık tarım alanlarının % 72’ sinde tarla bitkileri, % 9,3’ ünde meyve, % 4’ ünde sebze yetiştiriciliği yapılmaktadır (Şekil 7). Karaman ili tarım alanlarının % 12,4’ ünü (43.016 ha) nadas alanları oluşturmaktadır. </a:t>
            </a:r>
          </a:p>
          <a:p>
            <a:endParaRPr lang="tr-TR" dirty="0"/>
          </a:p>
        </p:txBody>
      </p:sp>
      <p:pic>
        <p:nvPicPr>
          <p:cNvPr id="23553" name="Grafik 6"/>
          <p:cNvPicPr>
            <a:picLocks noChangeArrowheads="1"/>
          </p:cNvPicPr>
          <p:nvPr/>
        </p:nvPicPr>
        <p:blipFill>
          <a:blip r:embed="rId2"/>
          <a:srcRect/>
          <a:stretch>
            <a:fillRect/>
          </a:stretch>
        </p:blipFill>
        <p:spPr bwMode="auto">
          <a:xfrm>
            <a:off x="1785918" y="3286124"/>
            <a:ext cx="6143668" cy="3571876"/>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pPr algn="just"/>
            <a:r>
              <a:rPr lang="tr-TR" dirty="0" smtClean="0">
                <a:latin typeface="Comic Sans MS" pitchFamily="66" charset="0"/>
              </a:rPr>
              <a:t>Karaman’da tarım yapılan 346.848 ha arazinin 96.058 hektarında sulama yapılmaktadır. Bu rakamlar toplam tarım arazisinin yaklaşık %27’sinde sulama yapıldığını göstermektedir.</a:t>
            </a:r>
            <a:endParaRPr lang="tr-TR" dirty="0">
              <a:latin typeface="Comic Sans MS" pitchFamily="66" charset="0"/>
            </a:endParaRPr>
          </a:p>
        </p:txBody>
      </p:sp>
      <p:sp>
        <p:nvSpPr>
          <p:cNvPr id="3" name="2 Başlık"/>
          <p:cNvSpPr>
            <a:spLocks noGrp="1"/>
          </p:cNvSpPr>
          <p:nvPr>
            <p:ph type="title"/>
          </p:nvPr>
        </p:nvSpPr>
        <p:spPr/>
        <p:txBody>
          <a:bodyPr>
            <a:normAutofit fontScale="90000"/>
          </a:bodyPr>
          <a:lstStyle/>
          <a:p>
            <a:r>
              <a:rPr lang="tr-TR" dirty="0" smtClean="0">
                <a:solidFill>
                  <a:srgbClr val="00B0F0"/>
                </a:solidFill>
                <a:latin typeface="Comic Sans MS" pitchFamily="66" charset="0"/>
              </a:rPr>
              <a:t>BASINÇLI SULAMA SİSTEMLERİ</a:t>
            </a:r>
            <a:br>
              <a:rPr lang="tr-TR" dirty="0" smtClean="0">
                <a:solidFill>
                  <a:srgbClr val="00B0F0"/>
                </a:solidFill>
                <a:latin typeface="Comic Sans MS" pitchFamily="66" charset="0"/>
              </a:rPr>
            </a:br>
            <a:endParaRPr lang="tr-TR" dirty="0">
              <a:solidFill>
                <a:srgbClr val="00B0F0"/>
              </a:solidFill>
              <a:latin typeface="Comic Sans MS" pitchFamily="66" charset="0"/>
            </a:endParaRPr>
          </a:p>
        </p:txBody>
      </p:sp>
      <p:pic>
        <p:nvPicPr>
          <p:cNvPr id="62465" name="Resim 1"/>
          <p:cNvPicPr>
            <a:picLocks noChangeAspect="1" noChangeArrowheads="1"/>
          </p:cNvPicPr>
          <p:nvPr/>
        </p:nvPicPr>
        <p:blipFill>
          <a:blip r:embed="rId2"/>
          <a:srcRect l="9720" t="10837" r="2934" b="11191"/>
          <a:stretch>
            <a:fillRect/>
          </a:stretch>
        </p:blipFill>
        <p:spPr bwMode="auto">
          <a:xfrm>
            <a:off x="3924300" y="3362325"/>
            <a:ext cx="5219700" cy="349567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85720" y="214290"/>
            <a:ext cx="8572560" cy="4525963"/>
          </a:xfrm>
        </p:spPr>
        <p:txBody>
          <a:bodyPr>
            <a:noAutofit/>
          </a:bodyPr>
          <a:lstStyle/>
          <a:p>
            <a:pPr algn="ctr">
              <a:buNone/>
            </a:pPr>
            <a:r>
              <a:rPr lang="tr-TR" sz="2400" b="1" cap="all" dirty="0" smtClean="0">
                <a:solidFill>
                  <a:srgbClr val="0070C0"/>
                </a:solidFill>
                <a:latin typeface="Comic Sans MS" pitchFamily="66" charset="0"/>
              </a:rPr>
              <a:t>Karaman </a:t>
            </a:r>
            <a:r>
              <a:rPr lang="tr-TR" sz="2400" b="1" cap="all" dirty="0" err="1" smtClean="0">
                <a:solidFill>
                  <a:srgbClr val="0070C0"/>
                </a:solidFill>
                <a:latin typeface="Comic Sans MS" pitchFamily="66" charset="0"/>
              </a:rPr>
              <a:t>İlİnde</a:t>
            </a:r>
            <a:r>
              <a:rPr lang="tr-TR" sz="2400" b="1" cap="all" dirty="0" smtClean="0">
                <a:solidFill>
                  <a:srgbClr val="0070C0"/>
                </a:solidFill>
                <a:latin typeface="Comic Sans MS" pitchFamily="66" charset="0"/>
              </a:rPr>
              <a:t> Uygulanan </a:t>
            </a:r>
          </a:p>
          <a:p>
            <a:pPr algn="ctr">
              <a:buNone/>
            </a:pPr>
            <a:r>
              <a:rPr lang="tr-TR" sz="2400" b="1" cap="all" dirty="0" smtClean="0">
                <a:solidFill>
                  <a:srgbClr val="0070C0"/>
                </a:solidFill>
                <a:latin typeface="Comic Sans MS" pitchFamily="66" charset="0"/>
              </a:rPr>
              <a:t>Program ve Projeler</a:t>
            </a:r>
          </a:p>
          <a:p>
            <a:pPr algn="ctr"/>
            <a:endParaRPr lang="tr-TR" sz="1800" b="1" cap="all" dirty="0" smtClean="0">
              <a:latin typeface="Comic Sans MS" pitchFamily="66" charset="0"/>
            </a:endParaRPr>
          </a:p>
          <a:p>
            <a:pPr algn="just"/>
            <a:r>
              <a:rPr lang="tr-TR" sz="2000" b="1" cap="all" dirty="0" smtClean="0">
                <a:solidFill>
                  <a:srgbClr val="00B050"/>
                </a:solidFill>
                <a:latin typeface="Comic Sans MS" pitchFamily="66" charset="0"/>
              </a:rPr>
              <a:t>AB ve MEVKA </a:t>
            </a:r>
            <a:r>
              <a:rPr lang="tr-TR" sz="2000" b="1" cap="all" dirty="0" err="1" smtClean="0">
                <a:solidFill>
                  <a:srgbClr val="00B050"/>
                </a:solidFill>
                <a:latin typeface="Comic Sans MS" pitchFamily="66" charset="0"/>
              </a:rPr>
              <a:t>Desteklerİ</a:t>
            </a:r>
            <a:r>
              <a:rPr lang="tr-TR" sz="2000" b="1" cap="all" dirty="0" smtClean="0">
                <a:solidFill>
                  <a:srgbClr val="00B050"/>
                </a:solidFill>
                <a:latin typeface="Comic Sans MS" pitchFamily="66" charset="0"/>
              </a:rPr>
              <a:t> İle Yürütülen Projeler</a:t>
            </a:r>
          </a:p>
          <a:p>
            <a:pPr algn="just"/>
            <a:r>
              <a:rPr lang="tr-TR" sz="2000" dirty="0" smtClean="0">
                <a:latin typeface="Comic Sans MS" pitchFamily="66" charset="0"/>
              </a:rPr>
              <a:t>Gıda, Tarım ve Hayvancılık İl Müdürlüğü işbirliği ile 2006-2013 yılları arasında AB Eğitim ve Gençlik, AB Bölgesel Kalkınma ve Mevlana Kalkınma Ajansı tarafından desteklenen, proje bedeli 1.269.483 TL olan 16 adet proje yürütülmüştür.  </a:t>
            </a:r>
          </a:p>
          <a:p>
            <a:pPr algn="just"/>
            <a:endParaRPr lang="tr-TR" sz="2000" b="1" cap="all" dirty="0" smtClean="0">
              <a:latin typeface="Comic Sans MS" pitchFamily="66" charset="0"/>
            </a:endParaRPr>
          </a:p>
          <a:p>
            <a:pPr algn="just"/>
            <a:r>
              <a:rPr lang="tr-TR" sz="2000" b="1" cap="all" dirty="0" err="1" smtClean="0">
                <a:solidFill>
                  <a:srgbClr val="00B050"/>
                </a:solidFill>
                <a:latin typeface="Comic Sans MS" pitchFamily="66" charset="0"/>
              </a:rPr>
              <a:t>KalkInma</a:t>
            </a:r>
            <a:r>
              <a:rPr lang="tr-TR" sz="2000" b="1" cap="all" dirty="0" smtClean="0">
                <a:solidFill>
                  <a:srgbClr val="00B050"/>
                </a:solidFill>
                <a:latin typeface="Comic Sans MS" pitchFamily="66" charset="0"/>
              </a:rPr>
              <a:t> </a:t>
            </a:r>
            <a:r>
              <a:rPr lang="tr-TR" sz="2000" b="1" cap="all" dirty="0" err="1" smtClean="0">
                <a:solidFill>
                  <a:srgbClr val="00B050"/>
                </a:solidFill>
                <a:latin typeface="Comic Sans MS" pitchFamily="66" charset="0"/>
              </a:rPr>
              <a:t>BakanlIğI</a:t>
            </a:r>
            <a:r>
              <a:rPr lang="tr-TR" sz="2000" b="1" cap="all" dirty="0" smtClean="0">
                <a:solidFill>
                  <a:srgbClr val="00B050"/>
                </a:solidFill>
                <a:latin typeface="Comic Sans MS" pitchFamily="66" charset="0"/>
              </a:rPr>
              <a:t> ve FAO </a:t>
            </a:r>
            <a:r>
              <a:rPr lang="tr-TR" sz="2000" b="1" cap="all" dirty="0" err="1" smtClean="0">
                <a:solidFill>
                  <a:srgbClr val="00B050"/>
                </a:solidFill>
                <a:latin typeface="Comic Sans MS" pitchFamily="66" charset="0"/>
              </a:rPr>
              <a:t>KaynaklarIndan</a:t>
            </a:r>
            <a:r>
              <a:rPr lang="tr-TR" sz="2000" b="1" cap="all" dirty="0" smtClean="0">
                <a:solidFill>
                  <a:srgbClr val="00B050"/>
                </a:solidFill>
                <a:latin typeface="Comic Sans MS" pitchFamily="66" charset="0"/>
              </a:rPr>
              <a:t> Yürütülen Projeler</a:t>
            </a:r>
          </a:p>
          <a:p>
            <a:pPr algn="just"/>
            <a:r>
              <a:rPr lang="tr-TR" sz="2000" b="1" dirty="0" smtClean="0">
                <a:latin typeface="Comic Sans MS" pitchFamily="66" charset="0"/>
              </a:rPr>
              <a:t>Göksu ve </a:t>
            </a:r>
            <a:r>
              <a:rPr lang="tr-TR" sz="2000" b="1" dirty="0" err="1" smtClean="0">
                <a:latin typeface="Comic Sans MS" pitchFamily="66" charset="0"/>
              </a:rPr>
              <a:t>Taşeli</a:t>
            </a:r>
            <a:r>
              <a:rPr lang="tr-TR" sz="2000" b="1" dirty="0" smtClean="0">
                <a:latin typeface="Comic Sans MS" pitchFamily="66" charset="0"/>
              </a:rPr>
              <a:t> Havzası Kırsal Kalkınma Projesi: </a:t>
            </a:r>
            <a:r>
              <a:rPr lang="tr-TR" sz="2000" dirty="0" smtClean="0">
                <a:latin typeface="Comic Sans MS" pitchFamily="66" charset="0"/>
              </a:rPr>
              <a:t>Göksu vadisindeki 47 köy ile Başyayla, Ermenek ve Sarıveliler bölgelerini kapsayan projede Konya ili Bozkır, Hadim ve Taşkent İlçe’leri yer almaktadır. </a:t>
            </a:r>
            <a:r>
              <a:rPr lang="tr-TR" sz="2000" b="1" dirty="0" smtClean="0">
                <a:latin typeface="Comic Sans MS" pitchFamily="66" charset="0"/>
              </a:rPr>
              <a:t>Projenin Bütçesi </a:t>
            </a:r>
            <a:r>
              <a:rPr lang="tr-TR" sz="2000" dirty="0" smtClean="0">
                <a:latin typeface="Comic Sans MS" pitchFamily="66" charset="0"/>
              </a:rPr>
              <a:t>10.000.000 </a:t>
            </a:r>
            <a:r>
              <a:rPr lang="tr-TR" sz="2000" dirty="0" err="1" smtClean="0">
                <a:latin typeface="Comic Sans MS" pitchFamily="66" charset="0"/>
              </a:rPr>
              <a:t>euro’dur</a:t>
            </a:r>
            <a:r>
              <a:rPr lang="tr-TR" sz="2000" dirty="0" smtClean="0">
                <a:latin typeface="Comic Sans MS" pitchFamily="66" charset="0"/>
              </a:rPr>
              <a:t>.</a:t>
            </a:r>
          </a:p>
          <a:p>
            <a:pPr algn="just"/>
            <a:r>
              <a:rPr lang="tr-TR" sz="2000" b="1" dirty="0" smtClean="0">
                <a:latin typeface="Comic Sans MS" pitchFamily="66" charset="0"/>
              </a:rPr>
              <a:t>Sürdürülebilir Arazi Yönetimi ve İklim Dostu Tarım Projesi:</a:t>
            </a:r>
            <a:r>
              <a:rPr lang="tr-TR" sz="2000" dirty="0" smtClean="0">
                <a:latin typeface="Comic Sans MS" pitchFamily="66" charset="0"/>
              </a:rPr>
              <a:t> Proje GEF Ajansı tarafından 2012 yılında kabul edilmiş olup süresi 48 aydır. Merkez ilçede 9 köy ile Ayrancı İlçesindeki 13 köyü kapsamaktadır. </a:t>
            </a:r>
            <a:r>
              <a:rPr lang="tr-TR" sz="2000" b="1" dirty="0" smtClean="0">
                <a:latin typeface="Comic Sans MS" pitchFamily="66" charset="0"/>
              </a:rPr>
              <a:t>Projenin Bütçesi </a:t>
            </a:r>
            <a:r>
              <a:rPr lang="tr-TR" sz="2000" dirty="0" smtClean="0">
                <a:latin typeface="Comic Sans MS" pitchFamily="66" charset="0"/>
              </a:rPr>
              <a:t>21.300.000 dolar’dır. </a:t>
            </a:r>
          </a:p>
          <a:p>
            <a:pPr algn="just">
              <a:buNone/>
            </a:pPr>
            <a:endParaRPr lang="tr-TR" sz="1800" dirty="0" smtClean="0">
              <a:latin typeface="Comic Sans MS" pitchFamily="66" charset="0"/>
            </a:endParaRPr>
          </a:p>
          <a:p>
            <a:pPr algn="just">
              <a:buNone/>
            </a:pPr>
            <a:endParaRPr lang="tr-TR" sz="1800" dirty="0">
              <a:latin typeface="Comic Sans MS" pitchFamily="66"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500034" y="428604"/>
            <a:ext cx="8229600" cy="4525963"/>
          </a:xfrm>
        </p:spPr>
        <p:txBody>
          <a:bodyPr>
            <a:normAutofit/>
          </a:bodyPr>
          <a:lstStyle/>
          <a:p>
            <a:pPr algn="just"/>
            <a:r>
              <a:rPr lang="tr-TR" sz="2400" b="1" cap="all" dirty="0" smtClean="0">
                <a:solidFill>
                  <a:srgbClr val="00B050"/>
                </a:solidFill>
                <a:latin typeface="Comic Sans MS" pitchFamily="66" charset="0"/>
              </a:rPr>
              <a:t>İl Özel İdare </a:t>
            </a:r>
            <a:r>
              <a:rPr lang="tr-TR" sz="2400" b="1" cap="all" dirty="0" err="1" smtClean="0">
                <a:solidFill>
                  <a:srgbClr val="00B050"/>
                </a:solidFill>
                <a:latin typeface="Comic Sans MS" pitchFamily="66" charset="0"/>
              </a:rPr>
              <a:t>KaynaklI</a:t>
            </a:r>
            <a:r>
              <a:rPr lang="tr-TR" sz="2400" b="1" cap="all" dirty="0" smtClean="0">
                <a:solidFill>
                  <a:srgbClr val="00B050"/>
                </a:solidFill>
                <a:latin typeface="Comic Sans MS" pitchFamily="66" charset="0"/>
              </a:rPr>
              <a:t> Yürütülen Proje </a:t>
            </a:r>
            <a:r>
              <a:rPr lang="tr-TR" sz="2400" b="1" cap="all" dirty="0" err="1" smtClean="0">
                <a:solidFill>
                  <a:srgbClr val="00B050"/>
                </a:solidFill>
                <a:latin typeface="Comic Sans MS" pitchFamily="66" charset="0"/>
              </a:rPr>
              <a:t>ÇalIşmalar</a:t>
            </a:r>
            <a:r>
              <a:rPr lang="tr-TR" sz="2400" b="1" cap="all" dirty="0" smtClean="0">
                <a:solidFill>
                  <a:srgbClr val="00B050"/>
                </a:solidFill>
                <a:latin typeface="Comic Sans MS" pitchFamily="66" charset="0"/>
              </a:rPr>
              <a:t>: </a:t>
            </a:r>
          </a:p>
          <a:p>
            <a:pPr algn="just">
              <a:buNone/>
            </a:pPr>
            <a:endParaRPr lang="tr-TR" sz="2800" b="1" cap="all" dirty="0" smtClean="0">
              <a:latin typeface="Comic Sans MS" pitchFamily="66" charset="0"/>
            </a:endParaRPr>
          </a:p>
          <a:p>
            <a:pPr algn="just"/>
            <a:r>
              <a:rPr lang="tr-TR" sz="2200" dirty="0" smtClean="0">
                <a:latin typeface="Comic Sans MS" pitchFamily="66" charset="0"/>
              </a:rPr>
              <a:t>İl Özel İdaresince 2013 yılında 443.000 TL hibe verilerek 8 adet tarımsal projenin uygulanması programa alınmıştır. Gıda, Tarım ve Hayvancılık İl Müdürlüğü 8 adet programlı ve 1 adet de program dışı olmak üzere toplam 9 projenin gerçekleşmesini sağlanmıştır. Projeler için Özel İdare bütçesinden 430.432 TL, çiftçi katkısı olarak da 386.385 TL kaynak kullanılarak toplam 817.817 TL harcama yapılmıştır.</a:t>
            </a:r>
          </a:p>
          <a:p>
            <a:endParaRPr lang="tr-T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Başlık"/>
          <p:cNvSpPr>
            <a:spLocks noGrp="1"/>
          </p:cNvSpPr>
          <p:nvPr>
            <p:ph type="title"/>
          </p:nvPr>
        </p:nvSpPr>
        <p:spPr>
          <a:xfrm>
            <a:off x="0" y="500042"/>
            <a:ext cx="9144000" cy="1143000"/>
          </a:xfrm>
        </p:spPr>
        <p:txBody>
          <a:bodyPr>
            <a:normAutofit fontScale="90000"/>
          </a:bodyPr>
          <a:lstStyle/>
          <a:p>
            <a:pPr algn="ctr"/>
            <a:r>
              <a:rPr lang="tr-TR" sz="3100" cap="all" dirty="0" smtClean="0">
                <a:solidFill>
                  <a:srgbClr val="002060"/>
                </a:solidFill>
                <a:effectLst/>
                <a:latin typeface="Comic Sans MS" pitchFamily="66" charset="0"/>
              </a:rPr>
              <a:t>Karaman </a:t>
            </a:r>
            <a:r>
              <a:rPr lang="tr-TR" sz="3100" cap="all" dirty="0" err="1" smtClean="0">
                <a:solidFill>
                  <a:srgbClr val="002060"/>
                </a:solidFill>
                <a:effectLst/>
                <a:latin typeface="Comic Sans MS" pitchFamily="66" charset="0"/>
              </a:rPr>
              <a:t>İlİnde</a:t>
            </a:r>
            <a:r>
              <a:rPr lang="tr-TR" sz="3100" cap="all" dirty="0" smtClean="0">
                <a:solidFill>
                  <a:srgbClr val="002060"/>
                </a:solidFill>
                <a:effectLst/>
                <a:latin typeface="Comic Sans MS" pitchFamily="66" charset="0"/>
              </a:rPr>
              <a:t> </a:t>
            </a:r>
            <a:r>
              <a:rPr lang="tr-TR" sz="3100" cap="all" dirty="0" err="1" smtClean="0">
                <a:solidFill>
                  <a:srgbClr val="002060"/>
                </a:solidFill>
                <a:effectLst/>
                <a:latin typeface="Comic Sans MS" pitchFamily="66" charset="0"/>
              </a:rPr>
              <a:t>UygulanmasI</a:t>
            </a:r>
            <a:r>
              <a:rPr lang="tr-TR" sz="3100" cap="all" dirty="0" smtClean="0">
                <a:solidFill>
                  <a:srgbClr val="002060"/>
                </a:solidFill>
                <a:effectLst/>
                <a:latin typeface="Comic Sans MS" pitchFamily="66" charset="0"/>
              </a:rPr>
              <a:t> Planlanan Projeler</a:t>
            </a:r>
            <a:r>
              <a:rPr lang="tr-TR" cap="all" dirty="0" smtClean="0">
                <a:solidFill>
                  <a:srgbClr val="002060"/>
                </a:solidFill>
                <a:effectLst/>
                <a:latin typeface="Comic Sans MS" pitchFamily="66" charset="0"/>
              </a:rPr>
              <a:t/>
            </a:r>
            <a:br>
              <a:rPr lang="tr-TR" cap="all" dirty="0" smtClean="0">
                <a:solidFill>
                  <a:srgbClr val="002060"/>
                </a:solidFill>
                <a:effectLst/>
                <a:latin typeface="Comic Sans MS" pitchFamily="66" charset="0"/>
              </a:rPr>
            </a:br>
            <a:r>
              <a:rPr lang="tr-TR" sz="2200" dirty="0" smtClean="0">
                <a:solidFill>
                  <a:srgbClr val="002060"/>
                </a:solidFill>
                <a:effectLst/>
                <a:latin typeface="Comic Sans MS" pitchFamily="66" charset="0"/>
              </a:rPr>
              <a:t>KOP eylem planı çerçevesinde Karaman’da uygulanması planlanan </a:t>
            </a:r>
            <a:r>
              <a:rPr lang="tr-TR" sz="2200" dirty="0" smtClean="0">
                <a:solidFill>
                  <a:srgbClr val="002060"/>
                </a:solidFill>
              </a:rPr>
              <a:t>projeler </a:t>
            </a:r>
            <a:r>
              <a:rPr lang="tr-TR" dirty="0" smtClean="0">
                <a:solidFill>
                  <a:srgbClr val="002060"/>
                </a:solidFill>
              </a:rPr>
              <a:t/>
            </a:r>
            <a:br>
              <a:rPr lang="tr-TR" dirty="0" smtClean="0">
                <a:solidFill>
                  <a:srgbClr val="002060"/>
                </a:solidFill>
              </a:rPr>
            </a:br>
            <a:endParaRPr lang="tr-TR" dirty="0">
              <a:solidFill>
                <a:srgbClr val="002060"/>
              </a:solidFill>
            </a:endParaRPr>
          </a:p>
        </p:txBody>
      </p:sp>
      <p:graphicFrame>
        <p:nvGraphicFramePr>
          <p:cNvPr id="4" name="3 Tablo"/>
          <p:cNvGraphicFramePr>
            <a:graphicFrameLocks noGrp="1"/>
          </p:cNvGraphicFramePr>
          <p:nvPr/>
        </p:nvGraphicFramePr>
        <p:xfrm>
          <a:off x="0" y="1571612"/>
          <a:ext cx="9144000" cy="5743788"/>
        </p:xfrm>
        <a:graphic>
          <a:graphicData uri="http://schemas.openxmlformats.org/drawingml/2006/table">
            <a:tbl>
              <a:tblPr/>
              <a:tblGrid>
                <a:gridCol w="4996282"/>
                <a:gridCol w="2836469"/>
                <a:gridCol w="1311249"/>
              </a:tblGrid>
              <a:tr h="338667">
                <a:tc>
                  <a:txBody>
                    <a:bodyPr/>
                    <a:lstStyle/>
                    <a:p>
                      <a:pPr algn="ctr">
                        <a:lnSpc>
                          <a:spcPct val="150000"/>
                        </a:lnSpc>
                        <a:spcAft>
                          <a:spcPts val="0"/>
                        </a:spcAft>
                      </a:pPr>
                      <a:r>
                        <a:rPr lang="tr-TR" sz="1200" b="1" dirty="0">
                          <a:solidFill>
                            <a:srgbClr val="FFFFFF"/>
                          </a:solidFill>
                          <a:latin typeface="Comic Sans MS" pitchFamily="66" charset="0"/>
                          <a:ea typeface="Calibri"/>
                          <a:cs typeface="Arial"/>
                        </a:rPr>
                        <a:t>Proje Türü</a:t>
                      </a:r>
                      <a:endParaRPr lang="tr-TR" sz="1200" dirty="0">
                        <a:latin typeface="Comic Sans MS" pitchFamily="66" charset="0"/>
                        <a:ea typeface="Calibri"/>
                        <a:cs typeface="Times New Roman"/>
                      </a:endParaRPr>
                    </a:p>
                  </a:txBody>
                  <a:tcPr marL="56444" marR="56444" marT="0" marB="0" anchor="ctr">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C0504D"/>
                    </a:solidFill>
                  </a:tcPr>
                </a:tc>
                <a:tc>
                  <a:txBody>
                    <a:bodyPr/>
                    <a:lstStyle/>
                    <a:p>
                      <a:pPr algn="ctr">
                        <a:lnSpc>
                          <a:spcPct val="150000"/>
                        </a:lnSpc>
                        <a:spcAft>
                          <a:spcPts val="0"/>
                        </a:spcAft>
                      </a:pPr>
                      <a:r>
                        <a:rPr lang="tr-TR" sz="1200" b="1">
                          <a:solidFill>
                            <a:srgbClr val="FFFFFF"/>
                          </a:solidFill>
                          <a:latin typeface="Comic Sans MS" pitchFamily="66" charset="0"/>
                          <a:ea typeface="Calibri"/>
                          <a:cs typeface="Arial"/>
                        </a:rPr>
                        <a:t>Sorumlu Kuruluş</a:t>
                      </a:r>
                      <a:endParaRPr lang="tr-TR" sz="1200">
                        <a:latin typeface="Comic Sans MS" pitchFamily="66" charset="0"/>
                        <a:ea typeface="Calibri"/>
                        <a:cs typeface="Times New Roman"/>
                      </a:endParaRPr>
                    </a:p>
                  </a:txBody>
                  <a:tcPr marL="56444" marR="56444" marT="0" marB="0" anchor="ctr">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C0504D"/>
                    </a:solidFill>
                  </a:tcPr>
                </a:tc>
                <a:tc>
                  <a:txBody>
                    <a:bodyPr/>
                    <a:lstStyle/>
                    <a:p>
                      <a:pPr algn="ctr">
                        <a:lnSpc>
                          <a:spcPct val="150000"/>
                        </a:lnSpc>
                        <a:spcAft>
                          <a:spcPts val="0"/>
                        </a:spcAft>
                      </a:pPr>
                      <a:r>
                        <a:rPr lang="tr-TR" sz="1200" b="1">
                          <a:solidFill>
                            <a:srgbClr val="FFFFFF"/>
                          </a:solidFill>
                          <a:latin typeface="Comic Sans MS" pitchFamily="66" charset="0"/>
                          <a:ea typeface="Calibri"/>
                          <a:cs typeface="Arial"/>
                        </a:rPr>
                        <a:t>Başlama-Bitiş Tarihi</a:t>
                      </a:r>
                      <a:endParaRPr lang="tr-TR" sz="1200">
                        <a:latin typeface="Comic Sans MS" pitchFamily="66" charset="0"/>
                        <a:ea typeface="Calibri"/>
                        <a:cs typeface="Times New Roman"/>
                      </a:endParaRPr>
                    </a:p>
                  </a:txBody>
                  <a:tcPr marL="56444" marR="56444"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C0504D"/>
                    </a:solidFill>
                  </a:tcPr>
                </a:tc>
              </a:tr>
              <a:tr h="338667">
                <a:tc>
                  <a:txBody>
                    <a:bodyPr/>
                    <a:lstStyle/>
                    <a:p>
                      <a:pPr>
                        <a:lnSpc>
                          <a:spcPct val="150000"/>
                        </a:lnSpc>
                        <a:spcAft>
                          <a:spcPts val="0"/>
                        </a:spcAft>
                      </a:pPr>
                      <a:r>
                        <a:rPr lang="tr-TR" sz="1200" b="1">
                          <a:latin typeface="Comic Sans MS" pitchFamily="66" charset="0"/>
                          <a:ea typeface="Calibri"/>
                          <a:cs typeface="Arial"/>
                        </a:rPr>
                        <a:t>Kırsal Dağlık Alanlarda Entegre Bahçe Bitkileri Üretim Projesinin Uygulanması</a:t>
                      </a:r>
                      <a:endParaRPr lang="tr-TR" sz="1200">
                        <a:latin typeface="Comic Sans MS" pitchFamily="66" charset="0"/>
                        <a:ea typeface="Calibri"/>
                        <a:cs typeface="Times New Roman"/>
                      </a:endParaRPr>
                    </a:p>
                  </a:txBody>
                  <a:tcPr marL="56444" marR="56444" marT="0" marB="0">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nSpc>
                          <a:spcPct val="150000"/>
                        </a:lnSpc>
                        <a:spcAft>
                          <a:spcPts val="0"/>
                        </a:spcAft>
                      </a:pPr>
                      <a:r>
                        <a:rPr lang="tr-TR" sz="1200">
                          <a:latin typeface="Comic Sans MS" pitchFamily="66" charset="0"/>
                          <a:ea typeface="Calibri"/>
                          <a:cs typeface="Arial"/>
                        </a:rPr>
                        <a:t>KOP BKİ</a:t>
                      </a:r>
                      <a:endParaRPr lang="tr-TR" sz="1200">
                        <a:latin typeface="Comic Sans MS" pitchFamily="66" charset="0"/>
                        <a:ea typeface="Calibri"/>
                        <a:cs typeface="Times New Roman"/>
                      </a:endParaRPr>
                    </a:p>
                  </a:txBody>
                  <a:tcPr marL="56444" marR="56444" marT="0" marB="0">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gn="ctr">
                        <a:lnSpc>
                          <a:spcPct val="150000"/>
                        </a:lnSpc>
                        <a:spcAft>
                          <a:spcPts val="0"/>
                        </a:spcAft>
                      </a:pPr>
                      <a:r>
                        <a:rPr lang="tr-TR" sz="1200">
                          <a:latin typeface="Comic Sans MS" pitchFamily="66" charset="0"/>
                          <a:ea typeface="Calibri"/>
                          <a:cs typeface="Arial"/>
                        </a:rPr>
                        <a:t>2014-2018</a:t>
                      </a:r>
                      <a:endParaRPr lang="tr-TR" sz="1200">
                        <a:latin typeface="Comic Sans MS" pitchFamily="66" charset="0"/>
                        <a:ea typeface="Calibri"/>
                        <a:cs typeface="Times New Roman"/>
                      </a:endParaRPr>
                    </a:p>
                  </a:txBody>
                  <a:tcPr marL="56444" marR="56444"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338667">
                <a:tc>
                  <a:txBody>
                    <a:bodyPr/>
                    <a:lstStyle/>
                    <a:p>
                      <a:pPr>
                        <a:lnSpc>
                          <a:spcPct val="150000"/>
                        </a:lnSpc>
                        <a:spcAft>
                          <a:spcPts val="0"/>
                        </a:spcAft>
                      </a:pPr>
                      <a:r>
                        <a:rPr lang="tr-TR" sz="1200" b="1">
                          <a:latin typeface="Comic Sans MS" pitchFamily="66" charset="0"/>
                          <a:ea typeface="Calibri"/>
                          <a:cs typeface="Arial"/>
                        </a:rPr>
                        <a:t>KOP Bölgesinde kırsal Dağlık Alanlarda Organik Tarım Uygulamaları</a:t>
                      </a:r>
                      <a:endParaRPr lang="tr-TR" sz="1200">
                        <a:latin typeface="Comic Sans MS" pitchFamily="66" charset="0"/>
                        <a:ea typeface="Calibri"/>
                        <a:cs typeface="Times New Roman"/>
                      </a:endParaRPr>
                    </a:p>
                  </a:txBody>
                  <a:tcPr marL="56444" marR="56444" marT="0" marB="0">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a:lnSpc>
                          <a:spcPct val="150000"/>
                        </a:lnSpc>
                        <a:spcAft>
                          <a:spcPts val="0"/>
                        </a:spcAft>
                      </a:pPr>
                      <a:r>
                        <a:rPr lang="tr-TR" sz="1200">
                          <a:latin typeface="Comic Sans MS" pitchFamily="66" charset="0"/>
                          <a:ea typeface="Calibri"/>
                          <a:cs typeface="Arial"/>
                        </a:rPr>
                        <a:t>Gıda Tarım ve Hayvancılık Bakanlığı</a:t>
                      </a:r>
                      <a:endParaRPr lang="tr-TR" sz="1200">
                        <a:latin typeface="Comic Sans MS" pitchFamily="66" charset="0"/>
                        <a:ea typeface="Calibri"/>
                        <a:cs typeface="Times New Roman"/>
                      </a:endParaRPr>
                    </a:p>
                  </a:txBody>
                  <a:tcPr marL="56444" marR="56444" marT="0" marB="0">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algn="ctr">
                        <a:lnSpc>
                          <a:spcPct val="150000"/>
                        </a:lnSpc>
                        <a:spcAft>
                          <a:spcPts val="0"/>
                        </a:spcAft>
                      </a:pPr>
                      <a:r>
                        <a:rPr lang="tr-TR" sz="1200">
                          <a:latin typeface="Comic Sans MS" pitchFamily="66" charset="0"/>
                          <a:ea typeface="Calibri"/>
                          <a:cs typeface="Arial"/>
                        </a:rPr>
                        <a:t>2014-2018</a:t>
                      </a:r>
                      <a:endParaRPr lang="tr-TR" sz="1200">
                        <a:latin typeface="Comic Sans MS" pitchFamily="66" charset="0"/>
                        <a:ea typeface="Calibri"/>
                        <a:cs typeface="Times New Roman"/>
                      </a:endParaRPr>
                    </a:p>
                  </a:txBody>
                  <a:tcPr marL="56444" marR="56444"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338667">
                <a:tc>
                  <a:txBody>
                    <a:bodyPr/>
                    <a:lstStyle/>
                    <a:p>
                      <a:pPr>
                        <a:lnSpc>
                          <a:spcPct val="150000"/>
                        </a:lnSpc>
                        <a:spcAft>
                          <a:spcPts val="0"/>
                        </a:spcAft>
                      </a:pPr>
                      <a:r>
                        <a:rPr lang="tr-TR" sz="1200" b="1">
                          <a:latin typeface="Comic Sans MS" pitchFamily="66" charset="0"/>
                          <a:ea typeface="Calibri"/>
                          <a:cs typeface="Arial"/>
                        </a:rPr>
                        <a:t>Organik Tarımın Yaygınlaştırılması</a:t>
                      </a:r>
                      <a:endParaRPr lang="tr-TR" sz="1200">
                        <a:latin typeface="Comic Sans MS" pitchFamily="66" charset="0"/>
                        <a:ea typeface="Calibri"/>
                        <a:cs typeface="Times New Roman"/>
                      </a:endParaRPr>
                    </a:p>
                  </a:txBody>
                  <a:tcPr marL="56444" marR="56444" marT="0" marB="0">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nSpc>
                          <a:spcPct val="150000"/>
                        </a:lnSpc>
                        <a:spcAft>
                          <a:spcPts val="0"/>
                        </a:spcAft>
                      </a:pPr>
                      <a:r>
                        <a:rPr lang="tr-TR" sz="1200">
                          <a:latin typeface="Comic Sans MS" pitchFamily="66" charset="0"/>
                          <a:ea typeface="Calibri"/>
                          <a:cs typeface="Arial"/>
                        </a:rPr>
                        <a:t>Gıda Tarım ve Hayvancılık Bakanlığı</a:t>
                      </a:r>
                      <a:endParaRPr lang="tr-TR" sz="1200">
                        <a:latin typeface="Comic Sans MS" pitchFamily="66" charset="0"/>
                        <a:ea typeface="Calibri"/>
                        <a:cs typeface="Times New Roman"/>
                      </a:endParaRPr>
                    </a:p>
                  </a:txBody>
                  <a:tcPr marL="56444" marR="56444" marT="0" marB="0">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gn="ctr">
                        <a:lnSpc>
                          <a:spcPct val="150000"/>
                        </a:lnSpc>
                        <a:spcAft>
                          <a:spcPts val="0"/>
                        </a:spcAft>
                      </a:pPr>
                      <a:r>
                        <a:rPr lang="tr-TR" sz="1200">
                          <a:latin typeface="Comic Sans MS" pitchFamily="66" charset="0"/>
                          <a:ea typeface="Calibri"/>
                          <a:cs typeface="Arial"/>
                        </a:rPr>
                        <a:t>2014-2018</a:t>
                      </a:r>
                      <a:endParaRPr lang="tr-TR" sz="1200">
                        <a:latin typeface="Comic Sans MS" pitchFamily="66" charset="0"/>
                        <a:ea typeface="Calibri"/>
                        <a:cs typeface="Times New Roman"/>
                      </a:endParaRPr>
                    </a:p>
                  </a:txBody>
                  <a:tcPr marL="56444" marR="56444"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338667">
                <a:tc>
                  <a:txBody>
                    <a:bodyPr/>
                    <a:lstStyle/>
                    <a:p>
                      <a:pPr>
                        <a:lnSpc>
                          <a:spcPct val="150000"/>
                        </a:lnSpc>
                        <a:spcAft>
                          <a:spcPts val="0"/>
                        </a:spcAft>
                      </a:pPr>
                      <a:r>
                        <a:rPr lang="tr-TR" sz="1200" b="1">
                          <a:latin typeface="Comic Sans MS" pitchFamily="66" charset="0"/>
                          <a:ea typeface="Calibri"/>
                          <a:cs typeface="Arial"/>
                        </a:rPr>
                        <a:t>KOP Bölgesi Organik Tarım Sanal Enstitüsü (Virtual Istitute of Organic Agriculture) Kurulması</a:t>
                      </a:r>
                      <a:endParaRPr lang="tr-TR" sz="1200">
                        <a:latin typeface="Comic Sans MS" pitchFamily="66" charset="0"/>
                        <a:ea typeface="Calibri"/>
                        <a:cs typeface="Times New Roman"/>
                      </a:endParaRPr>
                    </a:p>
                  </a:txBody>
                  <a:tcPr marL="56444" marR="56444" marT="0" marB="0">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a:lnSpc>
                          <a:spcPct val="150000"/>
                        </a:lnSpc>
                        <a:spcAft>
                          <a:spcPts val="0"/>
                        </a:spcAft>
                      </a:pPr>
                      <a:r>
                        <a:rPr lang="tr-TR" sz="1200">
                          <a:latin typeface="Comic Sans MS" pitchFamily="66" charset="0"/>
                          <a:ea typeface="Calibri"/>
                          <a:cs typeface="Arial"/>
                        </a:rPr>
                        <a:t>KOP BKİ</a:t>
                      </a:r>
                      <a:endParaRPr lang="tr-TR" sz="1200">
                        <a:latin typeface="Comic Sans MS" pitchFamily="66" charset="0"/>
                        <a:ea typeface="Calibri"/>
                        <a:cs typeface="Times New Roman"/>
                      </a:endParaRPr>
                    </a:p>
                  </a:txBody>
                  <a:tcPr marL="56444" marR="56444" marT="0" marB="0">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algn="ctr">
                        <a:lnSpc>
                          <a:spcPct val="150000"/>
                        </a:lnSpc>
                        <a:spcAft>
                          <a:spcPts val="0"/>
                        </a:spcAft>
                      </a:pPr>
                      <a:r>
                        <a:rPr lang="tr-TR" sz="1200">
                          <a:latin typeface="Comic Sans MS" pitchFamily="66" charset="0"/>
                          <a:ea typeface="Calibri"/>
                          <a:cs typeface="Arial"/>
                        </a:rPr>
                        <a:t>2014-2015</a:t>
                      </a:r>
                      <a:endParaRPr lang="tr-TR" sz="1200">
                        <a:latin typeface="Comic Sans MS" pitchFamily="66" charset="0"/>
                        <a:ea typeface="Calibri"/>
                        <a:cs typeface="Times New Roman"/>
                      </a:endParaRPr>
                    </a:p>
                  </a:txBody>
                  <a:tcPr marL="56444" marR="56444"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338667">
                <a:tc>
                  <a:txBody>
                    <a:bodyPr/>
                    <a:lstStyle/>
                    <a:p>
                      <a:pPr>
                        <a:lnSpc>
                          <a:spcPct val="150000"/>
                        </a:lnSpc>
                        <a:spcAft>
                          <a:spcPts val="0"/>
                        </a:spcAft>
                      </a:pPr>
                      <a:r>
                        <a:rPr lang="tr-TR" sz="1200" b="1">
                          <a:latin typeface="Comic Sans MS" pitchFamily="66" charset="0"/>
                          <a:ea typeface="Calibri"/>
                          <a:cs typeface="Arial"/>
                        </a:rPr>
                        <a:t>Yüksek Plastik Tünelde Sebze Fidesi Üretimi ve Sebze Yetiştiriciliği</a:t>
                      </a:r>
                      <a:endParaRPr lang="tr-TR" sz="1200">
                        <a:latin typeface="Comic Sans MS" pitchFamily="66" charset="0"/>
                        <a:ea typeface="Calibri"/>
                        <a:cs typeface="Times New Roman"/>
                      </a:endParaRPr>
                    </a:p>
                  </a:txBody>
                  <a:tcPr marL="56444" marR="56444" marT="0" marB="0">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nSpc>
                          <a:spcPct val="150000"/>
                        </a:lnSpc>
                        <a:spcAft>
                          <a:spcPts val="0"/>
                        </a:spcAft>
                      </a:pPr>
                      <a:r>
                        <a:rPr lang="tr-TR" sz="1200">
                          <a:latin typeface="Comic Sans MS" pitchFamily="66" charset="0"/>
                          <a:ea typeface="Calibri"/>
                          <a:cs typeface="Arial"/>
                        </a:rPr>
                        <a:t>Gıda Tarım ve Hayvancılık Bakanlığı</a:t>
                      </a:r>
                      <a:endParaRPr lang="tr-TR" sz="1200">
                        <a:latin typeface="Comic Sans MS" pitchFamily="66" charset="0"/>
                        <a:ea typeface="Calibri"/>
                        <a:cs typeface="Times New Roman"/>
                      </a:endParaRPr>
                    </a:p>
                  </a:txBody>
                  <a:tcPr marL="56444" marR="56444" marT="0" marB="0">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gn="ctr">
                        <a:lnSpc>
                          <a:spcPct val="150000"/>
                        </a:lnSpc>
                        <a:spcAft>
                          <a:spcPts val="0"/>
                        </a:spcAft>
                      </a:pPr>
                      <a:r>
                        <a:rPr lang="tr-TR" sz="1200">
                          <a:latin typeface="Comic Sans MS" pitchFamily="66" charset="0"/>
                          <a:ea typeface="Calibri"/>
                          <a:cs typeface="Arial"/>
                        </a:rPr>
                        <a:t>2014-2018</a:t>
                      </a:r>
                      <a:endParaRPr lang="tr-TR" sz="1200">
                        <a:latin typeface="Comic Sans MS" pitchFamily="66" charset="0"/>
                        <a:ea typeface="Calibri"/>
                        <a:cs typeface="Times New Roman"/>
                      </a:endParaRPr>
                    </a:p>
                  </a:txBody>
                  <a:tcPr marL="56444" marR="56444"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338667">
                <a:tc>
                  <a:txBody>
                    <a:bodyPr/>
                    <a:lstStyle/>
                    <a:p>
                      <a:pPr>
                        <a:lnSpc>
                          <a:spcPct val="150000"/>
                        </a:lnSpc>
                        <a:spcAft>
                          <a:spcPts val="0"/>
                        </a:spcAft>
                      </a:pPr>
                      <a:r>
                        <a:rPr lang="tr-TR" sz="1200" b="1">
                          <a:latin typeface="Comic Sans MS" pitchFamily="66" charset="0"/>
                          <a:ea typeface="Calibri"/>
                          <a:cs typeface="Arial"/>
                        </a:rPr>
                        <a:t>KOP Bölgesinde Bitkisel Üretimde Katma Değerin Artırılması </a:t>
                      </a:r>
                      <a:endParaRPr lang="tr-TR" sz="1200">
                        <a:latin typeface="Comic Sans MS" pitchFamily="66" charset="0"/>
                        <a:ea typeface="Calibri"/>
                        <a:cs typeface="Times New Roman"/>
                      </a:endParaRPr>
                    </a:p>
                  </a:txBody>
                  <a:tcPr marL="56444" marR="56444" marT="0" marB="0">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a:lnSpc>
                          <a:spcPct val="150000"/>
                        </a:lnSpc>
                        <a:spcAft>
                          <a:spcPts val="0"/>
                        </a:spcAft>
                      </a:pPr>
                      <a:r>
                        <a:rPr lang="tr-TR" sz="1200">
                          <a:latin typeface="Comic Sans MS" pitchFamily="66" charset="0"/>
                          <a:ea typeface="Calibri"/>
                          <a:cs typeface="Arial"/>
                        </a:rPr>
                        <a:t>Gıda Tarım ve Hayvancılık Bakanlığı</a:t>
                      </a:r>
                      <a:endParaRPr lang="tr-TR" sz="1200">
                        <a:latin typeface="Comic Sans MS" pitchFamily="66" charset="0"/>
                        <a:ea typeface="Calibri"/>
                        <a:cs typeface="Times New Roman"/>
                      </a:endParaRPr>
                    </a:p>
                  </a:txBody>
                  <a:tcPr marL="56444" marR="56444" marT="0" marB="0">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algn="ctr">
                        <a:lnSpc>
                          <a:spcPct val="150000"/>
                        </a:lnSpc>
                        <a:spcAft>
                          <a:spcPts val="0"/>
                        </a:spcAft>
                      </a:pPr>
                      <a:r>
                        <a:rPr lang="tr-TR" sz="1200">
                          <a:latin typeface="Comic Sans MS" pitchFamily="66" charset="0"/>
                          <a:ea typeface="Calibri"/>
                          <a:cs typeface="Arial"/>
                        </a:rPr>
                        <a:t>2014-2018</a:t>
                      </a:r>
                      <a:endParaRPr lang="tr-TR" sz="1200">
                        <a:latin typeface="Comic Sans MS" pitchFamily="66" charset="0"/>
                        <a:ea typeface="Calibri"/>
                        <a:cs typeface="Times New Roman"/>
                      </a:endParaRPr>
                    </a:p>
                  </a:txBody>
                  <a:tcPr marL="56444" marR="56444"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338667">
                <a:tc>
                  <a:txBody>
                    <a:bodyPr/>
                    <a:lstStyle/>
                    <a:p>
                      <a:pPr>
                        <a:lnSpc>
                          <a:spcPct val="150000"/>
                        </a:lnSpc>
                        <a:spcAft>
                          <a:spcPts val="0"/>
                        </a:spcAft>
                      </a:pPr>
                      <a:r>
                        <a:rPr lang="tr-TR" sz="1200" b="1">
                          <a:latin typeface="Comic Sans MS" pitchFamily="66" charset="0"/>
                          <a:ea typeface="Calibri"/>
                          <a:cs typeface="Arial"/>
                        </a:rPr>
                        <a:t>KOP Bölgesinde Bitkisel Üretimde Verimlilik ve Kalitenin Artırılması </a:t>
                      </a:r>
                      <a:endParaRPr lang="tr-TR" sz="1200">
                        <a:latin typeface="Comic Sans MS" pitchFamily="66" charset="0"/>
                        <a:ea typeface="Calibri"/>
                        <a:cs typeface="Times New Roman"/>
                      </a:endParaRPr>
                    </a:p>
                  </a:txBody>
                  <a:tcPr marL="56444" marR="56444" marT="0" marB="0">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nSpc>
                          <a:spcPct val="150000"/>
                        </a:lnSpc>
                        <a:spcAft>
                          <a:spcPts val="0"/>
                        </a:spcAft>
                      </a:pPr>
                      <a:r>
                        <a:rPr lang="tr-TR" sz="1200">
                          <a:latin typeface="Comic Sans MS" pitchFamily="66" charset="0"/>
                          <a:ea typeface="Calibri"/>
                          <a:cs typeface="Arial"/>
                        </a:rPr>
                        <a:t>KOP BKİ</a:t>
                      </a:r>
                      <a:endParaRPr lang="tr-TR" sz="1200">
                        <a:latin typeface="Comic Sans MS" pitchFamily="66" charset="0"/>
                        <a:ea typeface="Calibri"/>
                        <a:cs typeface="Times New Roman"/>
                      </a:endParaRPr>
                    </a:p>
                  </a:txBody>
                  <a:tcPr marL="56444" marR="56444" marT="0" marB="0">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gn="ctr">
                        <a:lnSpc>
                          <a:spcPct val="150000"/>
                        </a:lnSpc>
                        <a:spcAft>
                          <a:spcPts val="0"/>
                        </a:spcAft>
                      </a:pPr>
                      <a:r>
                        <a:rPr lang="tr-TR" sz="1200">
                          <a:latin typeface="Comic Sans MS" pitchFamily="66" charset="0"/>
                          <a:ea typeface="Calibri"/>
                          <a:cs typeface="Arial"/>
                        </a:rPr>
                        <a:t>2014-2018</a:t>
                      </a:r>
                      <a:endParaRPr lang="tr-TR" sz="1200">
                        <a:latin typeface="Comic Sans MS" pitchFamily="66" charset="0"/>
                        <a:ea typeface="Calibri"/>
                        <a:cs typeface="Times New Roman"/>
                      </a:endParaRPr>
                    </a:p>
                  </a:txBody>
                  <a:tcPr marL="56444" marR="56444"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338667">
                <a:tc>
                  <a:txBody>
                    <a:bodyPr/>
                    <a:lstStyle/>
                    <a:p>
                      <a:pPr>
                        <a:lnSpc>
                          <a:spcPct val="150000"/>
                        </a:lnSpc>
                        <a:spcAft>
                          <a:spcPts val="0"/>
                        </a:spcAft>
                      </a:pPr>
                      <a:r>
                        <a:rPr lang="tr-TR" sz="1200" b="1">
                          <a:latin typeface="Comic Sans MS" pitchFamily="66" charset="0"/>
                          <a:ea typeface="Calibri"/>
                          <a:cs typeface="Arial"/>
                        </a:rPr>
                        <a:t>Bölgede Hayvancılık Sektörünün Kaba Yem İhtiyacını Karşılamaya Yönelik Çalışmalar</a:t>
                      </a:r>
                      <a:endParaRPr lang="tr-TR" sz="1200">
                        <a:latin typeface="Comic Sans MS" pitchFamily="66" charset="0"/>
                        <a:ea typeface="Calibri"/>
                        <a:cs typeface="Times New Roman"/>
                      </a:endParaRPr>
                    </a:p>
                  </a:txBody>
                  <a:tcPr marL="56444" marR="56444" marT="0" marB="0">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a:lnSpc>
                          <a:spcPct val="150000"/>
                        </a:lnSpc>
                        <a:spcAft>
                          <a:spcPts val="0"/>
                        </a:spcAft>
                      </a:pPr>
                      <a:r>
                        <a:rPr lang="tr-TR" sz="1200">
                          <a:latin typeface="Comic Sans MS" pitchFamily="66" charset="0"/>
                          <a:ea typeface="Calibri"/>
                          <a:cs typeface="Arial"/>
                        </a:rPr>
                        <a:t>Gıda Tarım ve Hayvancılık Bakanlığı</a:t>
                      </a:r>
                      <a:endParaRPr lang="tr-TR" sz="1200">
                        <a:latin typeface="Comic Sans MS" pitchFamily="66" charset="0"/>
                        <a:ea typeface="Calibri"/>
                        <a:cs typeface="Times New Roman"/>
                      </a:endParaRPr>
                    </a:p>
                  </a:txBody>
                  <a:tcPr marL="56444" marR="56444" marT="0" marB="0">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algn="ctr">
                        <a:lnSpc>
                          <a:spcPct val="150000"/>
                        </a:lnSpc>
                        <a:spcAft>
                          <a:spcPts val="0"/>
                        </a:spcAft>
                      </a:pPr>
                      <a:r>
                        <a:rPr lang="tr-TR" sz="1200">
                          <a:latin typeface="Comic Sans MS" pitchFamily="66" charset="0"/>
                          <a:ea typeface="Calibri"/>
                          <a:cs typeface="Arial"/>
                        </a:rPr>
                        <a:t>2014-2017</a:t>
                      </a:r>
                      <a:endParaRPr lang="tr-TR" sz="1200">
                        <a:latin typeface="Comic Sans MS" pitchFamily="66" charset="0"/>
                        <a:ea typeface="Calibri"/>
                        <a:cs typeface="Times New Roman"/>
                      </a:endParaRPr>
                    </a:p>
                  </a:txBody>
                  <a:tcPr marL="56444" marR="56444"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338667">
                <a:tc>
                  <a:txBody>
                    <a:bodyPr/>
                    <a:lstStyle/>
                    <a:p>
                      <a:pPr>
                        <a:lnSpc>
                          <a:spcPct val="150000"/>
                        </a:lnSpc>
                        <a:spcAft>
                          <a:spcPts val="0"/>
                        </a:spcAft>
                      </a:pPr>
                      <a:r>
                        <a:rPr lang="tr-TR" sz="1200" b="1">
                          <a:latin typeface="Comic Sans MS" pitchFamily="66" charset="0"/>
                          <a:ea typeface="Calibri"/>
                          <a:cs typeface="Arial"/>
                        </a:rPr>
                        <a:t>Model Meralar Oluşturulacak, Çayır-Mera Islah Çalışmalarının Yürütülmesi</a:t>
                      </a:r>
                      <a:endParaRPr lang="tr-TR" sz="1200">
                        <a:latin typeface="Comic Sans MS" pitchFamily="66" charset="0"/>
                        <a:ea typeface="Calibri"/>
                        <a:cs typeface="Times New Roman"/>
                      </a:endParaRPr>
                    </a:p>
                  </a:txBody>
                  <a:tcPr marL="56444" marR="56444" marT="0" marB="0">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nSpc>
                          <a:spcPct val="150000"/>
                        </a:lnSpc>
                        <a:spcAft>
                          <a:spcPts val="0"/>
                        </a:spcAft>
                      </a:pPr>
                      <a:r>
                        <a:rPr lang="tr-TR" sz="1200">
                          <a:latin typeface="Comic Sans MS" pitchFamily="66" charset="0"/>
                          <a:ea typeface="Calibri"/>
                          <a:cs typeface="Arial"/>
                        </a:rPr>
                        <a:t>Gıda Tarım ve Hayvancılık Bakanlığı</a:t>
                      </a:r>
                      <a:endParaRPr lang="tr-TR" sz="1200">
                        <a:latin typeface="Comic Sans MS" pitchFamily="66" charset="0"/>
                        <a:ea typeface="Calibri"/>
                        <a:cs typeface="Times New Roman"/>
                      </a:endParaRPr>
                    </a:p>
                  </a:txBody>
                  <a:tcPr marL="56444" marR="56444" marT="0" marB="0">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gn="ctr">
                        <a:lnSpc>
                          <a:spcPct val="150000"/>
                        </a:lnSpc>
                        <a:spcAft>
                          <a:spcPts val="0"/>
                        </a:spcAft>
                      </a:pPr>
                      <a:r>
                        <a:rPr lang="tr-TR" sz="1200">
                          <a:latin typeface="Comic Sans MS" pitchFamily="66" charset="0"/>
                          <a:ea typeface="Calibri"/>
                          <a:cs typeface="Arial"/>
                        </a:rPr>
                        <a:t>2014-2018</a:t>
                      </a:r>
                      <a:endParaRPr lang="tr-TR" sz="1200">
                        <a:latin typeface="Comic Sans MS" pitchFamily="66" charset="0"/>
                        <a:ea typeface="Calibri"/>
                        <a:cs typeface="Times New Roman"/>
                      </a:endParaRPr>
                    </a:p>
                  </a:txBody>
                  <a:tcPr marL="56444" marR="56444"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338667">
                <a:tc>
                  <a:txBody>
                    <a:bodyPr/>
                    <a:lstStyle/>
                    <a:p>
                      <a:pPr>
                        <a:lnSpc>
                          <a:spcPct val="150000"/>
                        </a:lnSpc>
                        <a:spcAft>
                          <a:spcPts val="0"/>
                        </a:spcAft>
                      </a:pPr>
                      <a:r>
                        <a:rPr lang="tr-TR" sz="1200" b="1">
                          <a:latin typeface="Comic Sans MS" pitchFamily="66" charset="0"/>
                          <a:ea typeface="Calibri"/>
                          <a:cs typeface="Arial"/>
                        </a:rPr>
                        <a:t>Mera Islah Çalışmaları Yapılması</a:t>
                      </a:r>
                      <a:endParaRPr lang="tr-TR" sz="1200">
                        <a:latin typeface="Comic Sans MS" pitchFamily="66" charset="0"/>
                        <a:ea typeface="Calibri"/>
                        <a:cs typeface="Times New Roman"/>
                      </a:endParaRPr>
                    </a:p>
                  </a:txBody>
                  <a:tcPr marL="56444" marR="56444" marT="0" marB="0">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a:lnSpc>
                          <a:spcPct val="150000"/>
                        </a:lnSpc>
                        <a:spcAft>
                          <a:spcPts val="0"/>
                        </a:spcAft>
                      </a:pPr>
                      <a:r>
                        <a:rPr lang="tr-TR" sz="1200">
                          <a:latin typeface="Comic Sans MS" pitchFamily="66" charset="0"/>
                          <a:ea typeface="Calibri"/>
                          <a:cs typeface="Arial"/>
                        </a:rPr>
                        <a:t>Gıda Tarım ve Hayvancılık Bakanlığı</a:t>
                      </a:r>
                      <a:endParaRPr lang="tr-TR" sz="1200">
                        <a:latin typeface="Comic Sans MS" pitchFamily="66" charset="0"/>
                        <a:ea typeface="Calibri"/>
                        <a:cs typeface="Times New Roman"/>
                      </a:endParaRPr>
                    </a:p>
                  </a:txBody>
                  <a:tcPr marL="56444" marR="56444" marT="0" marB="0">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algn="ctr">
                        <a:lnSpc>
                          <a:spcPct val="150000"/>
                        </a:lnSpc>
                        <a:spcAft>
                          <a:spcPts val="0"/>
                        </a:spcAft>
                      </a:pPr>
                      <a:r>
                        <a:rPr lang="tr-TR" sz="1200">
                          <a:latin typeface="Comic Sans MS" pitchFamily="66" charset="0"/>
                          <a:ea typeface="Calibri"/>
                          <a:cs typeface="Arial"/>
                        </a:rPr>
                        <a:t>2014-2018</a:t>
                      </a:r>
                      <a:endParaRPr lang="tr-TR" sz="1200">
                        <a:latin typeface="Comic Sans MS" pitchFamily="66" charset="0"/>
                        <a:ea typeface="Calibri"/>
                        <a:cs typeface="Times New Roman"/>
                      </a:endParaRPr>
                    </a:p>
                  </a:txBody>
                  <a:tcPr marL="56444" marR="56444"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338667">
                <a:tc>
                  <a:txBody>
                    <a:bodyPr/>
                    <a:lstStyle/>
                    <a:p>
                      <a:pPr>
                        <a:lnSpc>
                          <a:spcPct val="150000"/>
                        </a:lnSpc>
                        <a:spcAft>
                          <a:spcPts val="0"/>
                        </a:spcAft>
                      </a:pPr>
                      <a:r>
                        <a:rPr lang="tr-TR" sz="1200" b="1">
                          <a:latin typeface="Comic Sans MS" pitchFamily="66" charset="0"/>
                          <a:ea typeface="Calibri"/>
                          <a:cs typeface="Arial"/>
                        </a:rPr>
                        <a:t>Yem Bitkileri Üretiminin Desteklenmesi</a:t>
                      </a:r>
                      <a:endParaRPr lang="tr-TR" sz="1200">
                        <a:latin typeface="Comic Sans MS" pitchFamily="66" charset="0"/>
                        <a:ea typeface="Calibri"/>
                        <a:cs typeface="Times New Roman"/>
                      </a:endParaRPr>
                    </a:p>
                  </a:txBody>
                  <a:tcPr marL="56444" marR="56444" marT="0" marB="0">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nSpc>
                          <a:spcPct val="150000"/>
                        </a:lnSpc>
                        <a:spcAft>
                          <a:spcPts val="0"/>
                        </a:spcAft>
                      </a:pPr>
                      <a:r>
                        <a:rPr lang="tr-TR" sz="1200">
                          <a:latin typeface="Comic Sans MS" pitchFamily="66" charset="0"/>
                          <a:ea typeface="Calibri"/>
                          <a:cs typeface="Arial"/>
                        </a:rPr>
                        <a:t>Gıda Tarım ve Hayvancılık Bakanlığı</a:t>
                      </a:r>
                      <a:endParaRPr lang="tr-TR" sz="1200">
                        <a:latin typeface="Comic Sans MS" pitchFamily="66" charset="0"/>
                        <a:ea typeface="Calibri"/>
                        <a:cs typeface="Times New Roman"/>
                      </a:endParaRPr>
                    </a:p>
                  </a:txBody>
                  <a:tcPr marL="56444" marR="56444" marT="0" marB="0">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gn="ctr">
                        <a:lnSpc>
                          <a:spcPct val="150000"/>
                        </a:lnSpc>
                        <a:spcAft>
                          <a:spcPts val="0"/>
                        </a:spcAft>
                      </a:pPr>
                      <a:r>
                        <a:rPr lang="tr-TR" sz="1200" dirty="0">
                          <a:latin typeface="Comic Sans MS" pitchFamily="66" charset="0"/>
                          <a:ea typeface="Calibri"/>
                          <a:cs typeface="Arial"/>
                        </a:rPr>
                        <a:t>2014-2018</a:t>
                      </a:r>
                      <a:endParaRPr lang="tr-TR" sz="1200" dirty="0">
                        <a:latin typeface="Comic Sans MS" pitchFamily="66" charset="0"/>
                        <a:ea typeface="Calibri"/>
                        <a:cs typeface="Times New Roman"/>
                      </a:endParaRPr>
                    </a:p>
                  </a:txBody>
                  <a:tcPr marL="56444" marR="56444"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571472" y="1737360"/>
          <a:ext cx="7929617" cy="5120640"/>
        </p:xfrm>
        <a:graphic>
          <a:graphicData uri="http://schemas.openxmlformats.org/drawingml/2006/table">
            <a:tbl>
              <a:tblPr/>
              <a:tblGrid>
                <a:gridCol w="4332744"/>
                <a:gridCol w="2459767"/>
                <a:gridCol w="1137106"/>
              </a:tblGrid>
              <a:tr h="607223">
                <a:tc>
                  <a:txBody>
                    <a:bodyPr/>
                    <a:lstStyle/>
                    <a:p>
                      <a:pPr>
                        <a:lnSpc>
                          <a:spcPct val="150000"/>
                        </a:lnSpc>
                        <a:spcAft>
                          <a:spcPts val="0"/>
                        </a:spcAft>
                      </a:pPr>
                      <a:r>
                        <a:rPr lang="tr-TR" sz="1600" b="1" dirty="0">
                          <a:latin typeface="Comic Sans MS" pitchFamily="66" charset="0"/>
                          <a:ea typeface="Calibri"/>
                          <a:cs typeface="Arial"/>
                        </a:rPr>
                        <a:t>Küçükbaş Hayvancılık Yatırımları Desteklenecektir</a:t>
                      </a:r>
                      <a:endParaRPr lang="tr-TR" sz="1600" dirty="0">
                        <a:latin typeface="Comic Sans MS" pitchFamily="66" charset="0"/>
                        <a:ea typeface="Calibri"/>
                        <a:cs typeface="Times New Roman"/>
                      </a:endParaRPr>
                    </a:p>
                  </a:txBody>
                  <a:tcPr marL="68580" marR="68580" marT="0" marB="0">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a:lnSpc>
                          <a:spcPct val="150000"/>
                        </a:lnSpc>
                        <a:spcAft>
                          <a:spcPts val="0"/>
                        </a:spcAft>
                      </a:pPr>
                      <a:r>
                        <a:rPr lang="tr-TR" sz="1600">
                          <a:latin typeface="Comic Sans MS" pitchFamily="66" charset="0"/>
                          <a:ea typeface="Calibri"/>
                          <a:cs typeface="Arial"/>
                        </a:rPr>
                        <a:t>Gıda Tarım ve Hayvancılık Bakanlığı</a:t>
                      </a:r>
                      <a:endParaRPr lang="tr-TR" sz="1600">
                        <a:latin typeface="Comic Sans MS" pitchFamily="66" charset="0"/>
                        <a:ea typeface="Calibri"/>
                        <a:cs typeface="Times New Roman"/>
                      </a:endParaRPr>
                    </a:p>
                  </a:txBody>
                  <a:tcPr marL="68580" marR="68580" marT="0" marB="0">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algn="ctr">
                        <a:lnSpc>
                          <a:spcPct val="150000"/>
                        </a:lnSpc>
                        <a:spcAft>
                          <a:spcPts val="0"/>
                        </a:spcAft>
                      </a:pPr>
                      <a:r>
                        <a:rPr lang="tr-TR" sz="1600">
                          <a:latin typeface="Comic Sans MS" pitchFamily="66" charset="0"/>
                          <a:ea typeface="Calibri"/>
                          <a:cs typeface="Arial"/>
                        </a:rPr>
                        <a:t>2014-2018</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303612">
                <a:tc>
                  <a:txBody>
                    <a:bodyPr/>
                    <a:lstStyle/>
                    <a:p>
                      <a:pPr>
                        <a:lnSpc>
                          <a:spcPct val="150000"/>
                        </a:lnSpc>
                        <a:spcAft>
                          <a:spcPts val="0"/>
                        </a:spcAft>
                      </a:pPr>
                      <a:r>
                        <a:rPr lang="tr-TR" sz="1600" b="1">
                          <a:latin typeface="Comic Sans MS" pitchFamily="66" charset="0"/>
                          <a:ea typeface="Calibri"/>
                          <a:cs typeface="Arial"/>
                        </a:rPr>
                        <a:t>KOP İlleri Eğitim Yayım Projesi</a:t>
                      </a:r>
                      <a:endParaRPr lang="tr-TR" sz="1600">
                        <a:latin typeface="Comic Sans MS" pitchFamily="66" charset="0"/>
                        <a:ea typeface="Calibri"/>
                        <a:cs typeface="Times New Roman"/>
                      </a:endParaRPr>
                    </a:p>
                  </a:txBody>
                  <a:tcPr marL="68580" marR="68580" marT="0" marB="0">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nSpc>
                          <a:spcPct val="150000"/>
                        </a:lnSpc>
                        <a:spcAft>
                          <a:spcPts val="0"/>
                        </a:spcAft>
                      </a:pPr>
                      <a:r>
                        <a:rPr lang="tr-TR" sz="1600">
                          <a:latin typeface="Comic Sans MS" pitchFamily="66" charset="0"/>
                          <a:ea typeface="Calibri"/>
                          <a:cs typeface="Arial"/>
                        </a:rPr>
                        <a:t>KOP BKİ</a:t>
                      </a:r>
                      <a:endParaRPr lang="tr-TR" sz="1600">
                        <a:latin typeface="Comic Sans MS" pitchFamily="66" charset="0"/>
                        <a:ea typeface="Calibri"/>
                        <a:cs typeface="Times New Roman"/>
                      </a:endParaRPr>
                    </a:p>
                  </a:txBody>
                  <a:tcPr marL="68580" marR="68580" marT="0" marB="0">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gn="ctr">
                        <a:lnSpc>
                          <a:spcPct val="150000"/>
                        </a:lnSpc>
                        <a:spcAft>
                          <a:spcPts val="0"/>
                        </a:spcAft>
                      </a:pPr>
                      <a:r>
                        <a:rPr lang="tr-TR" sz="1600">
                          <a:latin typeface="Comic Sans MS" pitchFamily="66" charset="0"/>
                          <a:ea typeface="Calibri"/>
                          <a:cs typeface="Arial"/>
                        </a:rPr>
                        <a:t>2014-2018</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607223">
                <a:tc>
                  <a:txBody>
                    <a:bodyPr/>
                    <a:lstStyle/>
                    <a:p>
                      <a:pPr>
                        <a:lnSpc>
                          <a:spcPct val="150000"/>
                        </a:lnSpc>
                        <a:spcAft>
                          <a:spcPts val="0"/>
                        </a:spcAft>
                      </a:pPr>
                      <a:r>
                        <a:rPr lang="tr-TR" sz="1600" b="1">
                          <a:latin typeface="Comic Sans MS" pitchFamily="66" charset="0"/>
                          <a:ea typeface="Calibri"/>
                          <a:cs typeface="Arial"/>
                        </a:rPr>
                        <a:t>Göksu ve Taşeli Havzası Kırsal Kalkınma Projesi</a:t>
                      </a:r>
                      <a:endParaRPr lang="tr-TR" sz="1600">
                        <a:latin typeface="Comic Sans MS" pitchFamily="66" charset="0"/>
                        <a:ea typeface="Calibri"/>
                        <a:cs typeface="Times New Roman"/>
                      </a:endParaRPr>
                    </a:p>
                  </a:txBody>
                  <a:tcPr marL="68580" marR="68580" marT="0" marB="0">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a:lnSpc>
                          <a:spcPct val="150000"/>
                        </a:lnSpc>
                        <a:spcAft>
                          <a:spcPts val="0"/>
                        </a:spcAft>
                      </a:pPr>
                      <a:r>
                        <a:rPr lang="tr-TR" sz="1600">
                          <a:latin typeface="Comic Sans MS" pitchFamily="66" charset="0"/>
                          <a:ea typeface="Calibri"/>
                          <a:cs typeface="Arial"/>
                        </a:rPr>
                        <a:t>Gıda Tarım ve Hayvancılık Bakanlığı</a:t>
                      </a:r>
                      <a:endParaRPr lang="tr-TR" sz="1600">
                        <a:latin typeface="Comic Sans MS" pitchFamily="66" charset="0"/>
                        <a:ea typeface="Calibri"/>
                        <a:cs typeface="Times New Roman"/>
                      </a:endParaRPr>
                    </a:p>
                  </a:txBody>
                  <a:tcPr marL="68580" marR="68580" marT="0" marB="0">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algn="ctr">
                        <a:lnSpc>
                          <a:spcPct val="150000"/>
                        </a:lnSpc>
                        <a:spcAft>
                          <a:spcPts val="0"/>
                        </a:spcAft>
                      </a:pPr>
                      <a:r>
                        <a:rPr lang="tr-TR" sz="1600">
                          <a:latin typeface="Comic Sans MS" pitchFamily="66" charset="0"/>
                          <a:ea typeface="Calibri"/>
                          <a:cs typeface="Arial"/>
                        </a:rPr>
                        <a:t>2014-2018</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607223">
                <a:tc>
                  <a:txBody>
                    <a:bodyPr/>
                    <a:lstStyle/>
                    <a:p>
                      <a:pPr>
                        <a:lnSpc>
                          <a:spcPct val="150000"/>
                        </a:lnSpc>
                        <a:spcAft>
                          <a:spcPts val="0"/>
                        </a:spcAft>
                      </a:pPr>
                      <a:r>
                        <a:rPr lang="tr-TR" sz="1600" b="1">
                          <a:latin typeface="Comic Sans MS" pitchFamily="66" charset="0"/>
                          <a:ea typeface="Calibri"/>
                          <a:cs typeface="Arial"/>
                        </a:rPr>
                        <a:t>Arazi Toplulaştırma ve Tarla İçi Geliştirme Hizmetleri Projeleri</a:t>
                      </a:r>
                      <a:endParaRPr lang="tr-TR" sz="1600">
                        <a:latin typeface="Comic Sans MS" pitchFamily="66" charset="0"/>
                        <a:ea typeface="Calibri"/>
                        <a:cs typeface="Times New Roman"/>
                      </a:endParaRPr>
                    </a:p>
                  </a:txBody>
                  <a:tcPr marL="68580" marR="68580" marT="0" marB="0">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nSpc>
                          <a:spcPct val="150000"/>
                        </a:lnSpc>
                        <a:spcAft>
                          <a:spcPts val="0"/>
                        </a:spcAft>
                      </a:pPr>
                      <a:r>
                        <a:rPr lang="tr-TR" sz="1600">
                          <a:latin typeface="Comic Sans MS" pitchFamily="66" charset="0"/>
                          <a:ea typeface="Calibri"/>
                          <a:cs typeface="Arial"/>
                        </a:rPr>
                        <a:t>Tarım Reformu Genel Müdürlüğü</a:t>
                      </a:r>
                      <a:endParaRPr lang="tr-TR" sz="1600">
                        <a:latin typeface="Comic Sans MS" pitchFamily="66" charset="0"/>
                        <a:ea typeface="Calibri"/>
                        <a:cs typeface="Times New Roman"/>
                      </a:endParaRPr>
                    </a:p>
                  </a:txBody>
                  <a:tcPr marL="68580" marR="68580" marT="0" marB="0">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gn="ctr">
                        <a:lnSpc>
                          <a:spcPct val="150000"/>
                        </a:lnSpc>
                        <a:spcAft>
                          <a:spcPts val="0"/>
                        </a:spcAft>
                      </a:pPr>
                      <a:r>
                        <a:rPr lang="tr-TR" sz="1600" dirty="0">
                          <a:latin typeface="Comic Sans MS" pitchFamily="66" charset="0"/>
                          <a:ea typeface="Calibri"/>
                          <a:cs typeface="Arial"/>
                        </a:rPr>
                        <a:t>2014-2018</a:t>
                      </a:r>
                      <a:endParaRPr lang="tr-TR" sz="1600" dirty="0">
                        <a:latin typeface="Comic Sans MS" pitchFamily="66" charset="0"/>
                        <a:ea typeface="Calibri"/>
                        <a:cs typeface="Times New Roman"/>
                      </a:endParaRPr>
                    </a:p>
                  </a:txBody>
                  <a:tcPr marL="68580" marR="68580"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r h="910835">
                <a:tc>
                  <a:txBody>
                    <a:bodyPr/>
                    <a:lstStyle/>
                    <a:p>
                      <a:pPr>
                        <a:lnSpc>
                          <a:spcPct val="150000"/>
                        </a:lnSpc>
                        <a:spcAft>
                          <a:spcPts val="0"/>
                        </a:spcAft>
                      </a:pPr>
                      <a:r>
                        <a:rPr lang="tr-TR" sz="1600" b="1">
                          <a:latin typeface="Comic Sans MS" pitchFamily="66" charset="0"/>
                          <a:ea typeface="Calibri"/>
                          <a:cs typeface="Arial"/>
                        </a:rPr>
                        <a:t>Kuru ve Sulu Tarımda Toprak Yapısının Korunması ve Tohum Çıkış Oranının Yükseltilmesine Yönelik Faaliyetler Desteklenecektir</a:t>
                      </a:r>
                      <a:endParaRPr lang="tr-TR" sz="1600">
                        <a:latin typeface="Comic Sans MS" pitchFamily="66" charset="0"/>
                        <a:ea typeface="Calibri"/>
                        <a:cs typeface="Times New Roman"/>
                      </a:endParaRPr>
                    </a:p>
                  </a:txBody>
                  <a:tcPr marL="68580" marR="68580" marT="0" marB="0">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a:lnSpc>
                          <a:spcPct val="150000"/>
                        </a:lnSpc>
                        <a:spcAft>
                          <a:spcPts val="0"/>
                        </a:spcAft>
                      </a:pPr>
                      <a:r>
                        <a:rPr lang="tr-TR" sz="1600">
                          <a:latin typeface="Comic Sans MS" pitchFamily="66" charset="0"/>
                          <a:ea typeface="Calibri"/>
                          <a:cs typeface="Arial"/>
                        </a:rPr>
                        <a:t>Gıda Tarım ve Hayvancılık Bakanlığı</a:t>
                      </a:r>
                      <a:endParaRPr lang="tr-TR" sz="1600">
                        <a:latin typeface="Comic Sans MS" pitchFamily="66" charset="0"/>
                        <a:ea typeface="Calibri"/>
                        <a:cs typeface="Times New Roman"/>
                      </a:endParaRPr>
                    </a:p>
                  </a:txBody>
                  <a:tcPr marL="68580" marR="68580" marT="0" marB="0">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c>
                  <a:txBody>
                    <a:bodyPr/>
                    <a:lstStyle/>
                    <a:p>
                      <a:pPr algn="ctr">
                        <a:lnSpc>
                          <a:spcPct val="150000"/>
                        </a:lnSpc>
                        <a:spcAft>
                          <a:spcPts val="0"/>
                        </a:spcAft>
                      </a:pPr>
                      <a:r>
                        <a:rPr lang="tr-TR" sz="1600">
                          <a:latin typeface="Comic Sans MS" pitchFamily="66" charset="0"/>
                          <a:ea typeface="Calibri"/>
                          <a:cs typeface="Arial"/>
                        </a:rPr>
                        <a:t>2014-2018</a:t>
                      </a:r>
                      <a:endParaRPr lang="tr-TR" sz="1600">
                        <a:latin typeface="Comic Sans MS" pitchFamily="66" charset="0"/>
                        <a:ea typeface="Calibri"/>
                        <a:cs typeface="Times New Roman"/>
                      </a:endParaRPr>
                    </a:p>
                  </a:txBody>
                  <a:tcPr marL="68580" marR="68580"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tcPr>
                </a:tc>
              </a:tr>
              <a:tr h="607223">
                <a:tc>
                  <a:txBody>
                    <a:bodyPr/>
                    <a:lstStyle/>
                    <a:p>
                      <a:pPr>
                        <a:lnSpc>
                          <a:spcPct val="150000"/>
                        </a:lnSpc>
                        <a:spcAft>
                          <a:spcPts val="0"/>
                        </a:spcAft>
                      </a:pPr>
                      <a:r>
                        <a:rPr lang="tr-TR" sz="1600" b="1">
                          <a:latin typeface="Comic Sans MS" pitchFamily="66" charset="0"/>
                          <a:ea typeface="Calibri"/>
                          <a:cs typeface="Arial"/>
                        </a:rPr>
                        <a:t>Tarla İçi Sulama Sistemleri Desteklenecektir</a:t>
                      </a:r>
                      <a:endParaRPr lang="tr-TR" sz="1600">
                        <a:latin typeface="Comic Sans MS" pitchFamily="66" charset="0"/>
                        <a:ea typeface="Calibri"/>
                        <a:cs typeface="Times New Roman"/>
                      </a:endParaRPr>
                    </a:p>
                  </a:txBody>
                  <a:tcPr marL="68580" marR="68580" marT="0" marB="0">
                    <a:lnL w="12700" cap="flat" cmpd="sng" algn="ctr">
                      <a:solidFill>
                        <a:srgbClr val="CF7B79"/>
                      </a:solidFill>
                      <a:prstDash val="solid"/>
                      <a:round/>
                      <a:headEnd type="none" w="med" len="med"/>
                      <a:tailEnd type="none" w="med" len="med"/>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nSpc>
                          <a:spcPct val="150000"/>
                        </a:lnSpc>
                        <a:spcAft>
                          <a:spcPts val="0"/>
                        </a:spcAft>
                      </a:pPr>
                      <a:r>
                        <a:rPr lang="tr-TR" sz="1600">
                          <a:latin typeface="Comic Sans MS" pitchFamily="66" charset="0"/>
                          <a:ea typeface="Calibri"/>
                          <a:cs typeface="Arial"/>
                        </a:rPr>
                        <a:t>Gıda Tarım ve Hayvancılık Bakanlığı</a:t>
                      </a:r>
                      <a:endParaRPr lang="tr-TR" sz="1600">
                        <a:latin typeface="Comic Sans MS" pitchFamily="66" charset="0"/>
                        <a:ea typeface="Calibri"/>
                        <a:cs typeface="Times New Roman"/>
                      </a:endParaRPr>
                    </a:p>
                  </a:txBody>
                  <a:tcPr marL="68580" marR="68580" marT="0" marB="0">
                    <a:lnL>
                      <a:noFill/>
                    </a:lnL>
                    <a:lnR>
                      <a:noFill/>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c>
                  <a:txBody>
                    <a:bodyPr/>
                    <a:lstStyle/>
                    <a:p>
                      <a:pPr algn="ctr">
                        <a:lnSpc>
                          <a:spcPct val="150000"/>
                        </a:lnSpc>
                        <a:spcAft>
                          <a:spcPts val="0"/>
                        </a:spcAft>
                      </a:pPr>
                      <a:r>
                        <a:rPr lang="tr-TR" sz="1600" dirty="0">
                          <a:latin typeface="Comic Sans MS" pitchFamily="66" charset="0"/>
                          <a:ea typeface="Calibri"/>
                          <a:cs typeface="Arial"/>
                        </a:rPr>
                        <a:t>2014-2018</a:t>
                      </a:r>
                      <a:endParaRPr lang="tr-TR" sz="1600" dirty="0">
                        <a:latin typeface="Comic Sans MS" pitchFamily="66" charset="0"/>
                        <a:ea typeface="Calibri"/>
                        <a:cs typeface="Times New Roman"/>
                      </a:endParaRPr>
                    </a:p>
                  </a:txBody>
                  <a:tcPr marL="68580" marR="68580" marT="0" marB="0" anchor="ctr">
                    <a:lnL>
                      <a:noFill/>
                    </a:lnL>
                    <a:lnR w="12700" cap="flat" cmpd="sng" algn="ctr">
                      <a:solidFill>
                        <a:srgbClr val="CF7B79"/>
                      </a:solidFill>
                      <a:prstDash val="solid"/>
                      <a:round/>
                      <a:headEnd type="none" w="med" len="med"/>
                      <a:tailEnd type="none" w="med" len="med"/>
                    </a:lnR>
                    <a:lnT w="12700" cap="flat" cmpd="sng" algn="ctr">
                      <a:solidFill>
                        <a:srgbClr val="CF7B79"/>
                      </a:solidFill>
                      <a:prstDash val="solid"/>
                      <a:round/>
                      <a:headEnd type="none" w="med" len="med"/>
                      <a:tailEnd type="none" w="med" len="med"/>
                    </a:lnT>
                    <a:lnB w="12700" cap="flat" cmpd="sng" algn="ctr">
                      <a:solidFill>
                        <a:srgbClr val="CF7B79"/>
                      </a:solidFill>
                      <a:prstDash val="solid"/>
                      <a:round/>
                      <a:headEnd type="none" w="med" len="med"/>
                      <a:tailEnd type="none" w="med" len="med"/>
                    </a:lnB>
                    <a:solidFill>
                      <a:srgbClr val="EFD3D2"/>
                    </a:solidFill>
                  </a:tcPr>
                </a:tc>
              </a:tr>
            </a:tbl>
          </a:graphicData>
        </a:graphic>
      </p:graphicFrame>
      <p:sp>
        <p:nvSpPr>
          <p:cNvPr id="5" name="2 Başlık"/>
          <p:cNvSpPr>
            <a:spLocks noGrp="1"/>
          </p:cNvSpPr>
          <p:nvPr>
            <p:ph type="title"/>
          </p:nvPr>
        </p:nvSpPr>
        <p:spPr>
          <a:xfrm>
            <a:off x="0" y="500042"/>
            <a:ext cx="9144000" cy="1143000"/>
          </a:xfrm>
        </p:spPr>
        <p:txBody>
          <a:bodyPr>
            <a:normAutofit fontScale="90000"/>
          </a:bodyPr>
          <a:lstStyle/>
          <a:p>
            <a:pPr algn="ctr"/>
            <a:r>
              <a:rPr lang="tr-TR" sz="3100" cap="all" dirty="0" smtClean="0">
                <a:solidFill>
                  <a:srgbClr val="002060"/>
                </a:solidFill>
                <a:effectLst/>
                <a:latin typeface="Comic Sans MS" pitchFamily="66" charset="0"/>
              </a:rPr>
              <a:t>Karaman </a:t>
            </a:r>
            <a:r>
              <a:rPr lang="tr-TR" sz="3100" cap="all" dirty="0" err="1" smtClean="0">
                <a:solidFill>
                  <a:srgbClr val="002060"/>
                </a:solidFill>
                <a:effectLst/>
                <a:latin typeface="Comic Sans MS" pitchFamily="66" charset="0"/>
              </a:rPr>
              <a:t>İlİnde</a:t>
            </a:r>
            <a:r>
              <a:rPr lang="tr-TR" sz="3100" cap="all" dirty="0" smtClean="0">
                <a:solidFill>
                  <a:srgbClr val="002060"/>
                </a:solidFill>
                <a:effectLst/>
                <a:latin typeface="Comic Sans MS" pitchFamily="66" charset="0"/>
              </a:rPr>
              <a:t> </a:t>
            </a:r>
            <a:r>
              <a:rPr lang="tr-TR" sz="3100" cap="all" dirty="0" err="1" smtClean="0">
                <a:solidFill>
                  <a:srgbClr val="002060"/>
                </a:solidFill>
                <a:effectLst/>
                <a:latin typeface="Comic Sans MS" pitchFamily="66" charset="0"/>
              </a:rPr>
              <a:t>UygulanmasI</a:t>
            </a:r>
            <a:r>
              <a:rPr lang="tr-TR" sz="3100" cap="all" dirty="0" smtClean="0">
                <a:solidFill>
                  <a:srgbClr val="002060"/>
                </a:solidFill>
                <a:effectLst/>
                <a:latin typeface="Comic Sans MS" pitchFamily="66" charset="0"/>
              </a:rPr>
              <a:t> Planlanan Projeler</a:t>
            </a:r>
            <a:r>
              <a:rPr lang="tr-TR" cap="all" dirty="0" smtClean="0">
                <a:solidFill>
                  <a:srgbClr val="002060"/>
                </a:solidFill>
                <a:effectLst/>
                <a:latin typeface="Comic Sans MS" pitchFamily="66" charset="0"/>
              </a:rPr>
              <a:t/>
            </a:r>
            <a:br>
              <a:rPr lang="tr-TR" cap="all" dirty="0" smtClean="0">
                <a:solidFill>
                  <a:srgbClr val="002060"/>
                </a:solidFill>
                <a:effectLst/>
                <a:latin typeface="Comic Sans MS" pitchFamily="66" charset="0"/>
              </a:rPr>
            </a:br>
            <a:r>
              <a:rPr lang="tr-TR" sz="2200" dirty="0" smtClean="0">
                <a:solidFill>
                  <a:srgbClr val="002060"/>
                </a:solidFill>
                <a:effectLst/>
                <a:latin typeface="Comic Sans MS" pitchFamily="66" charset="0"/>
              </a:rPr>
              <a:t>KOP eylem planı çerçevesinde Karaman’da uygulanması planlanan </a:t>
            </a:r>
            <a:r>
              <a:rPr lang="tr-TR" sz="2200" dirty="0" smtClean="0">
                <a:solidFill>
                  <a:srgbClr val="002060"/>
                </a:solidFill>
              </a:rPr>
              <a:t>projeler </a:t>
            </a:r>
            <a:r>
              <a:rPr lang="tr-TR" dirty="0" smtClean="0">
                <a:solidFill>
                  <a:srgbClr val="002060"/>
                </a:solidFill>
              </a:rPr>
              <a:t/>
            </a:r>
            <a:br>
              <a:rPr lang="tr-TR" dirty="0" smtClean="0">
                <a:solidFill>
                  <a:srgbClr val="002060"/>
                </a:solidFill>
              </a:rPr>
            </a:br>
            <a:endParaRPr lang="tr-TR" dirty="0">
              <a:solidFill>
                <a:srgbClr val="00206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noAutofit/>
          </a:bodyPr>
          <a:lstStyle/>
          <a:p>
            <a:pPr algn="ctr"/>
            <a:r>
              <a:rPr lang="tr-TR" sz="7200" dirty="0" smtClean="0">
                <a:solidFill>
                  <a:schemeClr val="accent4">
                    <a:lumMod val="50000"/>
                  </a:schemeClr>
                </a:solidFill>
                <a:latin typeface="Monotype Corsiva" pitchFamily="66" charset="0"/>
              </a:rPr>
              <a:t>TEŞEKKÜRLER…</a:t>
            </a:r>
            <a:endParaRPr lang="tr-TR" sz="7200" dirty="0">
              <a:solidFill>
                <a:schemeClr val="accent4">
                  <a:lumMod val="50000"/>
                </a:schemeClr>
              </a:solidFill>
              <a:latin typeface="Monotype Corsiva" pitchFamily="66" charset="0"/>
            </a:endParaRPr>
          </a:p>
        </p:txBody>
      </p:sp>
      <p:pic>
        <p:nvPicPr>
          <p:cNvPr id="72705" name="Picture 1"/>
          <p:cNvPicPr>
            <a:picLocks noChangeAspect="1" noChangeArrowheads="1"/>
          </p:cNvPicPr>
          <p:nvPr/>
        </p:nvPicPr>
        <p:blipFill>
          <a:blip r:embed="rId2" cstate="print"/>
          <a:srcRect/>
          <a:stretch>
            <a:fillRect/>
          </a:stretch>
        </p:blipFill>
        <p:spPr bwMode="auto">
          <a:xfrm>
            <a:off x="142844" y="2000240"/>
            <a:ext cx="8858280" cy="3857652"/>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3 İçerik Yer Tutucusu"/>
          <p:cNvGraphicFramePr>
            <a:graphicFrameLocks noGrp="1"/>
          </p:cNvGraphicFramePr>
          <p:nvPr>
            <p:ph idx="1"/>
            <p:extLst>
              <p:ext uri="{D42A27DB-BD31-4B8C-83A1-F6EECF244321}">
                <p14:modId xmlns:p14="http://schemas.microsoft.com/office/powerpoint/2010/main" val="431955649"/>
              </p:ext>
            </p:extLst>
          </p:nvPr>
        </p:nvGraphicFramePr>
        <p:xfrm>
          <a:off x="107504" y="548680"/>
          <a:ext cx="8893082" cy="6041513"/>
        </p:xfrm>
        <a:graphic>
          <a:graphicData uri="http://schemas.openxmlformats.org/drawingml/2006/table">
            <a:tbl>
              <a:tblPr/>
              <a:tblGrid>
                <a:gridCol w="3571481"/>
                <a:gridCol w="875060"/>
                <a:gridCol w="3646937"/>
                <a:gridCol w="799604"/>
              </a:tblGrid>
              <a:tr h="470088">
                <a:tc>
                  <a:txBody>
                    <a:bodyPr/>
                    <a:lstStyle/>
                    <a:p>
                      <a:pPr>
                        <a:spcAft>
                          <a:spcPts val="0"/>
                        </a:spcAft>
                      </a:pPr>
                      <a:r>
                        <a:rPr lang="tr-TR" sz="1400" b="1" dirty="0">
                          <a:solidFill>
                            <a:srgbClr val="FFFFFF"/>
                          </a:solidFill>
                          <a:latin typeface="Comic Sans MS" pitchFamily="66" charset="0"/>
                          <a:ea typeface="Calibri"/>
                          <a:cs typeface="Times New Roman"/>
                        </a:rPr>
                        <a:t>Faaliyet Konusu</a:t>
                      </a:r>
                      <a:endParaRPr lang="tr-TR" sz="1400" dirty="0">
                        <a:latin typeface="Comic Sans MS" pitchFamily="66" charset="0"/>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400" b="1">
                          <a:solidFill>
                            <a:srgbClr val="FFFFFF"/>
                          </a:solidFill>
                          <a:latin typeface="Comic Sans MS" pitchFamily="66" charset="0"/>
                          <a:ea typeface="Calibri"/>
                          <a:cs typeface="Times New Roman"/>
                        </a:rPr>
                        <a:t>İşletme sayısı</a:t>
                      </a:r>
                      <a:endParaRPr lang="tr-TR" sz="1400">
                        <a:latin typeface="Comic Sans MS" pitchFamily="66" charset="0"/>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spcAft>
                          <a:spcPts val="0"/>
                        </a:spcAft>
                      </a:pPr>
                      <a:r>
                        <a:rPr lang="tr-TR" sz="1400" b="1" dirty="0">
                          <a:solidFill>
                            <a:srgbClr val="FFFFFF"/>
                          </a:solidFill>
                          <a:latin typeface="Comic Sans MS" pitchFamily="66" charset="0"/>
                          <a:ea typeface="Calibri"/>
                          <a:cs typeface="Times New Roman"/>
                        </a:rPr>
                        <a:t>Faaliyet Konusu</a:t>
                      </a:r>
                      <a:endParaRPr lang="tr-TR" sz="1400" dirty="0">
                        <a:latin typeface="Comic Sans MS" pitchFamily="66"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spcAft>
                          <a:spcPts val="0"/>
                        </a:spcAft>
                      </a:pPr>
                      <a:r>
                        <a:rPr lang="tr-TR" sz="1400" b="1">
                          <a:solidFill>
                            <a:srgbClr val="FFFFFF"/>
                          </a:solidFill>
                          <a:latin typeface="Comic Sans MS" pitchFamily="66" charset="0"/>
                          <a:ea typeface="Calibri"/>
                          <a:cs typeface="Times New Roman"/>
                        </a:rPr>
                        <a:t>İşletme sayısı</a:t>
                      </a:r>
                      <a:endParaRPr lang="tr-TR" sz="140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r>
              <a:tr h="487916">
                <a:tc>
                  <a:txBody>
                    <a:bodyPr/>
                    <a:lstStyle/>
                    <a:p>
                      <a:pPr>
                        <a:spcAft>
                          <a:spcPts val="0"/>
                        </a:spcAft>
                      </a:pPr>
                      <a:r>
                        <a:rPr lang="tr-TR" sz="1400">
                          <a:latin typeface="Comic Sans MS" pitchFamily="66" charset="0"/>
                          <a:ea typeface="Calibri"/>
                          <a:cs typeface="Times New Roman"/>
                        </a:rPr>
                        <a:t>Alkollü ve Alkolsüz içecek üretimi </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400">
                          <a:latin typeface="Comic Sans MS" pitchFamily="66" charset="0"/>
                          <a:ea typeface="Calibri"/>
                          <a:cs typeface="Times New Roman"/>
                        </a:rPr>
                        <a:t>3</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spcAft>
                          <a:spcPts val="0"/>
                        </a:spcAft>
                      </a:pPr>
                      <a:r>
                        <a:rPr lang="tr-TR" sz="1400">
                          <a:latin typeface="Comic Sans MS" pitchFamily="66" charset="0"/>
                          <a:ea typeface="Calibri"/>
                          <a:cs typeface="Times New Roman"/>
                        </a:rPr>
                        <a:t>Pasta, börek,hamur ve sütlü tatlılar gibi her türlü pastacılık ürünleri üretimi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400">
                          <a:latin typeface="Comic Sans MS" pitchFamily="66" charset="0"/>
                          <a:ea typeface="Calibri"/>
                          <a:cs typeface="Times New Roman"/>
                        </a:rPr>
                        <a:t>23</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521695">
                <a:tc>
                  <a:txBody>
                    <a:bodyPr/>
                    <a:lstStyle/>
                    <a:p>
                      <a:pPr>
                        <a:spcAft>
                          <a:spcPts val="0"/>
                        </a:spcAft>
                      </a:pPr>
                      <a:r>
                        <a:rPr lang="tr-TR" sz="1400" dirty="0">
                          <a:latin typeface="Comic Sans MS" pitchFamily="66" charset="0"/>
                          <a:ea typeface="Calibri"/>
                          <a:cs typeface="Times New Roman"/>
                        </a:rPr>
                        <a:t>Bisküvi, çikolata, kakaolu ve benzeri ürünler üretimi </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ctr">
                        <a:spcAft>
                          <a:spcPts val="0"/>
                        </a:spcAft>
                      </a:pPr>
                      <a:r>
                        <a:rPr lang="tr-TR" sz="1400">
                          <a:latin typeface="Comic Sans MS" pitchFamily="66" charset="0"/>
                          <a:ea typeface="Calibri"/>
                          <a:cs typeface="Times New Roman"/>
                        </a:rPr>
                        <a:t>18</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spcAft>
                          <a:spcPts val="0"/>
                        </a:spcAft>
                      </a:pPr>
                      <a:r>
                        <a:rPr lang="tr-TR" sz="1400">
                          <a:latin typeface="Comic Sans MS" pitchFamily="66" charset="0"/>
                          <a:ea typeface="Calibri"/>
                          <a:cs typeface="Times New Roman"/>
                        </a:rPr>
                        <a:t>Süt ve süt ürünleri üreten iş yerleri (Toplama merkezleri dahil)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ctr">
                        <a:spcAft>
                          <a:spcPts val="0"/>
                        </a:spcAft>
                      </a:pPr>
                      <a:r>
                        <a:rPr lang="tr-TR" sz="1400">
                          <a:latin typeface="Comic Sans MS" pitchFamily="66" charset="0"/>
                          <a:ea typeface="Calibri"/>
                          <a:cs typeface="Times New Roman"/>
                        </a:rPr>
                        <a:t>19</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72506">
                <a:tc>
                  <a:txBody>
                    <a:bodyPr/>
                    <a:lstStyle/>
                    <a:p>
                      <a:pPr>
                        <a:spcAft>
                          <a:spcPts val="0"/>
                        </a:spcAft>
                      </a:pPr>
                      <a:r>
                        <a:rPr lang="tr-TR" sz="1400" dirty="0">
                          <a:latin typeface="Comic Sans MS" pitchFamily="66" charset="0"/>
                          <a:ea typeface="Calibri"/>
                          <a:cs typeface="Times New Roman"/>
                        </a:rPr>
                        <a:t>Bulgur üretimi </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400">
                          <a:latin typeface="Comic Sans MS" pitchFamily="66" charset="0"/>
                          <a:ea typeface="Calibri"/>
                          <a:cs typeface="Times New Roman"/>
                        </a:rPr>
                        <a:t>6</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spcAft>
                          <a:spcPts val="0"/>
                        </a:spcAft>
                      </a:pPr>
                      <a:r>
                        <a:rPr lang="tr-TR" sz="1400">
                          <a:latin typeface="Comic Sans MS" pitchFamily="66" charset="0"/>
                          <a:ea typeface="Calibri"/>
                          <a:cs typeface="Times New Roman"/>
                        </a:rPr>
                        <a:t>Şeker paketleme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400">
                          <a:latin typeface="Comic Sans MS" pitchFamily="66" charset="0"/>
                          <a:ea typeface="Calibri"/>
                          <a:cs typeface="Times New Roman"/>
                        </a:rPr>
                        <a:t>3</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72506">
                <a:tc>
                  <a:txBody>
                    <a:bodyPr/>
                    <a:lstStyle/>
                    <a:p>
                      <a:pPr>
                        <a:spcAft>
                          <a:spcPts val="0"/>
                        </a:spcAft>
                      </a:pPr>
                      <a:r>
                        <a:rPr lang="tr-TR" sz="1400">
                          <a:latin typeface="Comic Sans MS" pitchFamily="66" charset="0"/>
                          <a:ea typeface="Calibri"/>
                          <a:cs typeface="Times New Roman"/>
                        </a:rPr>
                        <a:t>Diğer Gıda Üreten İşyerleri </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ctr">
                        <a:spcAft>
                          <a:spcPts val="0"/>
                        </a:spcAft>
                      </a:pPr>
                      <a:r>
                        <a:rPr lang="tr-TR" sz="1400">
                          <a:latin typeface="Comic Sans MS" pitchFamily="66" charset="0"/>
                          <a:ea typeface="Calibri"/>
                          <a:cs typeface="Times New Roman"/>
                        </a:rPr>
                        <a:t>4</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spcAft>
                          <a:spcPts val="0"/>
                        </a:spcAft>
                      </a:pPr>
                      <a:r>
                        <a:rPr lang="tr-TR" sz="1400">
                          <a:latin typeface="Comic Sans MS" pitchFamily="66" charset="0"/>
                          <a:ea typeface="Calibri"/>
                          <a:cs typeface="Times New Roman"/>
                        </a:rPr>
                        <a:t>Şekerleme üretimi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ctr">
                        <a:spcAft>
                          <a:spcPts val="0"/>
                        </a:spcAft>
                      </a:pPr>
                      <a:r>
                        <a:rPr lang="tr-TR" sz="1400">
                          <a:latin typeface="Comic Sans MS" pitchFamily="66" charset="0"/>
                          <a:ea typeface="Calibri"/>
                          <a:cs typeface="Times New Roman"/>
                        </a:rPr>
                        <a:t>3</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488854">
                <a:tc>
                  <a:txBody>
                    <a:bodyPr/>
                    <a:lstStyle/>
                    <a:p>
                      <a:pPr>
                        <a:spcAft>
                          <a:spcPts val="0"/>
                        </a:spcAft>
                      </a:pPr>
                      <a:r>
                        <a:rPr lang="tr-TR" sz="1400">
                          <a:latin typeface="Comic Sans MS" pitchFamily="66" charset="0"/>
                          <a:ea typeface="Calibri"/>
                          <a:cs typeface="Times New Roman"/>
                        </a:rPr>
                        <a:t>Doğal veya fabrikasyon olarak kurutulmuş gıda, kuruyemiş işleme </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400">
                          <a:latin typeface="Comic Sans MS" pitchFamily="66" charset="0"/>
                          <a:ea typeface="Calibri"/>
                          <a:cs typeface="Times New Roman"/>
                        </a:rPr>
                        <a:t>3</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spcAft>
                          <a:spcPts val="0"/>
                        </a:spcAft>
                      </a:pPr>
                      <a:r>
                        <a:rPr lang="tr-TR" sz="1400" dirty="0">
                          <a:latin typeface="Comic Sans MS" pitchFamily="66" charset="0"/>
                          <a:ea typeface="Calibri"/>
                          <a:cs typeface="Times New Roman"/>
                        </a:rPr>
                        <a:t>Tahin, helva ve pekmez üretimi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400">
                          <a:latin typeface="Comic Sans MS" pitchFamily="66" charset="0"/>
                          <a:ea typeface="Calibri"/>
                          <a:cs typeface="Times New Roman"/>
                        </a:rPr>
                        <a:t>5</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72506">
                <a:tc>
                  <a:txBody>
                    <a:bodyPr/>
                    <a:lstStyle/>
                    <a:p>
                      <a:pPr>
                        <a:spcAft>
                          <a:spcPts val="0"/>
                        </a:spcAft>
                      </a:pPr>
                      <a:r>
                        <a:rPr lang="tr-TR" sz="1400">
                          <a:latin typeface="Comic Sans MS" pitchFamily="66" charset="0"/>
                          <a:ea typeface="Calibri"/>
                          <a:cs typeface="Times New Roman"/>
                        </a:rPr>
                        <a:t>Ekmek ve ekmek çeşitleri üretimi </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ctr">
                        <a:spcAft>
                          <a:spcPts val="0"/>
                        </a:spcAft>
                      </a:pPr>
                      <a:r>
                        <a:rPr lang="tr-TR" sz="1400">
                          <a:latin typeface="Comic Sans MS" pitchFamily="66" charset="0"/>
                          <a:ea typeface="Calibri"/>
                          <a:cs typeface="Times New Roman"/>
                        </a:rPr>
                        <a:t>41</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spcAft>
                          <a:spcPts val="0"/>
                        </a:spcAft>
                      </a:pPr>
                      <a:r>
                        <a:rPr lang="tr-TR" sz="1400">
                          <a:latin typeface="Comic Sans MS" pitchFamily="66" charset="0"/>
                          <a:ea typeface="Calibri"/>
                          <a:cs typeface="Times New Roman"/>
                        </a:rPr>
                        <a:t>Tuz işleme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ctr">
                        <a:spcAft>
                          <a:spcPts val="0"/>
                        </a:spcAft>
                      </a:pPr>
                      <a:r>
                        <a:rPr lang="tr-TR" sz="1400">
                          <a:latin typeface="Comic Sans MS" pitchFamily="66" charset="0"/>
                          <a:ea typeface="Calibri"/>
                          <a:cs typeface="Times New Roman"/>
                        </a:rPr>
                        <a:t>1</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525448">
                <a:tc>
                  <a:txBody>
                    <a:bodyPr/>
                    <a:lstStyle/>
                    <a:p>
                      <a:pPr>
                        <a:spcAft>
                          <a:spcPts val="0"/>
                        </a:spcAft>
                      </a:pPr>
                      <a:r>
                        <a:rPr lang="tr-TR" sz="1400">
                          <a:latin typeface="Comic Sans MS" pitchFamily="66" charset="0"/>
                          <a:ea typeface="Calibri"/>
                          <a:cs typeface="Times New Roman"/>
                        </a:rPr>
                        <a:t>Et ve et ürünleri üretim tesisleri (sakatat temizleme ve işleme yerleri ) </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400">
                          <a:latin typeface="Comic Sans MS" pitchFamily="66" charset="0"/>
                          <a:ea typeface="Calibri"/>
                          <a:cs typeface="Times New Roman"/>
                        </a:rPr>
                        <a:t>2</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spcAft>
                          <a:spcPts val="0"/>
                        </a:spcAft>
                      </a:pPr>
                      <a:r>
                        <a:rPr lang="tr-TR" sz="1400">
                          <a:latin typeface="Comic Sans MS" pitchFamily="66" charset="0"/>
                          <a:ea typeface="Calibri"/>
                          <a:cs typeface="Times New Roman"/>
                        </a:rPr>
                        <a:t>Un üretimi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400">
                          <a:latin typeface="Comic Sans MS" pitchFamily="66" charset="0"/>
                          <a:ea typeface="Calibri"/>
                          <a:cs typeface="Times New Roman"/>
                        </a:rPr>
                        <a:t>16</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72506">
                <a:tc>
                  <a:txBody>
                    <a:bodyPr/>
                    <a:lstStyle/>
                    <a:p>
                      <a:pPr>
                        <a:spcAft>
                          <a:spcPts val="0"/>
                        </a:spcAft>
                      </a:pPr>
                      <a:r>
                        <a:rPr lang="tr-TR" sz="1400">
                          <a:latin typeface="Comic Sans MS" pitchFamily="66" charset="0"/>
                          <a:ea typeface="Calibri"/>
                          <a:cs typeface="Times New Roman"/>
                        </a:rPr>
                        <a:t>Fermente ve salamura ürün üretimi </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ctr">
                        <a:spcAft>
                          <a:spcPts val="0"/>
                        </a:spcAft>
                      </a:pPr>
                      <a:r>
                        <a:rPr lang="tr-TR" sz="1400">
                          <a:latin typeface="Comic Sans MS" pitchFamily="66" charset="0"/>
                          <a:ea typeface="Calibri"/>
                          <a:cs typeface="Times New Roman"/>
                        </a:rPr>
                        <a:t>2</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spcAft>
                          <a:spcPts val="0"/>
                        </a:spcAft>
                      </a:pPr>
                      <a:r>
                        <a:rPr lang="tr-TR" sz="1400">
                          <a:latin typeface="Comic Sans MS" pitchFamily="66" charset="0"/>
                          <a:ea typeface="Calibri"/>
                          <a:cs typeface="Times New Roman"/>
                        </a:rPr>
                        <a:t>Unlu mamuller üretimi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ctr">
                        <a:spcAft>
                          <a:spcPts val="0"/>
                        </a:spcAft>
                      </a:pPr>
                      <a:r>
                        <a:rPr lang="tr-TR" sz="1400">
                          <a:latin typeface="Comic Sans MS" pitchFamily="66" charset="0"/>
                          <a:ea typeface="Calibri"/>
                          <a:cs typeface="Times New Roman"/>
                        </a:rPr>
                        <a:t>146</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411080">
                <a:tc>
                  <a:txBody>
                    <a:bodyPr/>
                    <a:lstStyle/>
                    <a:p>
                      <a:pPr>
                        <a:spcAft>
                          <a:spcPts val="0"/>
                        </a:spcAft>
                      </a:pPr>
                      <a:r>
                        <a:rPr lang="tr-TR" sz="1400">
                          <a:latin typeface="Comic Sans MS" pitchFamily="66" charset="0"/>
                          <a:ea typeface="Calibri"/>
                          <a:cs typeface="Times New Roman"/>
                        </a:rPr>
                        <a:t>Gıda ile temas eden madde malzeme üretimi </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400">
                          <a:latin typeface="Comic Sans MS" pitchFamily="66" charset="0"/>
                          <a:ea typeface="Calibri"/>
                          <a:cs typeface="Times New Roman"/>
                        </a:rPr>
                        <a:t>14</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spcAft>
                          <a:spcPts val="0"/>
                        </a:spcAft>
                      </a:pPr>
                      <a:r>
                        <a:rPr lang="tr-TR" sz="1400">
                          <a:latin typeface="Comic Sans MS" pitchFamily="66" charset="0"/>
                          <a:ea typeface="Calibri"/>
                          <a:cs typeface="Times New Roman"/>
                        </a:rPr>
                        <a:t>Yeniden ambalajlama/Gıda ambalajlama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400">
                          <a:latin typeface="Comic Sans MS" pitchFamily="66" charset="0"/>
                          <a:ea typeface="Calibri"/>
                          <a:cs typeface="Times New Roman"/>
                        </a:rPr>
                        <a:t>1</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72506">
                <a:tc>
                  <a:txBody>
                    <a:bodyPr/>
                    <a:lstStyle/>
                    <a:p>
                      <a:pPr>
                        <a:spcAft>
                          <a:spcPts val="0"/>
                        </a:spcAft>
                      </a:pPr>
                      <a:r>
                        <a:rPr lang="tr-TR" sz="1400">
                          <a:latin typeface="Comic Sans MS" pitchFamily="66" charset="0"/>
                          <a:ea typeface="Calibri"/>
                          <a:cs typeface="Times New Roman"/>
                        </a:rPr>
                        <a:t>Hububat ve bakliyat üretimi </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ctr">
                        <a:spcAft>
                          <a:spcPts val="0"/>
                        </a:spcAft>
                      </a:pPr>
                      <a:r>
                        <a:rPr lang="tr-TR" sz="1400">
                          <a:latin typeface="Comic Sans MS" pitchFamily="66" charset="0"/>
                          <a:ea typeface="Calibri"/>
                          <a:cs typeface="Times New Roman"/>
                        </a:rPr>
                        <a:t>3</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spcAft>
                          <a:spcPts val="0"/>
                        </a:spcAft>
                      </a:pPr>
                      <a:r>
                        <a:rPr lang="tr-TR" sz="1400">
                          <a:latin typeface="Comic Sans MS" pitchFamily="66" charset="0"/>
                          <a:ea typeface="Calibri"/>
                          <a:cs typeface="Times New Roman"/>
                        </a:rPr>
                        <a:t>Yumurta paketleyen iş yerleri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ctr">
                        <a:spcAft>
                          <a:spcPts val="0"/>
                        </a:spcAft>
                      </a:pPr>
                      <a:r>
                        <a:rPr lang="tr-TR" sz="1400">
                          <a:latin typeface="Comic Sans MS" pitchFamily="66" charset="0"/>
                          <a:ea typeface="Calibri"/>
                          <a:cs typeface="Times New Roman"/>
                        </a:rPr>
                        <a:t>8</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72506">
                <a:tc>
                  <a:txBody>
                    <a:bodyPr/>
                    <a:lstStyle/>
                    <a:p>
                      <a:pPr>
                        <a:spcAft>
                          <a:spcPts val="0"/>
                        </a:spcAft>
                      </a:pPr>
                      <a:r>
                        <a:rPr lang="tr-TR" sz="1400" dirty="0">
                          <a:latin typeface="Comic Sans MS" pitchFamily="66" charset="0"/>
                          <a:ea typeface="Calibri"/>
                          <a:cs typeface="Times New Roman"/>
                        </a:rPr>
                        <a:t>Makarna ve irmik üretimi </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400">
                          <a:latin typeface="Comic Sans MS" pitchFamily="66" charset="0"/>
                          <a:ea typeface="Calibri"/>
                          <a:cs typeface="Times New Roman"/>
                        </a:rPr>
                        <a:t>2</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spcAft>
                          <a:spcPts val="0"/>
                        </a:spcAft>
                      </a:pPr>
                      <a:r>
                        <a:rPr lang="tr-TR" sz="1400">
                          <a:latin typeface="Comic Sans MS" pitchFamily="66" charset="0"/>
                          <a:ea typeface="Calibri"/>
                          <a:cs typeface="Times New Roman"/>
                        </a:rPr>
                        <a:t>Zeytinyağı üretimi (yağhaneler hariç)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spcAft>
                          <a:spcPts val="0"/>
                        </a:spcAft>
                      </a:pPr>
                      <a:r>
                        <a:rPr lang="tr-TR" sz="1400">
                          <a:latin typeface="Comic Sans MS" pitchFamily="66" charset="0"/>
                          <a:ea typeface="Calibri"/>
                          <a:cs typeface="Times New Roman"/>
                        </a:rPr>
                        <a:t>2</a:t>
                      </a: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513250">
                <a:tc>
                  <a:txBody>
                    <a:bodyPr/>
                    <a:lstStyle/>
                    <a:p>
                      <a:pPr>
                        <a:spcAft>
                          <a:spcPts val="0"/>
                        </a:spcAft>
                      </a:pPr>
                      <a:r>
                        <a:rPr lang="tr-TR" sz="1400">
                          <a:latin typeface="Comic Sans MS" pitchFamily="66" charset="0"/>
                          <a:ea typeface="Calibri"/>
                          <a:cs typeface="Times New Roman"/>
                        </a:rPr>
                        <a:t>Meyve sebze paketleme, boylama, sarartma, mumlama ve işleme </a:t>
                      </a: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ctr">
                        <a:spcAft>
                          <a:spcPts val="0"/>
                        </a:spcAft>
                      </a:pPr>
                      <a:r>
                        <a:rPr lang="tr-TR" sz="1400">
                          <a:latin typeface="Comic Sans MS" pitchFamily="66" charset="0"/>
                          <a:ea typeface="Calibri"/>
                          <a:cs typeface="Times New Roman"/>
                        </a:rPr>
                        <a:t>3</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spcAft>
                          <a:spcPts val="0"/>
                        </a:spcAft>
                      </a:pPr>
                      <a:endParaRPr lang="tr-TR" sz="1400">
                        <a:latin typeface="Comic Sans MS" pitchFamily="66"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ctr">
                        <a:spcAft>
                          <a:spcPts val="0"/>
                        </a:spcAft>
                      </a:pPr>
                      <a:endParaRPr lang="tr-TR" sz="1400" dirty="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72506">
                <a:tc gridSpan="3">
                  <a:txBody>
                    <a:bodyPr/>
                    <a:lstStyle/>
                    <a:p>
                      <a:pPr>
                        <a:spcAft>
                          <a:spcPts val="0"/>
                        </a:spcAft>
                      </a:pPr>
                      <a:r>
                        <a:rPr lang="tr-TR" sz="1400" b="1" i="1">
                          <a:latin typeface="Comic Sans MS" pitchFamily="66" charset="0"/>
                          <a:ea typeface="Calibri"/>
                          <a:cs typeface="Times New Roman"/>
                        </a:rPr>
                        <a:t>Toplam</a:t>
                      </a:r>
                      <a:endParaRPr lang="tr-TR" sz="1400">
                        <a:latin typeface="Comic Sans MS" pitchFamily="66" charset="0"/>
                        <a:ea typeface="Calibri"/>
                        <a:cs typeface="Times New Roman"/>
                      </a:endParaRPr>
                    </a:p>
                  </a:txBody>
                  <a:tcPr marL="68580" marR="68580" marT="0" marB="0" anchor="ctr">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hMerge="1">
                  <a:txBody>
                    <a:bodyPr/>
                    <a:lstStyle/>
                    <a:p>
                      <a:endParaRPr lang="tr-TR"/>
                    </a:p>
                  </a:txBody>
                  <a:tcPr/>
                </a:tc>
                <a:tc hMerge="1">
                  <a:txBody>
                    <a:bodyPr/>
                    <a:lstStyle/>
                    <a:p>
                      <a:endParaRPr lang="tr-TR"/>
                    </a:p>
                  </a:txBody>
                  <a:tcPr/>
                </a:tc>
                <a:tc>
                  <a:txBody>
                    <a:bodyPr/>
                    <a:lstStyle/>
                    <a:p>
                      <a:pPr algn="ctr">
                        <a:spcAft>
                          <a:spcPts val="0"/>
                        </a:spcAft>
                      </a:pPr>
                      <a:r>
                        <a:rPr lang="tr-TR" sz="1400" i="1" dirty="0">
                          <a:latin typeface="Comic Sans MS" pitchFamily="66" charset="0"/>
                          <a:ea typeface="Calibri"/>
                          <a:cs typeface="Times New Roman"/>
                        </a:rPr>
                        <a:t>328</a:t>
                      </a:r>
                      <a:endParaRPr lang="tr-TR" sz="1400" dirty="0">
                        <a:latin typeface="Comic Sans MS" pitchFamily="66" charset="0"/>
                        <a:ea typeface="Calibri"/>
                        <a:cs typeface="Times New Roman"/>
                      </a:endParaRPr>
                    </a:p>
                  </a:txBody>
                  <a:tcPr marL="68580" marR="68580" marT="0" marB="0" anchor="ctr">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bl>
          </a:graphicData>
        </a:graphic>
      </p:graphicFrame>
      <p:sp>
        <p:nvSpPr>
          <p:cNvPr id="2" name="1 Başlık"/>
          <p:cNvSpPr>
            <a:spLocks noGrp="1"/>
          </p:cNvSpPr>
          <p:nvPr>
            <p:ph type="title"/>
          </p:nvPr>
        </p:nvSpPr>
        <p:spPr>
          <a:xfrm>
            <a:off x="0" y="-285776"/>
            <a:ext cx="9144000" cy="1143000"/>
          </a:xfrm>
        </p:spPr>
        <p:txBody>
          <a:bodyPr>
            <a:normAutofit/>
          </a:bodyPr>
          <a:lstStyle/>
          <a:p>
            <a:pPr algn="just"/>
            <a:r>
              <a:rPr lang="tr-TR" sz="2400" dirty="0" smtClean="0">
                <a:solidFill>
                  <a:schemeClr val="tx1"/>
                </a:solidFill>
                <a:effectLst/>
                <a:latin typeface="Comic Sans MS" pitchFamily="66" charset="0"/>
              </a:rPr>
              <a:t>  Karaman İlinde Bulunan Tarıma Dayalı Sanayi Kuruluşları</a:t>
            </a:r>
            <a:endParaRPr lang="tr-TR" sz="2400" dirty="0">
              <a:solidFill>
                <a:schemeClr val="tx1"/>
              </a:solidFill>
              <a:effectLst/>
              <a:latin typeface="Comic Sans MS" pitchFamily="66"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3 İçerik Yer Tutucusu"/>
          <p:cNvGraphicFramePr>
            <a:graphicFrameLocks noGrp="1"/>
          </p:cNvGraphicFramePr>
          <p:nvPr>
            <p:ph idx="1"/>
          </p:nvPr>
        </p:nvGraphicFramePr>
        <p:xfrm>
          <a:off x="428596" y="142852"/>
          <a:ext cx="7708906" cy="3518293"/>
        </p:xfrm>
        <a:graphic>
          <a:graphicData uri="http://schemas.openxmlformats.org/drawingml/2006/table">
            <a:tbl>
              <a:tblPr/>
              <a:tblGrid>
                <a:gridCol w="967364"/>
                <a:gridCol w="6741542"/>
              </a:tblGrid>
              <a:tr h="226453">
                <a:tc>
                  <a:txBody>
                    <a:bodyPr/>
                    <a:lstStyle/>
                    <a:p>
                      <a:pPr algn="ctr">
                        <a:spcAft>
                          <a:spcPts val="0"/>
                        </a:spcAft>
                      </a:pPr>
                      <a:r>
                        <a:rPr lang="tr-TR" sz="1200" b="1" dirty="0">
                          <a:solidFill>
                            <a:srgbClr val="FFFFFF"/>
                          </a:solidFill>
                          <a:latin typeface="Comic Sans MS" pitchFamily="66" charset="0"/>
                          <a:ea typeface="Calibri"/>
                          <a:cs typeface="Times New Roman"/>
                        </a:rPr>
                        <a:t>Fasıl kodu</a:t>
                      </a:r>
                      <a:endParaRPr lang="tr-TR" sz="1200" dirty="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spcAft>
                          <a:spcPts val="0"/>
                        </a:spcAft>
                      </a:pPr>
                      <a:r>
                        <a:rPr lang="tr-TR" sz="1200" b="1">
                          <a:solidFill>
                            <a:srgbClr val="FFFFFF"/>
                          </a:solidFill>
                          <a:latin typeface="Comic Sans MS" pitchFamily="66" charset="0"/>
                          <a:ea typeface="Calibri"/>
                          <a:cs typeface="Times New Roman"/>
                        </a:rPr>
                        <a:t>Fasıl İsmi</a:t>
                      </a:r>
                      <a:endParaRPr lang="tr-TR" sz="1200">
                        <a:latin typeface="Comic Sans MS" pitchFamily="66" charset="0"/>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231183">
                <a:tc>
                  <a:txBody>
                    <a:bodyPr/>
                    <a:lstStyle/>
                    <a:p>
                      <a:pPr algn="ctr">
                        <a:lnSpc>
                          <a:spcPct val="150000"/>
                        </a:lnSpc>
                        <a:spcAft>
                          <a:spcPts val="0"/>
                        </a:spcAft>
                      </a:pPr>
                      <a:r>
                        <a:rPr lang="tr-TR" sz="1200" b="1">
                          <a:solidFill>
                            <a:srgbClr val="000000"/>
                          </a:solidFill>
                          <a:latin typeface="Comic Sans MS" pitchFamily="66" charset="0"/>
                          <a:ea typeface="Calibri"/>
                          <a:cs typeface="Arial"/>
                        </a:rPr>
                        <a:t>4</a:t>
                      </a:r>
                      <a:endParaRPr lang="tr-TR" sz="12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50000"/>
                        </a:lnSpc>
                        <a:spcAft>
                          <a:spcPts val="0"/>
                        </a:spcAft>
                      </a:pPr>
                      <a:r>
                        <a:rPr lang="tr-TR" sz="1200">
                          <a:solidFill>
                            <a:srgbClr val="000000"/>
                          </a:solidFill>
                          <a:latin typeface="Comic Sans MS" pitchFamily="66" charset="0"/>
                          <a:ea typeface="Calibri"/>
                          <a:cs typeface="Arial"/>
                        </a:rPr>
                        <a:t>Süt ürünleri, yumurtalar, tabii bal, diğer yenilebilir hayvansal menşeli ürünler</a:t>
                      </a:r>
                      <a:endParaRPr lang="tr-TR" sz="1200">
                        <a:latin typeface="Comic Sans MS" pitchFamily="66" charset="0"/>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31183">
                <a:tc>
                  <a:txBody>
                    <a:bodyPr/>
                    <a:lstStyle/>
                    <a:p>
                      <a:pPr algn="ctr">
                        <a:lnSpc>
                          <a:spcPct val="150000"/>
                        </a:lnSpc>
                        <a:spcAft>
                          <a:spcPts val="0"/>
                        </a:spcAft>
                      </a:pPr>
                      <a:r>
                        <a:rPr lang="tr-TR" sz="1200" b="1">
                          <a:solidFill>
                            <a:srgbClr val="000000"/>
                          </a:solidFill>
                          <a:latin typeface="Comic Sans MS" pitchFamily="66" charset="0"/>
                          <a:ea typeface="Calibri"/>
                          <a:cs typeface="Arial"/>
                        </a:rPr>
                        <a:t>7</a:t>
                      </a:r>
                      <a:endParaRPr lang="tr-TR" sz="12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50000"/>
                        </a:lnSpc>
                        <a:spcAft>
                          <a:spcPts val="0"/>
                        </a:spcAft>
                      </a:pPr>
                      <a:r>
                        <a:rPr lang="tr-TR" sz="1200">
                          <a:solidFill>
                            <a:srgbClr val="000000"/>
                          </a:solidFill>
                          <a:latin typeface="Comic Sans MS" pitchFamily="66" charset="0"/>
                          <a:ea typeface="Calibri"/>
                          <a:cs typeface="Arial"/>
                        </a:rPr>
                        <a:t>Yenilen sebzeler ve bazı kök ve yumrular</a:t>
                      </a:r>
                      <a:endParaRPr lang="tr-TR" sz="1200">
                        <a:latin typeface="Comic Sans MS" pitchFamily="66" charset="0"/>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231183">
                <a:tc>
                  <a:txBody>
                    <a:bodyPr/>
                    <a:lstStyle/>
                    <a:p>
                      <a:pPr algn="ctr">
                        <a:lnSpc>
                          <a:spcPct val="150000"/>
                        </a:lnSpc>
                        <a:spcAft>
                          <a:spcPts val="0"/>
                        </a:spcAft>
                      </a:pPr>
                      <a:r>
                        <a:rPr lang="tr-TR" sz="1200" b="1">
                          <a:solidFill>
                            <a:srgbClr val="000000"/>
                          </a:solidFill>
                          <a:latin typeface="Comic Sans MS" pitchFamily="66" charset="0"/>
                          <a:ea typeface="Calibri"/>
                          <a:cs typeface="Arial"/>
                        </a:rPr>
                        <a:t>8</a:t>
                      </a:r>
                      <a:endParaRPr lang="tr-TR" sz="12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50000"/>
                        </a:lnSpc>
                        <a:spcAft>
                          <a:spcPts val="0"/>
                        </a:spcAft>
                      </a:pPr>
                      <a:r>
                        <a:rPr lang="tr-TR" sz="1200">
                          <a:solidFill>
                            <a:srgbClr val="000000"/>
                          </a:solidFill>
                          <a:latin typeface="Comic Sans MS" pitchFamily="66" charset="0"/>
                          <a:ea typeface="Calibri"/>
                          <a:cs typeface="Arial"/>
                        </a:rPr>
                        <a:t>Yenilen meyvalar ve yenilen sert kabuklu meyvalar</a:t>
                      </a:r>
                      <a:endParaRPr lang="tr-TR" sz="1200">
                        <a:latin typeface="Comic Sans MS" pitchFamily="66" charset="0"/>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31183">
                <a:tc>
                  <a:txBody>
                    <a:bodyPr/>
                    <a:lstStyle/>
                    <a:p>
                      <a:pPr algn="ctr">
                        <a:lnSpc>
                          <a:spcPct val="150000"/>
                        </a:lnSpc>
                        <a:spcAft>
                          <a:spcPts val="0"/>
                        </a:spcAft>
                      </a:pPr>
                      <a:r>
                        <a:rPr lang="tr-TR" sz="1200" b="1">
                          <a:solidFill>
                            <a:srgbClr val="000000"/>
                          </a:solidFill>
                          <a:latin typeface="Comic Sans MS" pitchFamily="66" charset="0"/>
                          <a:ea typeface="Calibri"/>
                          <a:cs typeface="Arial"/>
                        </a:rPr>
                        <a:t>10</a:t>
                      </a:r>
                      <a:endParaRPr lang="tr-TR" sz="12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50000"/>
                        </a:lnSpc>
                        <a:spcAft>
                          <a:spcPts val="0"/>
                        </a:spcAft>
                      </a:pPr>
                      <a:r>
                        <a:rPr lang="tr-TR" sz="1200">
                          <a:solidFill>
                            <a:srgbClr val="000000"/>
                          </a:solidFill>
                          <a:latin typeface="Comic Sans MS" pitchFamily="66" charset="0"/>
                          <a:ea typeface="Calibri"/>
                          <a:cs typeface="Arial"/>
                        </a:rPr>
                        <a:t>Hububat</a:t>
                      </a:r>
                      <a:endParaRPr lang="tr-TR" sz="1200">
                        <a:latin typeface="Comic Sans MS" pitchFamily="66" charset="0"/>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231183">
                <a:tc>
                  <a:txBody>
                    <a:bodyPr/>
                    <a:lstStyle/>
                    <a:p>
                      <a:pPr algn="ctr">
                        <a:lnSpc>
                          <a:spcPct val="150000"/>
                        </a:lnSpc>
                        <a:spcAft>
                          <a:spcPts val="0"/>
                        </a:spcAft>
                      </a:pPr>
                      <a:r>
                        <a:rPr lang="tr-TR" sz="1200" b="1">
                          <a:solidFill>
                            <a:srgbClr val="000000"/>
                          </a:solidFill>
                          <a:latin typeface="Comic Sans MS" pitchFamily="66" charset="0"/>
                          <a:ea typeface="Calibri"/>
                          <a:cs typeface="Arial"/>
                        </a:rPr>
                        <a:t>11</a:t>
                      </a:r>
                      <a:endParaRPr lang="tr-TR" sz="12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50000"/>
                        </a:lnSpc>
                        <a:spcAft>
                          <a:spcPts val="0"/>
                        </a:spcAft>
                      </a:pPr>
                      <a:r>
                        <a:rPr lang="tr-TR" sz="1200">
                          <a:solidFill>
                            <a:srgbClr val="000000"/>
                          </a:solidFill>
                          <a:latin typeface="Comic Sans MS" pitchFamily="66" charset="0"/>
                          <a:ea typeface="Calibri"/>
                          <a:cs typeface="Arial"/>
                        </a:rPr>
                        <a:t>Değirmencilik ürünleri, malt, nişasta, inülin, buğday gluteni</a:t>
                      </a:r>
                      <a:endParaRPr lang="tr-TR" sz="1200">
                        <a:latin typeface="Comic Sans MS" pitchFamily="66" charset="0"/>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31183">
                <a:tc>
                  <a:txBody>
                    <a:bodyPr/>
                    <a:lstStyle/>
                    <a:p>
                      <a:pPr algn="ctr">
                        <a:lnSpc>
                          <a:spcPct val="150000"/>
                        </a:lnSpc>
                        <a:spcAft>
                          <a:spcPts val="0"/>
                        </a:spcAft>
                      </a:pPr>
                      <a:r>
                        <a:rPr lang="tr-TR" sz="1200" b="1" dirty="0">
                          <a:solidFill>
                            <a:srgbClr val="000000"/>
                          </a:solidFill>
                          <a:latin typeface="Comic Sans MS" pitchFamily="66" charset="0"/>
                          <a:ea typeface="Calibri"/>
                          <a:cs typeface="Arial"/>
                        </a:rPr>
                        <a:t>15</a:t>
                      </a:r>
                      <a:endParaRPr lang="tr-TR" sz="1200" dirty="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50000"/>
                        </a:lnSpc>
                        <a:spcAft>
                          <a:spcPts val="0"/>
                        </a:spcAft>
                      </a:pPr>
                      <a:r>
                        <a:rPr lang="tr-TR" sz="1200">
                          <a:solidFill>
                            <a:srgbClr val="000000"/>
                          </a:solidFill>
                          <a:latin typeface="Comic Sans MS" pitchFamily="66" charset="0"/>
                          <a:ea typeface="Calibri"/>
                          <a:cs typeface="Arial"/>
                        </a:rPr>
                        <a:t>Hayvansal ve bitkisel katı ve sıvı yağlar, yemeklik katı yağlar, hayvansal ve bitkisel mumlar</a:t>
                      </a:r>
                      <a:endParaRPr lang="tr-TR" sz="1200">
                        <a:latin typeface="Comic Sans MS" pitchFamily="66" charset="0"/>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231183">
                <a:tc>
                  <a:txBody>
                    <a:bodyPr/>
                    <a:lstStyle/>
                    <a:p>
                      <a:pPr algn="ctr">
                        <a:lnSpc>
                          <a:spcPct val="150000"/>
                        </a:lnSpc>
                        <a:spcAft>
                          <a:spcPts val="0"/>
                        </a:spcAft>
                      </a:pPr>
                      <a:r>
                        <a:rPr lang="tr-TR" sz="1200" b="1">
                          <a:solidFill>
                            <a:srgbClr val="000000"/>
                          </a:solidFill>
                          <a:latin typeface="Comic Sans MS" pitchFamily="66" charset="0"/>
                          <a:ea typeface="Calibri"/>
                          <a:cs typeface="Arial"/>
                        </a:rPr>
                        <a:t>17</a:t>
                      </a:r>
                      <a:endParaRPr lang="tr-TR" sz="12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50000"/>
                        </a:lnSpc>
                        <a:spcAft>
                          <a:spcPts val="0"/>
                        </a:spcAft>
                      </a:pPr>
                      <a:r>
                        <a:rPr lang="tr-TR" sz="1200">
                          <a:solidFill>
                            <a:srgbClr val="000000"/>
                          </a:solidFill>
                          <a:latin typeface="Comic Sans MS" pitchFamily="66" charset="0"/>
                          <a:ea typeface="Calibri"/>
                          <a:cs typeface="Arial"/>
                        </a:rPr>
                        <a:t>Şeker ve şeker mamulleri</a:t>
                      </a:r>
                      <a:endParaRPr lang="tr-TR" sz="1200">
                        <a:latin typeface="Comic Sans MS" pitchFamily="66" charset="0"/>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494935">
                <a:tc>
                  <a:txBody>
                    <a:bodyPr/>
                    <a:lstStyle/>
                    <a:p>
                      <a:pPr algn="ctr">
                        <a:lnSpc>
                          <a:spcPct val="150000"/>
                        </a:lnSpc>
                        <a:spcAft>
                          <a:spcPts val="0"/>
                        </a:spcAft>
                      </a:pPr>
                      <a:r>
                        <a:rPr lang="tr-TR" sz="1200" b="1">
                          <a:solidFill>
                            <a:srgbClr val="000000"/>
                          </a:solidFill>
                          <a:latin typeface="Comic Sans MS" pitchFamily="66" charset="0"/>
                          <a:ea typeface="Calibri"/>
                          <a:cs typeface="Arial"/>
                        </a:rPr>
                        <a:t>20</a:t>
                      </a:r>
                      <a:endParaRPr lang="tr-TR" sz="12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50000"/>
                        </a:lnSpc>
                        <a:spcAft>
                          <a:spcPts val="0"/>
                        </a:spcAft>
                      </a:pPr>
                      <a:r>
                        <a:rPr lang="tr-TR" sz="1200" dirty="0">
                          <a:solidFill>
                            <a:srgbClr val="000000"/>
                          </a:solidFill>
                          <a:latin typeface="Comic Sans MS" pitchFamily="66" charset="0"/>
                          <a:ea typeface="Calibri"/>
                          <a:cs typeface="Arial"/>
                        </a:rPr>
                        <a:t>Sebzeler, </a:t>
                      </a:r>
                      <a:r>
                        <a:rPr lang="tr-TR" sz="1200" dirty="0" err="1">
                          <a:solidFill>
                            <a:srgbClr val="000000"/>
                          </a:solidFill>
                          <a:latin typeface="Comic Sans MS" pitchFamily="66" charset="0"/>
                          <a:ea typeface="Calibri"/>
                          <a:cs typeface="Arial"/>
                        </a:rPr>
                        <a:t>meyvalar</a:t>
                      </a:r>
                      <a:r>
                        <a:rPr lang="tr-TR" sz="1200" dirty="0">
                          <a:solidFill>
                            <a:srgbClr val="000000"/>
                          </a:solidFill>
                          <a:latin typeface="Comic Sans MS" pitchFamily="66" charset="0"/>
                          <a:ea typeface="Calibri"/>
                          <a:cs typeface="Arial"/>
                        </a:rPr>
                        <a:t>, sert kabuklu </a:t>
                      </a:r>
                      <a:r>
                        <a:rPr lang="tr-TR" sz="1200" dirty="0" err="1">
                          <a:solidFill>
                            <a:srgbClr val="000000"/>
                          </a:solidFill>
                          <a:latin typeface="Comic Sans MS" pitchFamily="66" charset="0"/>
                          <a:ea typeface="Calibri"/>
                          <a:cs typeface="Arial"/>
                        </a:rPr>
                        <a:t>meyvalar</a:t>
                      </a:r>
                      <a:r>
                        <a:rPr lang="tr-TR" sz="1200" dirty="0">
                          <a:solidFill>
                            <a:srgbClr val="000000"/>
                          </a:solidFill>
                          <a:latin typeface="Comic Sans MS" pitchFamily="66" charset="0"/>
                          <a:ea typeface="Calibri"/>
                          <a:cs typeface="Arial"/>
                        </a:rPr>
                        <a:t> ve bitkilerin diğer kısımlarından elde edilen müstahzarlar</a:t>
                      </a:r>
                      <a:endParaRPr lang="tr-TR" sz="1200" dirty="0">
                        <a:latin typeface="Comic Sans MS" pitchFamily="66" charset="0"/>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494935">
                <a:tc>
                  <a:txBody>
                    <a:bodyPr/>
                    <a:lstStyle/>
                    <a:p>
                      <a:pPr algn="ctr">
                        <a:lnSpc>
                          <a:spcPct val="150000"/>
                        </a:lnSpc>
                        <a:spcAft>
                          <a:spcPts val="0"/>
                        </a:spcAft>
                      </a:pPr>
                      <a:r>
                        <a:rPr lang="tr-TR" sz="1200" b="1">
                          <a:solidFill>
                            <a:srgbClr val="000000"/>
                          </a:solidFill>
                          <a:latin typeface="Comic Sans MS" pitchFamily="66" charset="0"/>
                          <a:ea typeface="Calibri"/>
                          <a:cs typeface="Arial"/>
                        </a:rPr>
                        <a:t>21</a:t>
                      </a:r>
                      <a:endParaRPr lang="tr-TR" sz="12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50000"/>
                        </a:lnSpc>
                        <a:spcAft>
                          <a:spcPts val="0"/>
                        </a:spcAft>
                      </a:pPr>
                      <a:r>
                        <a:rPr lang="tr-TR" sz="1200">
                          <a:solidFill>
                            <a:srgbClr val="000000"/>
                          </a:solidFill>
                          <a:latin typeface="Comic Sans MS" pitchFamily="66" charset="0"/>
                          <a:ea typeface="Calibri"/>
                          <a:cs typeface="Arial"/>
                        </a:rPr>
                        <a:t>Yenilen çeşitli gıda müstahzarları (kahve hülasaları, çay hülasaları, mayalar, soslar, diyet mamaları, vb.)</a:t>
                      </a:r>
                      <a:endParaRPr lang="tr-TR" sz="1200">
                        <a:latin typeface="Comic Sans MS" pitchFamily="66" charset="0"/>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31183">
                <a:tc>
                  <a:txBody>
                    <a:bodyPr/>
                    <a:lstStyle/>
                    <a:p>
                      <a:pPr algn="ctr">
                        <a:lnSpc>
                          <a:spcPct val="150000"/>
                        </a:lnSpc>
                        <a:spcAft>
                          <a:spcPts val="0"/>
                        </a:spcAft>
                      </a:pPr>
                      <a:r>
                        <a:rPr lang="tr-TR" sz="1200" b="1">
                          <a:solidFill>
                            <a:srgbClr val="000000"/>
                          </a:solidFill>
                          <a:latin typeface="Comic Sans MS" pitchFamily="66" charset="0"/>
                          <a:ea typeface="Calibri"/>
                          <a:cs typeface="Arial"/>
                        </a:rPr>
                        <a:t>22</a:t>
                      </a:r>
                      <a:endParaRPr lang="tr-TR" sz="1200">
                        <a:latin typeface="Comic Sans MS" pitchFamily="66" charset="0"/>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50000"/>
                        </a:lnSpc>
                        <a:spcAft>
                          <a:spcPts val="0"/>
                        </a:spcAft>
                      </a:pPr>
                      <a:r>
                        <a:rPr lang="tr-TR" sz="1200" dirty="0">
                          <a:solidFill>
                            <a:srgbClr val="000000"/>
                          </a:solidFill>
                          <a:latin typeface="Comic Sans MS" pitchFamily="66" charset="0"/>
                          <a:ea typeface="Calibri"/>
                          <a:cs typeface="Arial"/>
                        </a:rPr>
                        <a:t>Meşrubat, alkollü içkiler ve sirke</a:t>
                      </a:r>
                      <a:endParaRPr lang="tr-TR" sz="1200" dirty="0">
                        <a:latin typeface="Comic Sans MS" pitchFamily="66" charset="0"/>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pic>
        <p:nvPicPr>
          <p:cNvPr id="37889" name="Grafik 1"/>
          <p:cNvPicPr>
            <a:picLocks noChangeArrowheads="1"/>
          </p:cNvPicPr>
          <p:nvPr/>
        </p:nvPicPr>
        <p:blipFill>
          <a:blip r:embed="rId2"/>
          <a:srcRect/>
          <a:stretch>
            <a:fillRect/>
          </a:stretch>
        </p:blipFill>
        <p:spPr bwMode="auto">
          <a:xfrm>
            <a:off x="2307074" y="2983381"/>
            <a:ext cx="4929222" cy="3109915"/>
          </a:xfrm>
          <a:prstGeom prst="rect">
            <a:avLst/>
          </a:prstGeom>
          <a:noFill/>
          <a:ln w="9525">
            <a:noFill/>
            <a:miter lim="800000"/>
            <a:headEnd/>
            <a:tailEnd/>
          </a:ln>
        </p:spPr>
      </p:pic>
      <p:sp>
        <p:nvSpPr>
          <p:cNvPr id="6" name="5 Dikdörtgen"/>
          <p:cNvSpPr/>
          <p:nvPr/>
        </p:nvSpPr>
        <p:spPr>
          <a:xfrm>
            <a:off x="2571736" y="6509587"/>
            <a:ext cx="4572000" cy="276999"/>
          </a:xfrm>
          <a:prstGeom prst="rect">
            <a:avLst/>
          </a:prstGeom>
        </p:spPr>
        <p:txBody>
          <a:bodyPr>
            <a:spAutoFit/>
          </a:bodyPr>
          <a:lstStyle/>
          <a:p>
            <a:pPr algn="ctr"/>
            <a:r>
              <a:rPr lang="tr-TR" sz="1200" b="1" dirty="0" smtClean="0">
                <a:latin typeface="Comic Sans MS" pitchFamily="66" charset="0"/>
              </a:rPr>
              <a:t>Fasıllara </a:t>
            </a:r>
            <a:r>
              <a:rPr lang="tr-TR" sz="1200" b="1" dirty="0">
                <a:latin typeface="Comic Sans MS" pitchFamily="66" charset="0"/>
              </a:rPr>
              <a:t>ilişkin 2003 ve 2013 yılı ihracat rakamları</a:t>
            </a:r>
            <a:endParaRPr lang="tr-TR" sz="1200" dirty="0">
              <a:latin typeface="Comic Sans MS" pitchFamily="66"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 name="2 İçerik Yer Tutucusu"/>
          <p:cNvSpPr>
            <a:spLocks noGrp="1"/>
          </p:cNvSpPr>
          <p:nvPr>
            <p:ph idx="1"/>
          </p:nvPr>
        </p:nvSpPr>
        <p:spPr>
          <a:xfrm>
            <a:off x="214282" y="1285860"/>
            <a:ext cx="8715436" cy="5162382"/>
          </a:xfrm>
        </p:spPr>
        <p:txBody>
          <a:bodyPr>
            <a:normAutofit fontScale="62500" lnSpcReduction="20000"/>
          </a:bodyPr>
          <a:lstStyle/>
          <a:p>
            <a:pPr marL="624078" lvl="0" indent="-514350">
              <a:lnSpc>
                <a:spcPct val="170000"/>
              </a:lnSpc>
              <a:buFont typeface="+mj-lt"/>
              <a:buAutoNum type="arabicPeriod"/>
            </a:pPr>
            <a:r>
              <a:rPr lang="tr-TR" sz="2900" dirty="0" smtClean="0">
                <a:latin typeface="Comic Sans MS" pitchFamily="66" charset="0"/>
              </a:rPr>
              <a:t>STRATEJİK KONUM</a:t>
            </a:r>
          </a:p>
          <a:p>
            <a:pPr marL="624078" lvl="0" indent="-514350">
              <a:lnSpc>
                <a:spcPct val="170000"/>
              </a:lnSpc>
              <a:buFont typeface="+mj-lt"/>
              <a:buAutoNum type="arabicPeriod"/>
            </a:pPr>
            <a:r>
              <a:rPr lang="tr-TR" sz="2900" dirty="0" smtClean="0">
                <a:latin typeface="Comic Sans MS" pitchFamily="66" charset="0"/>
              </a:rPr>
              <a:t>TARIMA DAYALI GÜÇLÜ BİR SANAYİ</a:t>
            </a:r>
          </a:p>
          <a:p>
            <a:pPr marL="624078" lvl="0" indent="-514350">
              <a:lnSpc>
                <a:spcPct val="170000"/>
              </a:lnSpc>
              <a:buFont typeface="+mj-lt"/>
              <a:buAutoNum type="arabicPeriod"/>
            </a:pPr>
            <a:r>
              <a:rPr lang="tr-TR" sz="2900" dirty="0" smtClean="0">
                <a:latin typeface="Comic Sans MS" pitchFamily="66" charset="0"/>
              </a:rPr>
              <a:t>ORGANİK TARIM POTANSİYELİ </a:t>
            </a:r>
          </a:p>
          <a:p>
            <a:pPr marL="624078" lvl="0" indent="-514350">
              <a:lnSpc>
                <a:spcPct val="170000"/>
              </a:lnSpc>
              <a:buFont typeface="+mj-lt"/>
              <a:buAutoNum type="arabicPeriod"/>
            </a:pPr>
            <a:r>
              <a:rPr lang="tr-TR" sz="2900" dirty="0" smtClean="0">
                <a:latin typeface="Comic Sans MS" pitchFamily="66" charset="0"/>
              </a:rPr>
              <a:t>GELİŞEN TOHUMCULUK SEKTÖRÜ</a:t>
            </a:r>
          </a:p>
          <a:p>
            <a:pPr marL="624078" lvl="0" indent="-514350">
              <a:lnSpc>
                <a:spcPct val="170000"/>
              </a:lnSpc>
              <a:buFont typeface="+mj-lt"/>
              <a:buAutoNum type="arabicPeriod"/>
            </a:pPr>
            <a:r>
              <a:rPr lang="tr-TR" sz="2900" dirty="0" smtClean="0">
                <a:latin typeface="Comic Sans MS" pitchFamily="66" charset="0"/>
              </a:rPr>
              <a:t>KALİTELİ VE VERİMLİ TAHIL ÜRETİM POTANSİYELİ VE TALEBİ</a:t>
            </a:r>
          </a:p>
          <a:p>
            <a:pPr marL="624078" lvl="0" indent="-514350">
              <a:lnSpc>
                <a:spcPct val="170000"/>
              </a:lnSpc>
              <a:buFont typeface="+mj-lt"/>
              <a:buAutoNum type="arabicPeriod"/>
            </a:pPr>
            <a:r>
              <a:rPr lang="tr-TR" sz="2900" dirty="0" smtClean="0">
                <a:latin typeface="Comic Sans MS" pitchFamily="66" charset="0"/>
              </a:rPr>
              <a:t>MEYVE BAHÇESİ VARLIĞI VE KALİTELİ ÜRETİM POTANSİYELİ</a:t>
            </a:r>
          </a:p>
          <a:p>
            <a:pPr marL="624078" lvl="0" indent="-514350">
              <a:lnSpc>
                <a:spcPct val="170000"/>
              </a:lnSpc>
              <a:buFont typeface="+mj-lt"/>
              <a:buAutoNum type="arabicPeriod"/>
            </a:pPr>
            <a:r>
              <a:rPr lang="tr-TR" sz="2900" dirty="0" smtClean="0">
                <a:latin typeface="Comic Sans MS" pitchFamily="66" charset="0"/>
              </a:rPr>
              <a:t>MODERN HAYVANCILIK POTANSİYELİ</a:t>
            </a:r>
          </a:p>
          <a:p>
            <a:pPr marL="624078" lvl="0" indent="-514350">
              <a:lnSpc>
                <a:spcPct val="170000"/>
              </a:lnSpc>
              <a:buFont typeface="+mj-lt"/>
              <a:buAutoNum type="arabicPeriod"/>
            </a:pPr>
            <a:r>
              <a:rPr lang="tr-TR" sz="2900" dirty="0" smtClean="0">
                <a:latin typeface="Comic Sans MS" pitchFamily="66" charset="0"/>
              </a:rPr>
              <a:t>ENERJİ</a:t>
            </a:r>
          </a:p>
          <a:p>
            <a:pPr marL="624078" lvl="0" indent="-514350">
              <a:lnSpc>
                <a:spcPct val="170000"/>
              </a:lnSpc>
              <a:buFont typeface="+mj-lt"/>
              <a:buAutoNum type="arabicPeriod"/>
            </a:pPr>
            <a:r>
              <a:rPr lang="tr-TR" sz="2900" dirty="0" smtClean="0">
                <a:latin typeface="Comic Sans MS" pitchFamily="66" charset="0"/>
              </a:rPr>
              <a:t>KIRSAL TURİZM</a:t>
            </a:r>
          </a:p>
          <a:p>
            <a:pPr marL="624078" lvl="0" indent="-514350">
              <a:lnSpc>
                <a:spcPct val="170000"/>
              </a:lnSpc>
              <a:buFont typeface="+mj-lt"/>
              <a:buAutoNum type="arabicPeriod"/>
            </a:pPr>
            <a:r>
              <a:rPr lang="tr-TR" sz="2900" dirty="0" smtClean="0">
                <a:latin typeface="Comic Sans MS" pitchFamily="66" charset="0"/>
              </a:rPr>
              <a:t>TARIMSAL YATIRIMLARA YÖNELİK ÖNEMLİ TEŞVİK, DESTEK VE MUAFİYETLER </a:t>
            </a:r>
          </a:p>
          <a:p>
            <a:pPr>
              <a:lnSpc>
                <a:spcPct val="170000"/>
              </a:lnSpc>
            </a:pPr>
            <a:endParaRPr lang="tr-TR" dirty="0">
              <a:latin typeface="Comic Sans MS" pitchFamily="66" charset="0"/>
            </a:endParaRPr>
          </a:p>
        </p:txBody>
      </p:sp>
      <p:sp>
        <p:nvSpPr>
          <p:cNvPr id="2" name="1 Başlık"/>
          <p:cNvSpPr>
            <a:spLocks noGrp="1"/>
          </p:cNvSpPr>
          <p:nvPr>
            <p:ph type="title"/>
          </p:nvPr>
        </p:nvSpPr>
        <p:spPr>
          <a:xfrm>
            <a:off x="500034" y="142852"/>
            <a:ext cx="8229600" cy="1143000"/>
          </a:xfrm>
        </p:spPr>
        <p:txBody>
          <a:bodyPr>
            <a:noAutofit/>
          </a:bodyPr>
          <a:lstStyle/>
          <a:p>
            <a:pPr algn="ctr"/>
            <a:r>
              <a:rPr lang="tr-TR" sz="3600" dirty="0" smtClean="0">
                <a:solidFill>
                  <a:srgbClr val="0070C0"/>
                </a:solidFill>
                <a:effectLst/>
                <a:latin typeface="Comic Sans MS" pitchFamily="66" charset="0"/>
              </a:rPr>
              <a:t>KARAMAN’DA TARIMA YATIRIM YAPMAK İÇİN 10 NEDEN</a:t>
            </a:r>
            <a:endParaRPr lang="tr-TR" sz="3600" dirty="0">
              <a:solidFill>
                <a:srgbClr val="0070C0"/>
              </a:solidFill>
              <a:effectLst/>
              <a:latin typeface="Comic Sans MS" pitchFamily="66"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4282" y="142852"/>
            <a:ext cx="8715436" cy="4525963"/>
          </a:xfrm>
        </p:spPr>
        <p:txBody>
          <a:bodyPr>
            <a:normAutofit/>
          </a:bodyPr>
          <a:lstStyle/>
          <a:p>
            <a:pPr algn="just"/>
            <a:r>
              <a:rPr lang="tr-TR" sz="2400" dirty="0" smtClean="0">
                <a:latin typeface="Comic Sans MS" pitchFamily="66" charset="0"/>
              </a:rPr>
              <a:t>Tarım alanlarının % 60,8’i merkezde olup bunu sırasıyla Ayrancı (% 23,4), Ermenek (% 7), Sarıveliler (% 1,7), Kazımkarabekir (% 6,6) ve Başyayla (% 0,6) ilçeleri izlemektedir.</a:t>
            </a:r>
          </a:p>
          <a:p>
            <a:pPr algn="just"/>
            <a:endParaRPr lang="tr-TR" sz="2400" dirty="0">
              <a:latin typeface="Comic Sans MS" pitchFamily="66" charset="0"/>
            </a:endParaRPr>
          </a:p>
        </p:txBody>
      </p:sp>
      <p:graphicFrame>
        <p:nvGraphicFramePr>
          <p:cNvPr id="4" name="3 Tablo"/>
          <p:cNvGraphicFramePr>
            <a:graphicFrameLocks noGrp="1"/>
          </p:cNvGraphicFramePr>
          <p:nvPr/>
        </p:nvGraphicFramePr>
        <p:xfrm>
          <a:off x="285720" y="2357430"/>
          <a:ext cx="8501121" cy="4194240"/>
        </p:xfrm>
        <a:graphic>
          <a:graphicData uri="http://schemas.openxmlformats.org/drawingml/2006/table">
            <a:tbl>
              <a:tblPr/>
              <a:tblGrid>
                <a:gridCol w="1207400"/>
                <a:gridCol w="823072"/>
                <a:gridCol w="738043"/>
                <a:gridCol w="630909"/>
                <a:gridCol w="704035"/>
                <a:gridCol w="773758"/>
                <a:gridCol w="833277"/>
                <a:gridCol w="795864"/>
                <a:gridCol w="775457"/>
                <a:gridCol w="1219306"/>
              </a:tblGrid>
              <a:tr h="951149">
                <a:tc>
                  <a:txBody>
                    <a:bodyPr/>
                    <a:lstStyle/>
                    <a:p>
                      <a:pPr>
                        <a:lnSpc>
                          <a:spcPct val="150000"/>
                        </a:lnSpc>
                        <a:spcAft>
                          <a:spcPts val="0"/>
                        </a:spcAft>
                      </a:pPr>
                      <a:r>
                        <a:rPr lang="tr-TR" sz="1400" b="1" dirty="0">
                          <a:solidFill>
                            <a:srgbClr val="FFFFFF"/>
                          </a:solidFill>
                          <a:latin typeface="Comic Sans MS" pitchFamily="66" charset="0"/>
                          <a:ea typeface="Calibri"/>
                        </a:rPr>
                        <a:t> İlçe</a:t>
                      </a:r>
                      <a:endParaRPr lang="tr-TR" sz="1400" dirty="0">
                        <a:solidFill>
                          <a:srgbClr val="000000"/>
                        </a:solidFill>
                        <a:latin typeface="Comic Sans MS" pitchFamily="66" charset="0"/>
                        <a:ea typeface="Calibri"/>
                      </a:endParaRPr>
                    </a:p>
                  </a:txBody>
                  <a:tcPr marL="16813" marR="5104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400" b="1" dirty="0">
                          <a:solidFill>
                            <a:srgbClr val="FFFFFF"/>
                          </a:solidFill>
                          <a:latin typeface="Comic Sans MS" pitchFamily="66" charset="0"/>
                          <a:ea typeface="Calibri"/>
                        </a:rPr>
                        <a:t>     Tarla</a:t>
                      </a:r>
                      <a:endParaRPr lang="tr-TR" sz="1400" dirty="0">
                        <a:solidFill>
                          <a:srgbClr val="000000"/>
                        </a:solidFill>
                        <a:latin typeface="Comic Sans MS" pitchFamily="66" charset="0"/>
                        <a:ea typeface="Calibri"/>
                      </a:endParaRPr>
                    </a:p>
                  </a:txBody>
                  <a:tcPr marL="16813" marR="5104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a:noFill/>
                    </a:lnT>
                    <a:lnB>
                      <a:noFill/>
                    </a:lnB>
                    <a:solidFill>
                      <a:srgbClr val="4F81BD"/>
                    </a:solidFill>
                  </a:tcPr>
                </a:tc>
                <a:tc>
                  <a:txBody>
                    <a:bodyPr/>
                    <a:lstStyle/>
                    <a:p>
                      <a:pPr algn="ctr">
                        <a:lnSpc>
                          <a:spcPct val="150000"/>
                        </a:lnSpc>
                        <a:spcAft>
                          <a:spcPts val="0"/>
                        </a:spcAft>
                      </a:pPr>
                      <a:r>
                        <a:rPr lang="tr-TR" sz="1400" b="1">
                          <a:solidFill>
                            <a:srgbClr val="FFFFFF"/>
                          </a:solidFill>
                          <a:latin typeface="Comic Sans MS" pitchFamily="66" charset="0"/>
                          <a:ea typeface="Calibri"/>
                        </a:rPr>
                        <a:t>  Bahçe</a:t>
                      </a:r>
                      <a:endParaRPr lang="tr-TR" sz="1400">
                        <a:solidFill>
                          <a:srgbClr val="000000"/>
                        </a:solidFill>
                        <a:latin typeface="Comic Sans MS" pitchFamily="66" charset="0"/>
                        <a:ea typeface="Calibri"/>
                      </a:endParaRPr>
                    </a:p>
                  </a:txBody>
                  <a:tcPr marL="16813" marR="5104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a:noFill/>
                    </a:lnT>
                    <a:lnB>
                      <a:noFill/>
                    </a:lnB>
                    <a:solidFill>
                      <a:srgbClr val="4F81BD"/>
                    </a:solidFill>
                  </a:tcPr>
                </a:tc>
                <a:tc>
                  <a:txBody>
                    <a:bodyPr/>
                    <a:lstStyle/>
                    <a:p>
                      <a:pPr algn="ctr">
                        <a:lnSpc>
                          <a:spcPct val="150000"/>
                        </a:lnSpc>
                        <a:spcAft>
                          <a:spcPts val="0"/>
                        </a:spcAft>
                      </a:pPr>
                      <a:r>
                        <a:rPr lang="tr-TR" sz="1400" b="1">
                          <a:solidFill>
                            <a:srgbClr val="FFFFFF"/>
                          </a:solidFill>
                          <a:latin typeface="Comic Sans MS" pitchFamily="66" charset="0"/>
                          <a:ea typeface="Calibri"/>
                        </a:rPr>
                        <a:t>Sebze</a:t>
                      </a:r>
                      <a:endParaRPr lang="tr-TR" sz="1400">
                        <a:solidFill>
                          <a:srgbClr val="000000"/>
                        </a:solidFill>
                        <a:latin typeface="Comic Sans MS" pitchFamily="66" charset="0"/>
                        <a:ea typeface="Calibri"/>
                      </a:endParaRPr>
                    </a:p>
                  </a:txBody>
                  <a:tcPr marL="16813" marR="5104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400" b="1">
                          <a:solidFill>
                            <a:srgbClr val="FFFFFF"/>
                          </a:solidFill>
                          <a:latin typeface="Comic Sans MS" pitchFamily="66" charset="0"/>
                          <a:ea typeface="Calibri"/>
                        </a:rPr>
                        <a:t>Nadas</a:t>
                      </a:r>
                      <a:endParaRPr lang="tr-TR" sz="1400">
                        <a:solidFill>
                          <a:srgbClr val="000000"/>
                        </a:solidFill>
                        <a:latin typeface="Comic Sans MS" pitchFamily="66" charset="0"/>
                        <a:ea typeface="Calibri"/>
                      </a:endParaRPr>
                    </a:p>
                  </a:txBody>
                  <a:tcPr marL="16813" marR="5104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400" b="1">
                          <a:solidFill>
                            <a:srgbClr val="FFFFFF"/>
                          </a:solidFill>
                          <a:latin typeface="Comic Sans MS" pitchFamily="66" charset="0"/>
                          <a:ea typeface="Calibri"/>
                        </a:rPr>
                        <a:t>Kullanıl-mayan</a:t>
                      </a:r>
                      <a:endParaRPr lang="tr-TR" sz="1400">
                        <a:solidFill>
                          <a:srgbClr val="000000"/>
                        </a:solidFill>
                        <a:latin typeface="Comic Sans MS" pitchFamily="66" charset="0"/>
                        <a:ea typeface="Calibri"/>
                      </a:endParaRPr>
                    </a:p>
                    <a:p>
                      <a:pPr algn="ctr">
                        <a:lnSpc>
                          <a:spcPct val="150000"/>
                        </a:lnSpc>
                        <a:spcAft>
                          <a:spcPts val="0"/>
                        </a:spcAft>
                      </a:pPr>
                      <a:r>
                        <a:rPr lang="tr-TR" sz="1400" b="1">
                          <a:solidFill>
                            <a:srgbClr val="FFFFFF"/>
                          </a:solidFill>
                          <a:latin typeface="Comic Sans MS" pitchFamily="66" charset="0"/>
                          <a:ea typeface="Calibri"/>
                        </a:rPr>
                        <a:t>Arazi</a:t>
                      </a:r>
                      <a:endParaRPr lang="tr-TR" sz="1400">
                        <a:solidFill>
                          <a:srgbClr val="000000"/>
                        </a:solidFill>
                        <a:latin typeface="Comic Sans MS" pitchFamily="66" charset="0"/>
                        <a:ea typeface="Calibri"/>
                      </a:endParaRPr>
                    </a:p>
                  </a:txBody>
                  <a:tcPr marL="16813" marR="5104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400" b="1">
                          <a:solidFill>
                            <a:srgbClr val="FFFFFF"/>
                          </a:solidFill>
                          <a:latin typeface="Comic Sans MS" pitchFamily="66" charset="0"/>
                          <a:ea typeface="Calibri"/>
                        </a:rPr>
                        <a:t>Çayır Mera</a:t>
                      </a:r>
                      <a:endParaRPr lang="tr-TR" sz="1400">
                        <a:solidFill>
                          <a:srgbClr val="000000"/>
                        </a:solidFill>
                        <a:latin typeface="Comic Sans MS" pitchFamily="66" charset="0"/>
                        <a:ea typeface="Calibri"/>
                      </a:endParaRPr>
                    </a:p>
                  </a:txBody>
                  <a:tcPr marL="16813" marR="5104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400" b="1">
                          <a:solidFill>
                            <a:srgbClr val="FFFFFF"/>
                          </a:solidFill>
                          <a:latin typeface="Comic Sans MS" pitchFamily="66" charset="0"/>
                          <a:ea typeface="Calibri"/>
                        </a:rPr>
                        <a:t>Orman</a:t>
                      </a:r>
                      <a:endParaRPr lang="tr-TR" sz="1400">
                        <a:solidFill>
                          <a:srgbClr val="000000"/>
                        </a:solidFill>
                        <a:latin typeface="Comic Sans MS" pitchFamily="66" charset="0"/>
                        <a:ea typeface="Calibri"/>
                      </a:endParaRPr>
                    </a:p>
                  </a:txBody>
                  <a:tcPr marL="16813" marR="5104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400" b="1">
                          <a:solidFill>
                            <a:srgbClr val="FFFFFF"/>
                          </a:solidFill>
                          <a:latin typeface="Comic Sans MS" pitchFamily="66" charset="0"/>
                          <a:ea typeface="Calibri"/>
                        </a:rPr>
                        <a:t>Tarım Alanı</a:t>
                      </a:r>
                      <a:endParaRPr lang="tr-TR" sz="1400">
                        <a:solidFill>
                          <a:srgbClr val="000000"/>
                        </a:solidFill>
                        <a:latin typeface="Comic Sans MS" pitchFamily="66" charset="0"/>
                        <a:ea typeface="Calibri"/>
                      </a:endParaRPr>
                    </a:p>
                  </a:txBody>
                  <a:tcPr marL="16813" marR="5104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50000"/>
                        </a:lnSpc>
                        <a:spcAft>
                          <a:spcPts val="0"/>
                        </a:spcAft>
                      </a:pPr>
                      <a:r>
                        <a:rPr lang="tr-TR" sz="1400" b="1">
                          <a:solidFill>
                            <a:srgbClr val="FFFFFF"/>
                          </a:solidFill>
                          <a:latin typeface="Comic Sans MS" pitchFamily="66" charset="0"/>
                          <a:ea typeface="Calibri"/>
                        </a:rPr>
                        <a:t>Toplam Alan</a:t>
                      </a:r>
                      <a:endParaRPr lang="tr-TR" sz="1400">
                        <a:solidFill>
                          <a:srgbClr val="000000"/>
                        </a:solidFill>
                        <a:latin typeface="Comic Sans MS" pitchFamily="66" charset="0"/>
                        <a:ea typeface="Calibri"/>
                      </a:endParaRPr>
                    </a:p>
                  </a:txBody>
                  <a:tcPr marL="16813" marR="5104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518808">
                <a:tc>
                  <a:txBody>
                    <a:bodyPr/>
                    <a:lstStyle/>
                    <a:p>
                      <a:pPr>
                        <a:lnSpc>
                          <a:spcPct val="150000"/>
                        </a:lnSpc>
                        <a:spcAft>
                          <a:spcPts val="0"/>
                        </a:spcAft>
                      </a:pPr>
                      <a:r>
                        <a:rPr lang="tr-TR" sz="1400" b="1">
                          <a:solidFill>
                            <a:srgbClr val="000000"/>
                          </a:solidFill>
                          <a:latin typeface="Comic Sans MS" pitchFamily="66" charset="0"/>
                          <a:ea typeface="Calibri"/>
                        </a:rPr>
                        <a:t>Ayrancı</a:t>
                      </a:r>
                      <a:endParaRPr lang="tr-TR" sz="1400">
                        <a:solidFill>
                          <a:srgbClr val="000000"/>
                        </a:solidFill>
                        <a:latin typeface="Comic Sans MS" pitchFamily="66" charset="0"/>
                        <a:ea typeface="Calibri"/>
                      </a:endParaRPr>
                    </a:p>
                  </a:txBody>
                  <a:tcPr marL="16813" marR="5104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68.757</a:t>
                      </a:r>
                    </a:p>
                  </a:txBody>
                  <a:tcPr marL="16813" marR="51040" marT="0" marB="0" anchor="ctr">
                    <a:lnL>
                      <a:noFill/>
                    </a:lnL>
                    <a:lnR>
                      <a:noFill/>
                    </a:lnR>
                    <a:lnT>
                      <a:noFill/>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1.661</a:t>
                      </a:r>
                    </a:p>
                  </a:txBody>
                  <a:tcPr marL="16813" marR="51040" marT="0" marB="0" anchor="ctr">
                    <a:lnL>
                      <a:noFill/>
                    </a:lnL>
                    <a:lnR>
                      <a:noFill/>
                    </a:lnR>
                    <a:lnT>
                      <a:noFill/>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748</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8.413</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1.517</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90.098</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53.568</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81.096</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244.745</a:t>
                      </a:r>
                    </a:p>
                  </a:txBody>
                  <a:tcPr marL="16813" marR="5104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59404">
                <a:tc>
                  <a:txBody>
                    <a:bodyPr/>
                    <a:lstStyle/>
                    <a:p>
                      <a:pPr>
                        <a:lnSpc>
                          <a:spcPct val="150000"/>
                        </a:lnSpc>
                        <a:spcAft>
                          <a:spcPts val="0"/>
                        </a:spcAft>
                      </a:pPr>
                      <a:r>
                        <a:rPr lang="tr-TR" sz="1400" b="1">
                          <a:solidFill>
                            <a:srgbClr val="000000"/>
                          </a:solidFill>
                          <a:latin typeface="Comic Sans MS" pitchFamily="66" charset="0"/>
                          <a:ea typeface="Calibri"/>
                        </a:rPr>
                        <a:t>Başyayla</a:t>
                      </a:r>
                      <a:endParaRPr lang="tr-TR" sz="1400">
                        <a:solidFill>
                          <a:srgbClr val="000000"/>
                        </a:solidFill>
                        <a:latin typeface="Comic Sans MS" pitchFamily="66" charset="0"/>
                        <a:ea typeface="Calibri"/>
                      </a:endParaRPr>
                    </a:p>
                  </a:txBody>
                  <a:tcPr marL="16813" marR="5104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915</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733</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74</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254</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0</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1.248</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9.335</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1.956</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19.671</a:t>
                      </a:r>
                    </a:p>
                  </a:txBody>
                  <a:tcPr marL="16813" marR="5104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518808">
                <a:tc>
                  <a:txBody>
                    <a:bodyPr/>
                    <a:lstStyle/>
                    <a:p>
                      <a:pPr>
                        <a:lnSpc>
                          <a:spcPct val="150000"/>
                        </a:lnSpc>
                        <a:spcAft>
                          <a:spcPts val="0"/>
                        </a:spcAft>
                      </a:pPr>
                      <a:r>
                        <a:rPr lang="tr-TR" sz="1400" b="1">
                          <a:solidFill>
                            <a:srgbClr val="000000"/>
                          </a:solidFill>
                          <a:latin typeface="Comic Sans MS" pitchFamily="66" charset="0"/>
                          <a:ea typeface="Calibri"/>
                        </a:rPr>
                        <a:t>Ermenek</a:t>
                      </a:r>
                      <a:endParaRPr lang="tr-TR" sz="1400">
                        <a:solidFill>
                          <a:srgbClr val="000000"/>
                        </a:solidFill>
                        <a:latin typeface="Comic Sans MS" pitchFamily="66" charset="0"/>
                        <a:ea typeface="Calibri"/>
                      </a:endParaRPr>
                    </a:p>
                  </a:txBody>
                  <a:tcPr marL="16813" marR="5104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9.832</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3.416</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596</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3.988</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0</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7.380</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81.662</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24.101</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112.040</a:t>
                      </a:r>
                    </a:p>
                  </a:txBody>
                  <a:tcPr marL="16813" marR="5104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518808">
                <a:tc>
                  <a:txBody>
                    <a:bodyPr/>
                    <a:lstStyle/>
                    <a:p>
                      <a:pPr>
                        <a:lnSpc>
                          <a:spcPct val="150000"/>
                        </a:lnSpc>
                        <a:spcAft>
                          <a:spcPts val="0"/>
                        </a:spcAft>
                      </a:pPr>
                      <a:r>
                        <a:rPr lang="tr-TR" sz="1400" b="1">
                          <a:solidFill>
                            <a:srgbClr val="000000"/>
                          </a:solidFill>
                          <a:latin typeface="Comic Sans MS" pitchFamily="66" charset="0"/>
                          <a:ea typeface="Calibri"/>
                        </a:rPr>
                        <a:t>K.K.Bekir</a:t>
                      </a:r>
                      <a:endParaRPr lang="tr-TR" sz="1400">
                        <a:solidFill>
                          <a:srgbClr val="000000"/>
                        </a:solidFill>
                        <a:latin typeface="Comic Sans MS" pitchFamily="66" charset="0"/>
                        <a:ea typeface="Calibri"/>
                      </a:endParaRPr>
                    </a:p>
                  </a:txBody>
                  <a:tcPr marL="16813" marR="5104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17.862</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431</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681</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2.701</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1.264</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4.069</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7.426</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22.939</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40.108</a:t>
                      </a:r>
                    </a:p>
                  </a:txBody>
                  <a:tcPr marL="16813" marR="5104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518808">
                <a:tc>
                  <a:txBody>
                    <a:bodyPr/>
                    <a:lstStyle/>
                    <a:p>
                      <a:pPr>
                        <a:lnSpc>
                          <a:spcPct val="150000"/>
                        </a:lnSpc>
                        <a:spcAft>
                          <a:spcPts val="0"/>
                        </a:spcAft>
                      </a:pPr>
                      <a:r>
                        <a:rPr lang="tr-TR" sz="1400" b="1">
                          <a:solidFill>
                            <a:srgbClr val="000000"/>
                          </a:solidFill>
                          <a:latin typeface="Comic Sans MS" pitchFamily="66" charset="0"/>
                          <a:ea typeface="Calibri"/>
                        </a:rPr>
                        <a:t>Merkez</a:t>
                      </a:r>
                      <a:endParaRPr lang="tr-TR" sz="1400">
                        <a:solidFill>
                          <a:srgbClr val="000000"/>
                        </a:solidFill>
                        <a:latin typeface="Comic Sans MS" pitchFamily="66" charset="0"/>
                        <a:ea typeface="Calibri"/>
                      </a:endParaRPr>
                    </a:p>
                  </a:txBody>
                  <a:tcPr marL="16813" marR="5104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147.358</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24.214</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11.791</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27.294</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6.329</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80.976</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60.742</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210.737</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425.660</a:t>
                      </a:r>
                    </a:p>
                  </a:txBody>
                  <a:tcPr marL="16813" marR="5104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59404">
                <a:tc>
                  <a:txBody>
                    <a:bodyPr/>
                    <a:lstStyle/>
                    <a:p>
                      <a:pPr>
                        <a:lnSpc>
                          <a:spcPct val="150000"/>
                        </a:lnSpc>
                        <a:spcAft>
                          <a:spcPts val="0"/>
                        </a:spcAft>
                      </a:pPr>
                      <a:r>
                        <a:rPr lang="tr-TR" sz="1400" b="1">
                          <a:solidFill>
                            <a:srgbClr val="000000"/>
                          </a:solidFill>
                          <a:latin typeface="Comic Sans MS" pitchFamily="66" charset="0"/>
                          <a:ea typeface="Calibri"/>
                        </a:rPr>
                        <a:t>Sarıveliler</a:t>
                      </a:r>
                      <a:endParaRPr lang="tr-TR" sz="1400">
                        <a:solidFill>
                          <a:srgbClr val="000000"/>
                        </a:solidFill>
                        <a:latin typeface="Comic Sans MS" pitchFamily="66" charset="0"/>
                        <a:ea typeface="Calibri"/>
                      </a:endParaRPr>
                    </a:p>
                  </a:txBody>
                  <a:tcPr marL="16813" marR="5104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3.646</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1.953</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0</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366</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54</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3.344</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28.419</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6.019</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50000"/>
                        </a:lnSpc>
                        <a:spcAft>
                          <a:spcPts val="0"/>
                        </a:spcAft>
                      </a:pPr>
                      <a:r>
                        <a:rPr lang="tr-TR" sz="1400">
                          <a:solidFill>
                            <a:srgbClr val="000000"/>
                          </a:solidFill>
                          <a:latin typeface="Comic Sans MS" pitchFamily="66" charset="0"/>
                          <a:ea typeface="Calibri"/>
                        </a:rPr>
                        <a:t>42.876</a:t>
                      </a:r>
                    </a:p>
                  </a:txBody>
                  <a:tcPr marL="16813" marR="5104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518808">
                <a:tc>
                  <a:txBody>
                    <a:bodyPr/>
                    <a:lstStyle/>
                    <a:p>
                      <a:pPr>
                        <a:lnSpc>
                          <a:spcPct val="150000"/>
                        </a:lnSpc>
                        <a:spcAft>
                          <a:spcPts val="0"/>
                        </a:spcAft>
                      </a:pPr>
                      <a:r>
                        <a:rPr lang="tr-TR" sz="1400" b="1">
                          <a:solidFill>
                            <a:srgbClr val="000000"/>
                          </a:solidFill>
                          <a:latin typeface="Comic Sans MS" pitchFamily="66" charset="0"/>
                          <a:ea typeface="Calibri"/>
                        </a:rPr>
                        <a:t>Toplam</a:t>
                      </a:r>
                      <a:endParaRPr lang="tr-TR" sz="1400">
                        <a:solidFill>
                          <a:srgbClr val="000000"/>
                        </a:solidFill>
                        <a:latin typeface="Comic Sans MS" pitchFamily="66" charset="0"/>
                        <a:ea typeface="Calibri"/>
                      </a:endParaRPr>
                    </a:p>
                  </a:txBody>
                  <a:tcPr marL="16813" marR="5104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248.370</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32.408</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13.890</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43.016</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9.164</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dirty="0">
                          <a:solidFill>
                            <a:srgbClr val="000000"/>
                          </a:solidFill>
                          <a:latin typeface="Comic Sans MS" pitchFamily="66" charset="0"/>
                          <a:ea typeface="Calibri"/>
                        </a:rPr>
                        <a:t>187.115</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241.152</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a:solidFill>
                            <a:srgbClr val="000000"/>
                          </a:solidFill>
                          <a:latin typeface="Comic Sans MS" pitchFamily="66" charset="0"/>
                          <a:ea typeface="Calibri"/>
                        </a:rPr>
                        <a:t>346.848</a:t>
                      </a:r>
                    </a:p>
                  </a:txBody>
                  <a:tcPr marL="16813" marR="5104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50000"/>
                        </a:lnSpc>
                        <a:spcAft>
                          <a:spcPts val="0"/>
                        </a:spcAft>
                      </a:pPr>
                      <a:r>
                        <a:rPr lang="tr-TR" sz="1400" dirty="0">
                          <a:solidFill>
                            <a:srgbClr val="000000"/>
                          </a:solidFill>
                          <a:latin typeface="Comic Sans MS" pitchFamily="66" charset="0"/>
                          <a:ea typeface="Calibri"/>
                        </a:rPr>
                        <a:t>885.100</a:t>
                      </a:r>
                    </a:p>
                  </a:txBody>
                  <a:tcPr marL="16813" marR="5104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bl>
          </a:graphicData>
        </a:graphic>
      </p:graphicFrame>
      <p:sp>
        <p:nvSpPr>
          <p:cNvPr id="22529" name="Rectangle 1"/>
          <p:cNvSpPr>
            <a:spLocks noChangeArrowheads="1"/>
          </p:cNvSpPr>
          <p:nvPr/>
        </p:nvSpPr>
        <p:spPr bwMode="auto">
          <a:xfrm>
            <a:off x="73888" y="1857364"/>
            <a:ext cx="9070112"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Comic Sans MS" pitchFamily="66" charset="0"/>
                <a:cs typeface="Arial" pitchFamily="34" charset="0"/>
              </a:rPr>
              <a:t>Tablo 9. Karaman ili ve ilçeleri arazi varlığının kullanım amaçlarına göre dağılımı (ha)</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a:t>
            </a:r>
            <a:endParaRPr kumimoji="0" lang="tr-TR" b="0" i="0" u="none" strike="noStrike" cap="none" normalizeH="0" baseline="0" dirty="0" smtClean="0">
              <a:ln>
                <a:noFill/>
              </a:ln>
              <a:solidFill>
                <a:schemeClr val="tx1"/>
              </a:solidFill>
              <a:effectLst/>
              <a:latin typeface="Comic Sans MS" pitchFamily="66" charset="0"/>
              <a:cs typeface="Arial" pitchFamily="34" charset="0"/>
            </a:endParaRPr>
          </a:p>
        </p:txBody>
      </p:sp>
      <p:sp>
        <p:nvSpPr>
          <p:cNvPr id="6" name="5 Dikdörtgen"/>
          <p:cNvSpPr/>
          <p:nvPr/>
        </p:nvSpPr>
        <p:spPr>
          <a:xfrm>
            <a:off x="500034" y="6488668"/>
            <a:ext cx="3506088" cy="338554"/>
          </a:xfrm>
          <a:prstGeom prst="rect">
            <a:avLst/>
          </a:prstGeom>
        </p:spPr>
        <p:txBody>
          <a:bodyPr wrap="none">
            <a:spAutoFit/>
          </a:bodyPr>
          <a:lstStyle/>
          <a:p>
            <a:r>
              <a:rPr kumimoji="0" lang="tr-TR" sz="160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Kaynak: Karaman GTH İl Md. 2013 </a:t>
            </a:r>
            <a:endParaRPr lang="tr-TR"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85720" y="1071546"/>
            <a:ext cx="8229600" cy="4525963"/>
          </a:xfrm>
        </p:spPr>
        <p:txBody>
          <a:bodyPr>
            <a:normAutofit lnSpcReduction="10000"/>
          </a:bodyPr>
          <a:lstStyle/>
          <a:p>
            <a:pPr algn="just"/>
            <a:r>
              <a:rPr lang="tr-TR" sz="2400" dirty="0" smtClean="0">
                <a:latin typeface="Comic Sans MS" pitchFamily="66" charset="0"/>
              </a:rPr>
              <a:t>Karaman ilinin 885.100 hektarlık yüzölçümünün yaklaşık % 39’unu tarım alanları oluşturmaktadır. Karaman ilinin toplam 346.848 hektarlık tarım alanlarının 248.370 hektarında (% 72) tarla bitkileri yetiştiriciliği yapılmaktadır. Karaman ili tarım alanlarının % 12,4’lük kısmını (43.016 ha) ise nadas alanları oluşturmaktadır.</a:t>
            </a:r>
          </a:p>
          <a:p>
            <a:pPr>
              <a:buNone/>
            </a:pPr>
            <a:r>
              <a:rPr lang="tr-TR" sz="2400" dirty="0" smtClean="0"/>
              <a:t> </a:t>
            </a:r>
          </a:p>
          <a:p>
            <a:pPr algn="just"/>
            <a:r>
              <a:rPr lang="tr-TR" sz="2400" dirty="0" smtClean="0">
                <a:latin typeface="Comic Sans MS" pitchFamily="66" charset="0"/>
              </a:rPr>
              <a:t>Karaman’da tahıl ve diğer bitkisel ürünlerin ekim alanı 248 bin hektar, meyveler, içecek ve baharat bitkilerinin ekim alanı 32 bin hektar, sebze bahçeleri ekim alanı ise 13 bin hektardır (Tablo 10). </a:t>
            </a:r>
          </a:p>
          <a:p>
            <a:pPr algn="just"/>
            <a:endParaRPr lang="tr-TR" sz="2400" dirty="0">
              <a:latin typeface="Comic Sans MS" pitchFamily="66" charset="0"/>
            </a:endParaRPr>
          </a:p>
        </p:txBody>
      </p:sp>
      <p:sp>
        <p:nvSpPr>
          <p:cNvPr id="2" name="1 Başlık"/>
          <p:cNvSpPr>
            <a:spLocks noGrp="1"/>
          </p:cNvSpPr>
          <p:nvPr>
            <p:ph type="title"/>
          </p:nvPr>
        </p:nvSpPr>
        <p:spPr>
          <a:xfrm>
            <a:off x="428596" y="285728"/>
            <a:ext cx="8229600" cy="1143000"/>
          </a:xfrm>
        </p:spPr>
        <p:txBody>
          <a:bodyPr>
            <a:normAutofit fontScale="90000"/>
          </a:bodyPr>
          <a:lstStyle/>
          <a:p>
            <a:pPr algn="ctr"/>
            <a:r>
              <a:rPr lang="tr-TR" dirty="0" smtClean="0">
                <a:latin typeface="Comic Sans MS" pitchFamily="66" charset="0"/>
              </a:rPr>
              <a:t>TARLA BİTKİLERİ </a:t>
            </a:r>
            <a:br>
              <a:rPr lang="tr-TR" dirty="0" smtClean="0">
                <a:latin typeface="Comic Sans MS" pitchFamily="66" charset="0"/>
              </a:rPr>
            </a:br>
            <a:endParaRPr lang="tr-TR" dirty="0">
              <a:latin typeface="Comic Sans MS" pitchFamily="66" charset="0"/>
            </a:endParaRPr>
          </a:p>
        </p:txBody>
      </p:sp>
      <p:pic>
        <p:nvPicPr>
          <p:cNvPr id="13314" name="Picture 2" descr="https://encrypted-tbn0.gstatic.com/images?q=tbn:ANd9GcTAnI1st5F2P5ETtHyhzjbn_B6wfIuv5N_1pjeZDD7s19_kNmk8U6LBIYZL">
            <a:hlinkClick r:id="rId2"/>
          </p:cNvPr>
          <p:cNvPicPr>
            <a:picLocks noChangeAspect="1" noChangeArrowheads="1"/>
          </p:cNvPicPr>
          <p:nvPr/>
        </p:nvPicPr>
        <p:blipFill>
          <a:blip r:embed="rId3"/>
          <a:srcRect b="11967"/>
          <a:stretch>
            <a:fillRect/>
          </a:stretch>
        </p:blipFill>
        <p:spPr bwMode="auto">
          <a:xfrm>
            <a:off x="6244298" y="5067299"/>
            <a:ext cx="2899702" cy="1790701"/>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labalık">
  <a:themeElements>
    <a:clrScheme name="Gündönümü">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Kalabalık">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Kalabalık">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214</TotalTime>
  <Words>2951</Words>
  <Application>Microsoft Office PowerPoint</Application>
  <PresentationFormat>Ekran Gösterisi (4:3)</PresentationFormat>
  <Paragraphs>1088</Paragraphs>
  <Slides>45</Slides>
  <Notes>0</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45</vt:i4>
      </vt:variant>
    </vt:vector>
  </HeadingPairs>
  <TitlesOfParts>
    <vt:vector size="47" baseType="lpstr">
      <vt:lpstr>Kalabalık</vt:lpstr>
      <vt:lpstr>Slayt</vt:lpstr>
      <vt:lpstr>PowerPoint Sunusu</vt:lpstr>
      <vt:lpstr>KARAMAN İLİNİN SOSYO-EKONOMİK YAPISI</vt:lpstr>
      <vt:lpstr>PowerPoint Sunusu</vt:lpstr>
      <vt:lpstr>PowerPoint Sunusu</vt:lpstr>
      <vt:lpstr>  Karaman İlinde Bulunan Tarıma Dayalı Sanayi Kuruluşları</vt:lpstr>
      <vt:lpstr>PowerPoint Sunusu</vt:lpstr>
      <vt:lpstr>KARAMAN’DA TARIMA YATIRIM YAPMAK İÇİN 10 NEDEN</vt:lpstr>
      <vt:lpstr>PowerPoint Sunusu</vt:lpstr>
      <vt:lpstr>TARLA BİTKİLERİ  </vt:lpstr>
      <vt:lpstr>PowerPoint Sunusu</vt:lpstr>
      <vt:lpstr>PowerPoint Sunusu</vt:lpstr>
      <vt:lpstr>TAHILLAR</vt:lpstr>
      <vt:lpstr>  Tablo 12. Karaman ili tahıl bitkileri ekim alanı ve üretim miktarları</vt:lpstr>
      <vt:lpstr>PowerPoint Sunusu</vt:lpstr>
      <vt:lpstr>YEMEKLİK TANE BAKLAGİLLER</vt:lpstr>
      <vt:lpstr>ENDÜSTRİ BİtKİLERİ </vt:lpstr>
      <vt:lpstr>YEM BİTKİLERİ </vt:lpstr>
      <vt:lpstr>TIBBİ VE AROMATİK BİTKİLER </vt:lpstr>
      <vt:lpstr>BAHÇE BİTKİLERİ </vt:lpstr>
      <vt:lpstr>MEYVECİLİK</vt:lpstr>
      <vt:lpstr>PowerPoint Sunusu</vt:lpstr>
      <vt:lpstr>PowerPoint Sunusu</vt:lpstr>
      <vt:lpstr>BAĞCILIK</vt:lpstr>
      <vt:lpstr>SEBZECİLİK </vt:lpstr>
      <vt:lpstr>PowerPoint Sunusu</vt:lpstr>
      <vt:lpstr>ORGANİK TARIM</vt:lpstr>
      <vt:lpstr>PowerPoint Sunusu</vt:lpstr>
      <vt:lpstr>HAYVANSAL ÜRETİM</vt:lpstr>
      <vt:lpstr>PowerPoint Sunusu</vt:lpstr>
      <vt:lpstr>KÜÇÜKBAŞ HAYVANCILIK </vt:lpstr>
      <vt:lpstr>BÜYÜKBAŞ HAYVANCILIK</vt:lpstr>
      <vt:lpstr>PowerPoint Sunusu</vt:lpstr>
      <vt:lpstr>PowerPoint Sunusu</vt:lpstr>
      <vt:lpstr>KÜMES HAYVANCILIĞI </vt:lpstr>
      <vt:lpstr>PowerPoint Sunusu</vt:lpstr>
      <vt:lpstr>ARICILIK  </vt:lpstr>
      <vt:lpstr>PowerPoint Sunusu</vt:lpstr>
      <vt:lpstr>TARIM ALET ve MAKİNELERİ   </vt:lpstr>
      <vt:lpstr>TARIM ALET ve MAKİNELERİ   </vt:lpstr>
      <vt:lpstr>BASINÇLI SULAMA SİSTEMLERİ </vt:lpstr>
      <vt:lpstr>PowerPoint Sunusu</vt:lpstr>
      <vt:lpstr>PowerPoint Sunusu</vt:lpstr>
      <vt:lpstr>Karaman İlİnde UygulanmasI Planlanan Projeler KOP eylem planı çerçevesinde Karaman’da uygulanması planlanan projeler  </vt:lpstr>
      <vt:lpstr>Karaman İlİnde UygulanmasI Planlanan Projeler KOP eylem planı çerçevesinde Karaman’da uygulanması planlanan projeler  </vt:lpstr>
      <vt:lpstr>TEŞEKKÜRLER…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ACER</dc:creator>
  <cp:lastModifiedBy>X</cp:lastModifiedBy>
  <cp:revision>33</cp:revision>
  <dcterms:created xsi:type="dcterms:W3CDTF">2014-04-15T11:09:57Z</dcterms:created>
  <dcterms:modified xsi:type="dcterms:W3CDTF">2014-04-18T06:57:14Z</dcterms:modified>
</cp:coreProperties>
</file>