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diagrams/colors3.xml" ContentType="application/vnd.openxmlformats-officedocument.drawingml.diagramColors+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diagrams/drawing2.xml" ContentType="application/vnd.ms-office.drawingml.diagramDrawing+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diagrams/colors2.xml" ContentType="application/vnd.openxmlformats-officedocument.drawingml.diagramColors+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diagrams/drawing1.xml" ContentType="application/vnd.ms-office.drawingml.diagramDrawing+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88" r:id="rId2"/>
    <p:sldMasterId id="2147484002" r:id="rId3"/>
  </p:sldMasterIdLst>
  <p:notesMasterIdLst>
    <p:notesMasterId r:id="rId153"/>
  </p:notesMasterIdLst>
  <p:handoutMasterIdLst>
    <p:handoutMasterId r:id="rId154"/>
  </p:handoutMasterIdLst>
  <p:sldIdLst>
    <p:sldId id="256" r:id="rId4"/>
    <p:sldId id="377" r:id="rId5"/>
    <p:sldId id="379" r:id="rId6"/>
    <p:sldId id="394" r:id="rId7"/>
    <p:sldId id="395" r:id="rId8"/>
    <p:sldId id="396" r:id="rId9"/>
    <p:sldId id="637" r:id="rId10"/>
    <p:sldId id="468" r:id="rId11"/>
    <p:sldId id="469" r:id="rId12"/>
    <p:sldId id="470" r:id="rId13"/>
    <p:sldId id="471" r:id="rId14"/>
    <p:sldId id="472" r:id="rId15"/>
    <p:sldId id="473" r:id="rId16"/>
    <p:sldId id="474" r:id="rId17"/>
    <p:sldId id="475" r:id="rId18"/>
    <p:sldId id="480" r:id="rId19"/>
    <p:sldId id="477" r:id="rId20"/>
    <p:sldId id="476" r:id="rId21"/>
    <p:sldId id="481" r:id="rId22"/>
    <p:sldId id="482" r:id="rId23"/>
    <p:sldId id="483" r:id="rId24"/>
    <p:sldId id="484" r:id="rId25"/>
    <p:sldId id="485" r:id="rId26"/>
    <p:sldId id="487" r:id="rId27"/>
    <p:sldId id="488" r:id="rId28"/>
    <p:sldId id="489" r:id="rId29"/>
    <p:sldId id="634" r:id="rId30"/>
    <p:sldId id="490" r:id="rId31"/>
    <p:sldId id="491" r:id="rId32"/>
    <p:sldId id="492" r:id="rId33"/>
    <p:sldId id="493" r:id="rId34"/>
    <p:sldId id="494" r:id="rId35"/>
    <p:sldId id="495" r:id="rId36"/>
    <p:sldId id="496" r:id="rId37"/>
    <p:sldId id="497" r:id="rId38"/>
    <p:sldId id="499" r:id="rId39"/>
    <p:sldId id="635" r:id="rId40"/>
    <p:sldId id="500" r:id="rId41"/>
    <p:sldId id="501" r:id="rId42"/>
    <p:sldId id="502" r:id="rId43"/>
    <p:sldId id="503" r:id="rId44"/>
    <p:sldId id="504" r:id="rId45"/>
    <p:sldId id="505" r:id="rId46"/>
    <p:sldId id="506" r:id="rId47"/>
    <p:sldId id="507" r:id="rId48"/>
    <p:sldId id="509" r:id="rId49"/>
    <p:sldId id="510" r:id="rId50"/>
    <p:sldId id="511" r:id="rId51"/>
    <p:sldId id="512" r:id="rId52"/>
    <p:sldId id="513" r:id="rId53"/>
    <p:sldId id="515" r:id="rId54"/>
    <p:sldId id="516" r:id="rId55"/>
    <p:sldId id="517" r:id="rId56"/>
    <p:sldId id="518" r:id="rId57"/>
    <p:sldId id="519" r:id="rId58"/>
    <p:sldId id="520" r:id="rId59"/>
    <p:sldId id="521" r:id="rId60"/>
    <p:sldId id="522" r:id="rId61"/>
    <p:sldId id="523" r:id="rId62"/>
    <p:sldId id="524" r:id="rId63"/>
    <p:sldId id="527" r:id="rId64"/>
    <p:sldId id="528" r:id="rId65"/>
    <p:sldId id="529" r:id="rId66"/>
    <p:sldId id="533" r:id="rId67"/>
    <p:sldId id="534" r:id="rId68"/>
    <p:sldId id="535" r:id="rId69"/>
    <p:sldId id="536" r:id="rId70"/>
    <p:sldId id="537" r:id="rId71"/>
    <p:sldId id="539" r:id="rId72"/>
    <p:sldId id="541" r:id="rId73"/>
    <p:sldId id="542" r:id="rId74"/>
    <p:sldId id="543" r:id="rId75"/>
    <p:sldId id="544" r:id="rId76"/>
    <p:sldId id="545" r:id="rId77"/>
    <p:sldId id="546" r:id="rId78"/>
    <p:sldId id="547" r:id="rId79"/>
    <p:sldId id="548" r:id="rId80"/>
    <p:sldId id="549" r:id="rId81"/>
    <p:sldId id="550" r:id="rId82"/>
    <p:sldId id="551" r:id="rId83"/>
    <p:sldId id="552" r:id="rId84"/>
    <p:sldId id="553" r:id="rId85"/>
    <p:sldId id="554" r:id="rId86"/>
    <p:sldId id="555" r:id="rId87"/>
    <p:sldId id="556" r:id="rId88"/>
    <p:sldId id="559" r:id="rId89"/>
    <p:sldId id="560" r:id="rId90"/>
    <p:sldId id="561" r:id="rId91"/>
    <p:sldId id="564" r:id="rId92"/>
    <p:sldId id="565" r:id="rId93"/>
    <p:sldId id="566" r:id="rId94"/>
    <p:sldId id="567" r:id="rId95"/>
    <p:sldId id="568" r:id="rId96"/>
    <p:sldId id="569" r:id="rId97"/>
    <p:sldId id="570" r:id="rId98"/>
    <p:sldId id="574" r:id="rId99"/>
    <p:sldId id="575" r:id="rId100"/>
    <p:sldId id="576" r:id="rId101"/>
    <p:sldId id="577" r:id="rId102"/>
    <p:sldId id="578" r:id="rId103"/>
    <p:sldId id="579" r:id="rId104"/>
    <p:sldId id="580" r:id="rId105"/>
    <p:sldId id="581" r:id="rId106"/>
    <p:sldId id="582" r:id="rId107"/>
    <p:sldId id="583" r:id="rId108"/>
    <p:sldId id="584" r:id="rId109"/>
    <p:sldId id="585" r:id="rId110"/>
    <p:sldId id="586" r:id="rId111"/>
    <p:sldId id="587" r:id="rId112"/>
    <p:sldId id="588" r:id="rId113"/>
    <p:sldId id="590" r:id="rId114"/>
    <p:sldId id="591" r:id="rId115"/>
    <p:sldId id="592" r:id="rId116"/>
    <p:sldId id="616" r:id="rId117"/>
    <p:sldId id="618" r:id="rId118"/>
    <p:sldId id="619" r:id="rId119"/>
    <p:sldId id="620" r:id="rId120"/>
    <p:sldId id="622" r:id="rId121"/>
    <p:sldId id="623" r:id="rId122"/>
    <p:sldId id="624" r:id="rId123"/>
    <p:sldId id="625" r:id="rId124"/>
    <p:sldId id="626" r:id="rId125"/>
    <p:sldId id="627" r:id="rId126"/>
    <p:sldId id="628" r:id="rId127"/>
    <p:sldId id="629" r:id="rId128"/>
    <p:sldId id="630" r:id="rId129"/>
    <p:sldId id="631" r:id="rId130"/>
    <p:sldId id="632" r:id="rId131"/>
    <p:sldId id="633" r:id="rId132"/>
    <p:sldId id="593" r:id="rId133"/>
    <p:sldId id="594" r:id="rId134"/>
    <p:sldId id="595" r:id="rId135"/>
    <p:sldId id="596" r:id="rId136"/>
    <p:sldId id="597" r:id="rId137"/>
    <p:sldId id="598" r:id="rId138"/>
    <p:sldId id="599" r:id="rId139"/>
    <p:sldId id="600" r:id="rId140"/>
    <p:sldId id="602" r:id="rId141"/>
    <p:sldId id="603" r:id="rId142"/>
    <p:sldId id="605" r:id="rId143"/>
    <p:sldId id="607" r:id="rId144"/>
    <p:sldId id="608" r:id="rId145"/>
    <p:sldId id="609" r:id="rId146"/>
    <p:sldId id="610" r:id="rId147"/>
    <p:sldId id="611" r:id="rId148"/>
    <p:sldId id="612" r:id="rId149"/>
    <p:sldId id="613" r:id="rId150"/>
    <p:sldId id="614" r:id="rId151"/>
    <p:sldId id="615" r:id="rId152"/>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7D939"/>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8" autoAdjust="0"/>
    <p:restoredTop sz="93993" autoAdjust="0"/>
  </p:normalViewPr>
  <p:slideViewPr>
    <p:cSldViewPr>
      <p:cViewPr>
        <p:scale>
          <a:sx n="66" d="100"/>
          <a:sy n="66" d="100"/>
        </p:scale>
        <p:origin x="-1896" y="-39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8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23.xml"/></Relationships>
</file>

<file path=ppt/diagrams/_rels/data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ata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EED29-AFE6-4B03-863F-0AA7FE57952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tr-TR"/>
        </a:p>
      </dgm:t>
    </dgm:pt>
    <dgm:pt modelId="{D99CCD19-9A1D-4833-B5D5-11AAF70697AD}">
      <dgm:prSet phldrT="[Metin]" custT="1"/>
      <dgm:spPr/>
      <dgm:t>
        <a:bodyPr/>
        <a:lstStyle/>
        <a:p>
          <a:r>
            <a:rPr lang="tr-TR" sz="2400" dirty="0" smtClean="0"/>
            <a:t>Sürdürülebilirlik</a:t>
          </a:r>
          <a:endParaRPr lang="tr-TR" sz="2400" dirty="0"/>
        </a:p>
      </dgm:t>
    </dgm:pt>
    <dgm:pt modelId="{20A2A80A-952D-41AF-83B4-DDCFA36BC771}" type="parTrans" cxnId="{A4A5E554-A8FF-4EE0-975C-A79ECEEB8A9F}">
      <dgm:prSet/>
      <dgm:spPr/>
      <dgm:t>
        <a:bodyPr/>
        <a:lstStyle/>
        <a:p>
          <a:endParaRPr lang="tr-TR"/>
        </a:p>
      </dgm:t>
    </dgm:pt>
    <dgm:pt modelId="{E29AE0B3-316E-458E-BFE3-67BCEF19D1EB}" type="sibTrans" cxnId="{A4A5E554-A8FF-4EE0-975C-A79ECEEB8A9F}">
      <dgm:prSet/>
      <dgm:spPr/>
      <dgm:t>
        <a:bodyPr/>
        <a:lstStyle/>
        <a:p>
          <a:endParaRPr lang="tr-TR"/>
        </a:p>
      </dgm:t>
    </dgm:pt>
    <dgm:pt modelId="{301A0EA8-E71F-46C7-8B68-7E22FFF703E7}">
      <dgm:prSet phldrT="[Metin]" custT="1"/>
      <dgm:spPr/>
      <dgm:t>
        <a:bodyPr/>
        <a:lstStyle/>
        <a:p>
          <a:r>
            <a:rPr lang="tr-TR" sz="2000" dirty="0" smtClean="0">
              <a:latin typeface="Comic Sans MS" pitchFamily="66" charset="0"/>
              <a:cs typeface="Arial" charset="0"/>
            </a:rPr>
            <a:t>Politik</a:t>
          </a:r>
          <a:r>
            <a:rPr lang="tr-TR" sz="3300" dirty="0" smtClean="0">
              <a:latin typeface="Arial" charset="0"/>
              <a:cs typeface="Arial" charset="0"/>
            </a:rPr>
            <a:t> </a:t>
          </a:r>
          <a:r>
            <a:rPr lang="tr-TR" sz="2000" dirty="0" smtClean="0">
              <a:latin typeface="Comic Sans MS" pitchFamily="66" charset="0"/>
              <a:cs typeface="Arial" charset="0"/>
            </a:rPr>
            <a:t>Boyut</a:t>
          </a:r>
        </a:p>
      </dgm:t>
    </dgm:pt>
    <dgm:pt modelId="{18A58BBE-1E82-400D-B8C3-2C18CBB065A3}" type="parTrans" cxnId="{320BB3EF-4750-4C10-8A16-049AA3E00DFD}">
      <dgm:prSet/>
      <dgm:spPr/>
      <dgm:t>
        <a:bodyPr/>
        <a:lstStyle/>
        <a:p>
          <a:endParaRPr lang="tr-TR"/>
        </a:p>
      </dgm:t>
    </dgm:pt>
    <dgm:pt modelId="{7843AF2F-BBA0-4E46-9E22-170F2CB7E56C}" type="sibTrans" cxnId="{320BB3EF-4750-4C10-8A16-049AA3E00DFD}">
      <dgm:prSet/>
      <dgm:spPr/>
      <dgm:t>
        <a:bodyPr/>
        <a:lstStyle/>
        <a:p>
          <a:endParaRPr lang="tr-TR"/>
        </a:p>
      </dgm:t>
    </dgm:pt>
    <dgm:pt modelId="{63F7B95D-AADE-4398-9B8E-2D1A922E0622}">
      <dgm:prSet phldrT="[Metin]" custT="1"/>
      <dgm:spPr/>
      <dgm:t>
        <a:bodyPr/>
        <a:lstStyle/>
        <a:p>
          <a:r>
            <a:rPr lang="tr-TR" sz="2000" dirty="0" smtClean="0">
              <a:latin typeface="Comic Sans MS" pitchFamily="66" charset="0"/>
              <a:cs typeface="Arial" charset="0"/>
            </a:rPr>
            <a:t>Mali Boyut</a:t>
          </a:r>
          <a:endParaRPr lang="tr-TR" sz="2000" dirty="0">
            <a:latin typeface="Comic Sans MS" pitchFamily="66" charset="0"/>
          </a:endParaRPr>
        </a:p>
      </dgm:t>
    </dgm:pt>
    <dgm:pt modelId="{349A663B-A5D3-4B74-800E-522BF04FEB05}" type="parTrans" cxnId="{91191C30-02E0-4E86-AE76-3501500D453A}">
      <dgm:prSet/>
      <dgm:spPr/>
      <dgm:t>
        <a:bodyPr/>
        <a:lstStyle/>
        <a:p>
          <a:endParaRPr lang="tr-TR"/>
        </a:p>
      </dgm:t>
    </dgm:pt>
    <dgm:pt modelId="{A1E66952-1643-4E2B-8D90-D8151579FE05}" type="sibTrans" cxnId="{91191C30-02E0-4E86-AE76-3501500D453A}">
      <dgm:prSet/>
      <dgm:spPr/>
      <dgm:t>
        <a:bodyPr/>
        <a:lstStyle/>
        <a:p>
          <a:endParaRPr lang="tr-TR"/>
        </a:p>
      </dgm:t>
    </dgm:pt>
    <dgm:pt modelId="{784D8A16-EAE9-43D0-80D6-F96CEE60B1F0}">
      <dgm:prSet phldrT="[Metin]" custT="1"/>
      <dgm:spPr/>
      <dgm:t>
        <a:bodyPr/>
        <a:lstStyle/>
        <a:p>
          <a:r>
            <a:rPr lang="tr-TR" sz="2000" dirty="0" smtClean="0">
              <a:latin typeface="Comic Sans MS" pitchFamily="66" charset="0"/>
              <a:cs typeface="Arial" charset="0"/>
            </a:rPr>
            <a:t>Kurumsal Boyut</a:t>
          </a:r>
          <a:endParaRPr lang="tr-TR" sz="2000" dirty="0">
            <a:latin typeface="Comic Sans MS" pitchFamily="66" charset="0"/>
          </a:endParaRPr>
        </a:p>
      </dgm:t>
    </dgm:pt>
    <dgm:pt modelId="{BEE1691F-E3BD-4CAF-8C42-369E71679363}" type="parTrans" cxnId="{79206C06-3926-4C27-95B0-BD0189B7C86B}">
      <dgm:prSet/>
      <dgm:spPr/>
      <dgm:t>
        <a:bodyPr/>
        <a:lstStyle/>
        <a:p>
          <a:endParaRPr lang="tr-TR"/>
        </a:p>
      </dgm:t>
    </dgm:pt>
    <dgm:pt modelId="{52D9BABA-6A18-47CF-B46C-68F73738D534}" type="sibTrans" cxnId="{79206C06-3926-4C27-95B0-BD0189B7C86B}">
      <dgm:prSet/>
      <dgm:spPr/>
      <dgm:t>
        <a:bodyPr/>
        <a:lstStyle/>
        <a:p>
          <a:endParaRPr lang="tr-TR"/>
        </a:p>
      </dgm:t>
    </dgm:pt>
    <dgm:pt modelId="{10A430C2-A68F-4FB4-BCC3-49D9D9F5FDB5}" type="pres">
      <dgm:prSet presAssocID="{2F5EED29-AFE6-4B03-863F-0AA7FE57952F}" presName="cycle" presStyleCnt="0">
        <dgm:presLayoutVars>
          <dgm:chMax val="1"/>
          <dgm:dir/>
          <dgm:animLvl val="ctr"/>
          <dgm:resizeHandles val="exact"/>
        </dgm:presLayoutVars>
      </dgm:prSet>
      <dgm:spPr/>
      <dgm:t>
        <a:bodyPr/>
        <a:lstStyle/>
        <a:p>
          <a:endParaRPr lang="tr-TR"/>
        </a:p>
      </dgm:t>
    </dgm:pt>
    <dgm:pt modelId="{179AF88F-A4BB-4E6B-829F-8B6B8FC2B7BF}" type="pres">
      <dgm:prSet presAssocID="{D99CCD19-9A1D-4833-B5D5-11AAF70697AD}" presName="centerShape" presStyleLbl="node0" presStyleIdx="0" presStyleCnt="1" custScaleX="167191" custScaleY="137684" custLinFactNeighborX="126" custLinFactNeighborY="-5937"/>
      <dgm:spPr/>
      <dgm:t>
        <a:bodyPr/>
        <a:lstStyle/>
        <a:p>
          <a:endParaRPr lang="tr-TR"/>
        </a:p>
      </dgm:t>
    </dgm:pt>
    <dgm:pt modelId="{BF7F774E-40DD-4787-9567-DBDB3EC914B5}" type="pres">
      <dgm:prSet presAssocID="{18A58BBE-1E82-400D-B8C3-2C18CBB065A3}" presName="parTrans" presStyleLbl="bgSibTrans2D1" presStyleIdx="0" presStyleCnt="3" custScaleX="102024"/>
      <dgm:spPr/>
      <dgm:t>
        <a:bodyPr/>
        <a:lstStyle/>
        <a:p>
          <a:endParaRPr lang="tr-TR"/>
        </a:p>
      </dgm:t>
    </dgm:pt>
    <dgm:pt modelId="{8EC2732A-3E1B-4977-A688-53DA2D7787B0}" type="pres">
      <dgm:prSet presAssocID="{301A0EA8-E71F-46C7-8B68-7E22FFF703E7}" presName="node" presStyleLbl="node1" presStyleIdx="0" presStyleCnt="3" custScaleY="33806" custRadScaleRad="116460" custRadScaleInc="-78176">
        <dgm:presLayoutVars>
          <dgm:bulletEnabled val="1"/>
        </dgm:presLayoutVars>
      </dgm:prSet>
      <dgm:spPr/>
      <dgm:t>
        <a:bodyPr/>
        <a:lstStyle/>
        <a:p>
          <a:endParaRPr lang="tr-TR"/>
        </a:p>
      </dgm:t>
    </dgm:pt>
    <dgm:pt modelId="{04DB0A14-199C-43AE-A70A-99B2EC895208}" type="pres">
      <dgm:prSet presAssocID="{349A663B-A5D3-4B74-800E-522BF04FEB05}" presName="parTrans" presStyleLbl="bgSibTrans2D1" presStyleIdx="1" presStyleCnt="3"/>
      <dgm:spPr/>
      <dgm:t>
        <a:bodyPr/>
        <a:lstStyle/>
        <a:p>
          <a:endParaRPr lang="tr-TR"/>
        </a:p>
      </dgm:t>
    </dgm:pt>
    <dgm:pt modelId="{74B001E6-C3E0-4AB4-9B7A-1BDDA2E398D8}" type="pres">
      <dgm:prSet presAssocID="{63F7B95D-AADE-4398-9B8E-2D1A922E0622}" presName="node" presStyleLbl="node1" presStyleIdx="1" presStyleCnt="3" custScaleY="32390" custRadScaleRad="100683" custRadScaleInc="908">
        <dgm:presLayoutVars>
          <dgm:bulletEnabled val="1"/>
        </dgm:presLayoutVars>
      </dgm:prSet>
      <dgm:spPr/>
      <dgm:t>
        <a:bodyPr/>
        <a:lstStyle/>
        <a:p>
          <a:endParaRPr lang="tr-TR"/>
        </a:p>
      </dgm:t>
    </dgm:pt>
    <dgm:pt modelId="{0FDF92D3-6353-4EB7-8A6E-86870F39B049}" type="pres">
      <dgm:prSet presAssocID="{BEE1691F-E3BD-4CAF-8C42-369E71679363}" presName="parTrans" presStyleLbl="bgSibTrans2D1" presStyleIdx="2" presStyleCnt="3"/>
      <dgm:spPr/>
      <dgm:t>
        <a:bodyPr/>
        <a:lstStyle/>
        <a:p>
          <a:endParaRPr lang="tr-TR"/>
        </a:p>
      </dgm:t>
    </dgm:pt>
    <dgm:pt modelId="{13A3EF22-AD7C-4590-AB08-A35695DAC1A7}" type="pres">
      <dgm:prSet presAssocID="{784D8A16-EAE9-43D0-80D6-F96CEE60B1F0}" presName="node" presStyleLbl="node1" presStyleIdx="2" presStyleCnt="3" custScaleY="33808" custRadScaleRad="121107" custRadScaleInc="78261">
        <dgm:presLayoutVars>
          <dgm:bulletEnabled val="1"/>
        </dgm:presLayoutVars>
      </dgm:prSet>
      <dgm:spPr/>
      <dgm:t>
        <a:bodyPr/>
        <a:lstStyle/>
        <a:p>
          <a:endParaRPr lang="tr-TR"/>
        </a:p>
      </dgm:t>
    </dgm:pt>
  </dgm:ptLst>
  <dgm:cxnLst>
    <dgm:cxn modelId="{119FFBD1-41A4-4C44-94F2-853D6B71DA43}" type="presOf" srcId="{18A58BBE-1E82-400D-B8C3-2C18CBB065A3}" destId="{BF7F774E-40DD-4787-9567-DBDB3EC914B5}" srcOrd="0" destOrd="0" presId="urn:microsoft.com/office/officeart/2005/8/layout/radial4"/>
    <dgm:cxn modelId="{2C0E940D-D5E9-4E7C-AA17-4DBA5AEE8AEE}" type="presOf" srcId="{349A663B-A5D3-4B74-800E-522BF04FEB05}" destId="{04DB0A14-199C-43AE-A70A-99B2EC895208}" srcOrd="0" destOrd="0" presId="urn:microsoft.com/office/officeart/2005/8/layout/radial4"/>
    <dgm:cxn modelId="{3F4F16EE-9A6C-46CF-A5D9-A590251A6E0D}" type="presOf" srcId="{2F5EED29-AFE6-4B03-863F-0AA7FE57952F}" destId="{10A430C2-A68F-4FB4-BCC3-49D9D9F5FDB5}" srcOrd="0" destOrd="0" presId="urn:microsoft.com/office/officeart/2005/8/layout/radial4"/>
    <dgm:cxn modelId="{DB256E8F-CDF0-4253-AFAA-72DAEB53015B}" type="presOf" srcId="{301A0EA8-E71F-46C7-8B68-7E22FFF703E7}" destId="{8EC2732A-3E1B-4977-A688-53DA2D7787B0}" srcOrd="0" destOrd="0" presId="urn:microsoft.com/office/officeart/2005/8/layout/radial4"/>
    <dgm:cxn modelId="{35E35B21-643D-4213-88D1-CBC8DBFF0896}" type="presOf" srcId="{BEE1691F-E3BD-4CAF-8C42-369E71679363}" destId="{0FDF92D3-6353-4EB7-8A6E-86870F39B049}" srcOrd="0" destOrd="0" presId="urn:microsoft.com/office/officeart/2005/8/layout/radial4"/>
    <dgm:cxn modelId="{4CBDF51E-AF4E-4A47-A677-20AB18AECD2E}" type="presOf" srcId="{63F7B95D-AADE-4398-9B8E-2D1A922E0622}" destId="{74B001E6-C3E0-4AB4-9B7A-1BDDA2E398D8}" srcOrd="0" destOrd="0" presId="urn:microsoft.com/office/officeart/2005/8/layout/radial4"/>
    <dgm:cxn modelId="{A4A5E554-A8FF-4EE0-975C-A79ECEEB8A9F}" srcId="{2F5EED29-AFE6-4B03-863F-0AA7FE57952F}" destId="{D99CCD19-9A1D-4833-B5D5-11AAF70697AD}" srcOrd="0" destOrd="0" parTransId="{20A2A80A-952D-41AF-83B4-DDCFA36BC771}" sibTransId="{E29AE0B3-316E-458E-BFE3-67BCEF19D1EB}"/>
    <dgm:cxn modelId="{B08F1E1C-4503-4A9A-ADB8-1CB73B0C1F47}" type="presOf" srcId="{D99CCD19-9A1D-4833-B5D5-11AAF70697AD}" destId="{179AF88F-A4BB-4E6B-829F-8B6B8FC2B7BF}" srcOrd="0" destOrd="0" presId="urn:microsoft.com/office/officeart/2005/8/layout/radial4"/>
    <dgm:cxn modelId="{91191C30-02E0-4E86-AE76-3501500D453A}" srcId="{D99CCD19-9A1D-4833-B5D5-11AAF70697AD}" destId="{63F7B95D-AADE-4398-9B8E-2D1A922E0622}" srcOrd="1" destOrd="0" parTransId="{349A663B-A5D3-4B74-800E-522BF04FEB05}" sibTransId="{A1E66952-1643-4E2B-8D90-D8151579FE05}"/>
    <dgm:cxn modelId="{320BB3EF-4750-4C10-8A16-049AA3E00DFD}" srcId="{D99CCD19-9A1D-4833-B5D5-11AAF70697AD}" destId="{301A0EA8-E71F-46C7-8B68-7E22FFF703E7}" srcOrd="0" destOrd="0" parTransId="{18A58BBE-1E82-400D-B8C3-2C18CBB065A3}" sibTransId="{7843AF2F-BBA0-4E46-9E22-170F2CB7E56C}"/>
    <dgm:cxn modelId="{DE4E3B18-4097-4D7A-B387-6878C51E45F8}" type="presOf" srcId="{784D8A16-EAE9-43D0-80D6-F96CEE60B1F0}" destId="{13A3EF22-AD7C-4590-AB08-A35695DAC1A7}" srcOrd="0" destOrd="0" presId="urn:microsoft.com/office/officeart/2005/8/layout/radial4"/>
    <dgm:cxn modelId="{79206C06-3926-4C27-95B0-BD0189B7C86B}" srcId="{D99CCD19-9A1D-4833-B5D5-11AAF70697AD}" destId="{784D8A16-EAE9-43D0-80D6-F96CEE60B1F0}" srcOrd="2" destOrd="0" parTransId="{BEE1691F-E3BD-4CAF-8C42-369E71679363}" sibTransId="{52D9BABA-6A18-47CF-B46C-68F73738D534}"/>
    <dgm:cxn modelId="{31368162-077B-4BD2-97DE-EA9991DE302D}" type="presParOf" srcId="{10A430C2-A68F-4FB4-BCC3-49D9D9F5FDB5}" destId="{179AF88F-A4BB-4E6B-829F-8B6B8FC2B7BF}" srcOrd="0" destOrd="0" presId="urn:microsoft.com/office/officeart/2005/8/layout/radial4"/>
    <dgm:cxn modelId="{B1BE41CB-06C3-4DA6-B4DA-7FD34AFD7451}" type="presParOf" srcId="{10A430C2-A68F-4FB4-BCC3-49D9D9F5FDB5}" destId="{BF7F774E-40DD-4787-9567-DBDB3EC914B5}" srcOrd="1" destOrd="0" presId="urn:microsoft.com/office/officeart/2005/8/layout/radial4"/>
    <dgm:cxn modelId="{101A53B1-7D9F-4928-94B7-0D34F2691DE3}" type="presParOf" srcId="{10A430C2-A68F-4FB4-BCC3-49D9D9F5FDB5}" destId="{8EC2732A-3E1B-4977-A688-53DA2D7787B0}" srcOrd="2" destOrd="0" presId="urn:microsoft.com/office/officeart/2005/8/layout/radial4"/>
    <dgm:cxn modelId="{687D6E0B-11EA-4FA3-BB49-C4DED1AF99AB}" type="presParOf" srcId="{10A430C2-A68F-4FB4-BCC3-49D9D9F5FDB5}" destId="{04DB0A14-199C-43AE-A70A-99B2EC895208}" srcOrd="3" destOrd="0" presId="urn:microsoft.com/office/officeart/2005/8/layout/radial4"/>
    <dgm:cxn modelId="{B8771310-A5ED-4CBD-8139-418C696C60FF}" type="presParOf" srcId="{10A430C2-A68F-4FB4-BCC3-49D9D9F5FDB5}" destId="{74B001E6-C3E0-4AB4-9B7A-1BDDA2E398D8}" srcOrd="4" destOrd="0" presId="urn:microsoft.com/office/officeart/2005/8/layout/radial4"/>
    <dgm:cxn modelId="{CAFF0F8E-2E1E-44F4-B5A3-D9BBC56BC4DD}" type="presParOf" srcId="{10A430C2-A68F-4FB4-BCC3-49D9D9F5FDB5}" destId="{0FDF92D3-6353-4EB7-8A6E-86870F39B049}" srcOrd="5" destOrd="0" presId="urn:microsoft.com/office/officeart/2005/8/layout/radial4"/>
    <dgm:cxn modelId="{2014DBD7-916E-40B3-A10C-28D0F03E056C}" type="presParOf" srcId="{10A430C2-A68F-4FB4-BCC3-49D9D9F5FDB5}" destId="{13A3EF22-AD7C-4590-AB08-A35695DAC1A7}"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B3AF9-593C-4112-873F-2C2D9B3DB089}"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tr-TR"/>
        </a:p>
      </dgm:t>
    </dgm:pt>
    <dgm:pt modelId="{89878A2D-A90F-4565-92CB-50E5E7FC5A95}">
      <dgm:prSet phldrT="[Metin]"/>
      <dgm:spPr/>
      <dgm:t>
        <a:bodyPr/>
        <a:lstStyle/>
        <a:p>
          <a:r>
            <a:rPr lang="tr-TR" dirty="0" smtClean="0">
              <a:latin typeface="Calibri" pitchFamily="34" charset="0"/>
            </a:rPr>
            <a:t>Proje faaliyetlerinin gerçekleşebilmesi için gerekli ekipman, hizmet alımı veya yapım işlerinin belirlenmesi,</a:t>
          </a:r>
          <a:endParaRPr lang="tr-TR" dirty="0">
            <a:latin typeface="Calibri" pitchFamily="34" charset="0"/>
          </a:endParaRPr>
        </a:p>
      </dgm:t>
    </dgm:pt>
    <dgm:pt modelId="{DC03A5B5-FE26-4E84-9066-6F80DB309107}" type="parTrans" cxnId="{763C6C3B-14A2-4A01-99D7-205D181BB376}">
      <dgm:prSet/>
      <dgm:spPr/>
      <dgm:t>
        <a:bodyPr/>
        <a:lstStyle/>
        <a:p>
          <a:endParaRPr lang="tr-TR">
            <a:latin typeface="Calibri" pitchFamily="34" charset="0"/>
          </a:endParaRPr>
        </a:p>
      </dgm:t>
    </dgm:pt>
    <dgm:pt modelId="{9975D5EC-5969-42DA-8F50-8B1A674A03E7}" type="sibTrans" cxnId="{763C6C3B-14A2-4A01-99D7-205D181BB376}">
      <dgm:prSet/>
      <dgm:spPr/>
      <dgm:t>
        <a:bodyPr/>
        <a:lstStyle/>
        <a:p>
          <a:endParaRPr lang="tr-TR">
            <a:latin typeface="Calibri" pitchFamily="34" charset="0"/>
          </a:endParaRPr>
        </a:p>
      </dgm:t>
    </dgm:pt>
    <dgm:pt modelId="{6E55E701-CA0F-4C42-AC5F-57A8545BEC7E}">
      <dgm:prSet phldrT="[Metin]"/>
      <dgm:spPr/>
      <dgm:t>
        <a:bodyPr/>
        <a:lstStyle/>
        <a:p>
          <a:r>
            <a:rPr lang="tr-TR" dirty="0" smtClean="0">
              <a:latin typeface="Calibri" pitchFamily="34" charset="0"/>
            </a:rPr>
            <a:t>Bu kalemlerin Başvuru Rehberinde geçen uygun maliyetler kapsamında olup olmadığının kontrol edilmesi</a:t>
          </a:r>
          <a:endParaRPr lang="tr-TR" dirty="0">
            <a:latin typeface="Calibri" pitchFamily="34" charset="0"/>
          </a:endParaRPr>
        </a:p>
      </dgm:t>
    </dgm:pt>
    <dgm:pt modelId="{5DC452BB-E5C1-4519-BB35-76E034605C66}" type="parTrans" cxnId="{3D30C264-571B-4EB2-B329-7C81C572AD37}">
      <dgm:prSet/>
      <dgm:spPr/>
      <dgm:t>
        <a:bodyPr/>
        <a:lstStyle/>
        <a:p>
          <a:endParaRPr lang="tr-TR">
            <a:latin typeface="Calibri" pitchFamily="34" charset="0"/>
          </a:endParaRPr>
        </a:p>
      </dgm:t>
    </dgm:pt>
    <dgm:pt modelId="{8F550B5B-2691-43B7-997C-E857CC3BD474}" type="sibTrans" cxnId="{3D30C264-571B-4EB2-B329-7C81C572AD37}">
      <dgm:prSet/>
      <dgm:spPr/>
      <dgm:t>
        <a:bodyPr/>
        <a:lstStyle/>
        <a:p>
          <a:endParaRPr lang="tr-TR">
            <a:latin typeface="Calibri" pitchFamily="34" charset="0"/>
          </a:endParaRPr>
        </a:p>
      </dgm:t>
    </dgm:pt>
    <dgm:pt modelId="{2FF59A42-D862-4304-90A1-879A12AC07DB}">
      <dgm:prSet phldrT="[Metin]"/>
      <dgm:spPr/>
      <dgm:t>
        <a:bodyPr/>
        <a:lstStyle/>
        <a:p>
          <a:r>
            <a:rPr lang="tr-TR" dirty="0" smtClean="0">
              <a:latin typeface="Calibri" pitchFamily="34" charset="0"/>
            </a:rPr>
            <a:t>İhtiyaçların uygun bütçe (Başvuru formu EK B-1) başlıkları altına yerleştirilerek bütçe taslağının oluşturulması</a:t>
          </a:r>
          <a:endParaRPr lang="tr-TR" dirty="0">
            <a:latin typeface="Calibri" pitchFamily="34" charset="0"/>
          </a:endParaRPr>
        </a:p>
      </dgm:t>
    </dgm:pt>
    <dgm:pt modelId="{B57F004B-D337-499E-A4C8-863DC2221BD5}" type="parTrans" cxnId="{0AF05B6F-7B9A-4778-A4DF-4F8F49957A59}">
      <dgm:prSet/>
      <dgm:spPr/>
      <dgm:t>
        <a:bodyPr/>
        <a:lstStyle/>
        <a:p>
          <a:endParaRPr lang="tr-TR">
            <a:latin typeface="Calibri" pitchFamily="34" charset="0"/>
          </a:endParaRPr>
        </a:p>
      </dgm:t>
    </dgm:pt>
    <dgm:pt modelId="{C5252908-D8A3-443D-9C5A-9DFE0D4ADFE8}" type="sibTrans" cxnId="{0AF05B6F-7B9A-4778-A4DF-4F8F49957A59}">
      <dgm:prSet/>
      <dgm:spPr/>
      <dgm:t>
        <a:bodyPr/>
        <a:lstStyle/>
        <a:p>
          <a:endParaRPr lang="tr-TR">
            <a:latin typeface="Calibri" pitchFamily="34" charset="0"/>
          </a:endParaRPr>
        </a:p>
      </dgm:t>
    </dgm:pt>
    <dgm:pt modelId="{FC70818C-D7CB-4F1C-AFB1-7C2F634B7D0C}">
      <dgm:prSet phldrT="[Metin]"/>
      <dgm:spPr/>
      <dgm:t>
        <a:bodyPr/>
        <a:lstStyle/>
        <a:p>
          <a:r>
            <a:rPr lang="tr-TR" dirty="0" smtClean="0">
              <a:latin typeface="Calibri" pitchFamily="34" charset="0"/>
            </a:rPr>
            <a:t>Piyasa araştırmasının yapılması (Ajansın talep ettiği proformalar bu aşamayı yansıtmaktadır.)</a:t>
          </a:r>
          <a:endParaRPr lang="tr-TR" dirty="0">
            <a:latin typeface="Calibri" pitchFamily="34" charset="0"/>
          </a:endParaRPr>
        </a:p>
      </dgm:t>
    </dgm:pt>
    <dgm:pt modelId="{A9A964A8-1B89-43A0-9F28-E87116247CB1}" type="parTrans" cxnId="{15FB737F-5458-473A-9594-7C2F212B372E}">
      <dgm:prSet/>
      <dgm:spPr/>
      <dgm:t>
        <a:bodyPr/>
        <a:lstStyle/>
        <a:p>
          <a:endParaRPr lang="tr-TR">
            <a:latin typeface="Calibri" pitchFamily="34" charset="0"/>
          </a:endParaRPr>
        </a:p>
      </dgm:t>
    </dgm:pt>
    <dgm:pt modelId="{97976D13-1BD2-44E1-BA85-A15BCC35A508}" type="sibTrans" cxnId="{15FB737F-5458-473A-9594-7C2F212B372E}">
      <dgm:prSet/>
      <dgm:spPr/>
      <dgm:t>
        <a:bodyPr/>
        <a:lstStyle/>
        <a:p>
          <a:endParaRPr lang="tr-TR">
            <a:latin typeface="Calibri" pitchFamily="34" charset="0"/>
          </a:endParaRPr>
        </a:p>
      </dgm:t>
    </dgm:pt>
    <dgm:pt modelId="{06805D27-8490-4847-8588-EAD3FEE2F9F8}" type="pres">
      <dgm:prSet presAssocID="{32CB3AF9-593C-4112-873F-2C2D9B3DB089}" presName="linear" presStyleCnt="0">
        <dgm:presLayoutVars>
          <dgm:dir/>
          <dgm:resizeHandles val="exact"/>
        </dgm:presLayoutVars>
      </dgm:prSet>
      <dgm:spPr/>
      <dgm:t>
        <a:bodyPr/>
        <a:lstStyle/>
        <a:p>
          <a:endParaRPr lang="tr-TR"/>
        </a:p>
      </dgm:t>
    </dgm:pt>
    <dgm:pt modelId="{0B31BDCE-C262-4CBC-A771-221DC60900BD}" type="pres">
      <dgm:prSet presAssocID="{89878A2D-A90F-4565-92CB-50E5E7FC5A95}" presName="comp" presStyleCnt="0"/>
      <dgm:spPr/>
    </dgm:pt>
    <dgm:pt modelId="{32F16B9F-4847-4434-BAE4-BB7C745BED78}" type="pres">
      <dgm:prSet presAssocID="{89878A2D-A90F-4565-92CB-50E5E7FC5A95}" presName="box" presStyleLbl="node1" presStyleIdx="0" presStyleCnt="4"/>
      <dgm:spPr/>
      <dgm:t>
        <a:bodyPr/>
        <a:lstStyle/>
        <a:p>
          <a:endParaRPr lang="tr-TR"/>
        </a:p>
      </dgm:t>
    </dgm:pt>
    <dgm:pt modelId="{89D46FF7-F439-4B2D-BADD-A4D10ED706C0}" type="pres">
      <dgm:prSet presAssocID="{89878A2D-A90F-4565-92CB-50E5E7FC5A95}" presName="img" presStyleLbl="fgImgPlace1" presStyleIdx="0" presStyleCnt="4"/>
      <dgm:spPr>
        <a:blipFill rotWithShape="0">
          <a:blip xmlns:r="http://schemas.openxmlformats.org/officeDocument/2006/relationships" r:embed="rId1"/>
          <a:stretch>
            <a:fillRect/>
          </a:stretch>
        </a:blipFill>
      </dgm:spPr>
    </dgm:pt>
    <dgm:pt modelId="{7913702F-A388-47C2-A3D7-0E4655A105EA}" type="pres">
      <dgm:prSet presAssocID="{89878A2D-A90F-4565-92CB-50E5E7FC5A95}" presName="text" presStyleLbl="node1" presStyleIdx="0" presStyleCnt="4">
        <dgm:presLayoutVars>
          <dgm:bulletEnabled val="1"/>
        </dgm:presLayoutVars>
      </dgm:prSet>
      <dgm:spPr/>
      <dgm:t>
        <a:bodyPr/>
        <a:lstStyle/>
        <a:p>
          <a:endParaRPr lang="tr-TR"/>
        </a:p>
      </dgm:t>
    </dgm:pt>
    <dgm:pt modelId="{CB1FB98D-0133-424B-98FA-EE09254F722D}" type="pres">
      <dgm:prSet presAssocID="{9975D5EC-5969-42DA-8F50-8B1A674A03E7}" presName="spacer" presStyleCnt="0"/>
      <dgm:spPr/>
    </dgm:pt>
    <dgm:pt modelId="{BFCD7668-D747-4548-A28C-EB87AB2DA5EF}" type="pres">
      <dgm:prSet presAssocID="{6E55E701-CA0F-4C42-AC5F-57A8545BEC7E}" presName="comp" presStyleCnt="0"/>
      <dgm:spPr/>
    </dgm:pt>
    <dgm:pt modelId="{DA48FC98-F188-4D55-9648-62D8A72A6919}" type="pres">
      <dgm:prSet presAssocID="{6E55E701-CA0F-4C42-AC5F-57A8545BEC7E}" presName="box" presStyleLbl="node1" presStyleIdx="1" presStyleCnt="4"/>
      <dgm:spPr/>
      <dgm:t>
        <a:bodyPr/>
        <a:lstStyle/>
        <a:p>
          <a:endParaRPr lang="tr-TR"/>
        </a:p>
      </dgm:t>
    </dgm:pt>
    <dgm:pt modelId="{8A8346E6-5F2A-4E0A-9C6B-F3FD0A0A859B}" type="pres">
      <dgm:prSet presAssocID="{6E55E701-CA0F-4C42-AC5F-57A8545BEC7E}" presName="img" presStyleLbl="fgImgPlace1" presStyleIdx="1" presStyleCnt="4"/>
      <dgm:spPr>
        <a:blipFill rotWithShape="0">
          <a:blip xmlns:r="http://schemas.openxmlformats.org/officeDocument/2006/relationships" r:embed="rId2"/>
          <a:stretch>
            <a:fillRect/>
          </a:stretch>
        </a:blipFill>
      </dgm:spPr>
    </dgm:pt>
    <dgm:pt modelId="{D9FB002C-9277-4AA6-9C15-ABF065FB5990}" type="pres">
      <dgm:prSet presAssocID="{6E55E701-CA0F-4C42-AC5F-57A8545BEC7E}" presName="text" presStyleLbl="node1" presStyleIdx="1" presStyleCnt="4">
        <dgm:presLayoutVars>
          <dgm:bulletEnabled val="1"/>
        </dgm:presLayoutVars>
      </dgm:prSet>
      <dgm:spPr/>
      <dgm:t>
        <a:bodyPr/>
        <a:lstStyle/>
        <a:p>
          <a:endParaRPr lang="tr-TR"/>
        </a:p>
      </dgm:t>
    </dgm:pt>
    <dgm:pt modelId="{9432838A-7FA1-4D16-8FF0-2D3BBC02DC87}" type="pres">
      <dgm:prSet presAssocID="{8F550B5B-2691-43B7-997C-E857CC3BD474}" presName="spacer" presStyleCnt="0"/>
      <dgm:spPr/>
    </dgm:pt>
    <dgm:pt modelId="{B3535D94-9D33-4023-9A7C-9661D659AC3F}" type="pres">
      <dgm:prSet presAssocID="{2FF59A42-D862-4304-90A1-879A12AC07DB}" presName="comp" presStyleCnt="0"/>
      <dgm:spPr/>
    </dgm:pt>
    <dgm:pt modelId="{E5F13AA3-A8F0-4C0D-95C7-F955E748F7C7}" type="pres">
      <dgm:prSet presAssocID="{2FF59A42-D862-4304-90A1-879A12AC07DB}" presName="box" presStyleLbl="node1" presStyleIdx="2" presStyleCnt="4"/>
      <dgm:spPr/>
      <dgm:t>
        <a:bodyPr/>
        <a:lstStyle/>
        <a:p>
          <a:endParaRPr lang="tr-TR"/>
        </a:p>
      </dgm:t>
    </dgm:pt>
    <dgm:pt modelId="{29CE0C76-0F29-4DB9-BD82-C1BF8F583E2D}" type="pres">
      <dgm:prSet presAssocID="{2FF59A42-D862-4304-90A1-879A12AC07DB}" presName="img" presStyleLbl="fgImgPlace1" presStyleIdx="2" presStyleCnt="4"/>
      <dgm:spPr>
        <a:blipFill rotWithShape="0">
          <a:blip xmlns:r="http://schemas.openxmlformats.org/officeDocument/2006/relationships" r:embed="rId3"/>
          <a:stretch>
            <a:fillRect/>
          </a:stretch>
        </a:blipFill>
      </dgm:spPr>
    </dgm:pt>
    <dgm:pt modelId="{0D028D9F-3665-45E7-A70C-740F484E873A}" type="pres">
      <dgm:prSet presAssocID="{2FF59A42-D862-4304-90A1-879A12AC07DB}" presName="text" presStyleLbl="node1" presStyleIdx="2" presStyleCnt="4">
        <dgm:presLayoutVars>
          <dgm:bulletEnabled val="1"/>
        </dgm:presLayoutVars>
      </dgm:prSet>
      <dgm:spPr/>
      <dgm:t>
        <a:bodyPr/>
        <a:lstStyle/>
        <a:p>
          <a:endParaRPr lang="tr-TR"/>
        </a:p>
      </dgm:t>
    </dgm:pt>
    <dgm:pt modelId="{654091C1-2FB0-4851-B991-DA538E0AD1DE}" type="pres">
      <dgm:prSet presAssocID="{C5252908-D8A3-443D-9C5A-9DFE0D4ADFE8}" presName="spacer" presStyleCnt="0"/>
      <dgm:spPr/>
    </dgm:pt>
    <dgm:pt modelId="{566EA849-83B8-4818-B7A4-11CB4D74DEB6}" type="pres">
      <dgm:prSet presAssocID="{FC70818C-D7CB-4F1C-AFB1-7C2F634B7D0C}" presName="comp" presStyleCnt="0"/>
      <dgm:spPr/>
    </dgm:pt>
    <dgm:pt modelId="{8567127E-33F0-4252-9524-10E3EFF4B103}" type="pres">
      <dgm:prSet presAssocID="{FC70818C-D7CB-4F1C-AFB1-7C2F634B7D0C}" presName="box" presStyleLbl="node1" presStyleIdx="3" presStyleCnt="4"/>
      <dgm:spPr/>
      <dgm:t>
        <a:bodyPr/>
        <a:lstStyle/>
        <a:p>
          <a:endParaRPr lang="tr-TR"/>
        </a:p>
      </dgm:t>
    </dgm:pt>
    <dgm:pt modelId="{65AA543B-E379-4110-8977-791C3D58B00C}" type="pres">
      <dgm:prSet presAssocID="{FC70818C-D7CB-4F1C-AFB1-7C2F634B7D0C}" presName="img" presStyleLbl="fgImgPlace1" presStyleIdx="3" presStyleCnt="4"/>
      <dgm:spPr>
        <a:blipFill rotWithShape="0">
          <a:blip xmlns:r="http://schemas.openxmlformats.org/officeDocument/2006/relationships" r:embed="rId4"/>
          <a:stretch>
            <a:fillRect/>
          </a:stretch>
        </a:blipFill>
      </dgm:spPr>
    </dgm:pt>
    <dgm:pt modelId="{810D0AAA-7149-4815-9609-E12DE0B07CC6}" type="pres">
      <dgm:prSet presAssocID="{FC70818C-D7CB-4F1C-AFB1-7C2F634B7D0C}" presName="text" presStyleLbl="node1" presStyleIdx="3" presStyleCnt="4">
        <dgm:presLayoutVars>
          <dgm:bulletEnabled val="1"/>
        </dgm:presLayoutVars>
      </dgm:prSet>
      <dgm:spPr/>
      <dgm:t>
        <a:bodyPr/>
        <a:lstStyle/>
        <a:p>
          <a:endParaRPr lang="tr-TR"/>
        </a:p>
      </dgm:t>
    </dgm:pt>
  </dgm:ptLst>
  <dgm:cxnLst>
    <dgm:cxn modelId="{3FAD542A-193A-4C6D-84C7-C824EACE06F9}" type="presOf" srcId="{2FF59A42-D862-4304-90A1-879A12AC07DB}" destId="{E5F13AA3-A8F0-4C0D-95C7-F955E748F7C7}" srcOrd="0" destOrd="0" presId="urn:microsoft.com/office/officeart/2005/8/layout/vList4"/>
    <dgm:cxn modelId="{37793EDB-1A2E-49FB-8FB9-E578DB58ECFC}" type="presOf" srcId="{89878A2D-A90F-4565-92CB-50E5E7FC5A95}" destId="{7913702F-A388-47C2-A3D7-0E4655A105EA}" srcOrd="1" destOrd="0" presId="urn:microsoft.com/office/officeart/2005/8/layout/vList4"/>
    <dgm:cxn modelId="{0AF05B6F-7B9A-4778-A4DF-4F8F49957A59}" srcId="{32CB3AF9-593C-4112-873F-2C2D9B3DB089}" destId="{2FF59A42-D862-4304-90A1-879A12AC07DB}" srcOrd="2" destOrd="0" parTransId="{B57F004B-D337-499E-A4C8-863DC2221BD5}" sibTransId="{C5252908-D8A3-443D-9C5A-9DFE0D4ADFE8}"/>
    <dgm:cxn modelId="{763C6C3B-14A2-4A01-99D7-205D181BB376}" srcId="{32CB3AF9-593C-4112-873F-2C2D9B3DB089}" destId="{89878A2D-A90F-4565-92CB-50E5E7FC5A95}" srcOrd="0" destOrd="0" parTransId="{DC03A5B5-FE26-4E84-9066-6F80DB309107}" sibTransId="{9975D5EC-5969-42DA-8F50-8B1A674A03E7}"/>
    <dgm:cxn modelId="{CDAC4058-E614-4E71-B11E-AD2BFB5B9C17}" type="presOf" srcId="{2FF59A42-D862-4304-90A1-879A12AC07DB}" destId="{0D028D9F-3665-45E7-A70C-740F484E873A}" srcOrd="1" destOrd="0" presId="urn:microsoft.com/office/officeart/2005/8/layout/vList4"/>
    <dgm:cxn modelId="{B3EADA90-C51F-4A79-A4EC-73773775B771}" type="presOf" srcId="{FC70818C-D7CB-4F1C-AFB1-7C2F634B7D0C}" destId="{8567127E-33F0-4252-9524-10E3EFF4B103}" srcOrd="0" destOrd="0" presId="urn:microsoft.com/office/officeart/2005/8/layout/vList4"/>
    <dgm:cxn modelId="{A6612AE9-BAEE-470E-9686-EB98E5D62D0A}" type="presOf" srcId="{6E55E701-CA0F-4C42-AC5F-57A8545BEC7E}" destId="{D9FB002C-9277-4AA6-9C15-ABF065FB5990}" srcOrd="1" destOrd="0" presId="urn:microsoft.com/office/officeart/2005/8/layout/vList4"/>
    <dgm:cxn modelId="{9D828B5E-CBB9-49B3-9E37-AEC3BF34D7E9}" type="presOf" srcId="{32CB3AF9-593C-4112-873F-2C2D9B3DB089}" destId="{06805D27-8490-4847-8588-EAD3FEE2F9F8}" srcOrd="0" destOrd="0" presId="urn:microsoft.com/office/officeart/2005/8/layout/vList4"/>
    <dgm:cxn modelId="{15FB737F-5458-473A-9594-7C2F212B372E}" srcId="{32CB3AF9-593C-4112-873F-2C2D9B3DB089}" destId="{FC70818C-D7CB-4F1C-AFB1-7C2F634B7D0C}" srcOrd="3" destOrd="0" parTransId="{A9A964A8-1B89-43A0-9F28-E87116247CB1}" sibTransId="{97976D13-1BD2-44E1-BA85-A15BCC35A508}"/>
    <dgm:cxn modelId="{3D30C264-571B-4EB2-B329-7C81C572AD37}" srcId="{32CB3AF9-593C-4112-873F-2C2D9B3DB089}" destId="{6E55E701-CA0F-4C42-AC5F-57A8545BEC7E}" srcOrd="1" destOrd="0" parTransId="{5DC452BB-E5C1-4519-BB35-76E034605C66}" sibTransId="{8F550B5B-2691-43B7-997C-E857CC3BD474}"/>
    <dgm:cxn modelId="{313A4281-C54D-448D-86C1-9846E2CB475D}" type="presOf" srcId="{FC70818C-D7CB-4F1C-AFB1-7C2F634B7D0C}" destId="{810D0AAA-7149-4815-9609-E12DE0B07CC6}" srcOrd="1" destOrd="0" presId="urn:microsoft.com/office/officeart/2005/8/layout/vList4"/>
    <dgm:cxn modelId="{2538C11E-3E3E-4799-A7C6-364C5370E5C1}" type="presOf" srcId="{6E55E701-CA0F-4C42-AC5F-57A8545BEC7E}" destId="{DA48FC98-F188-4D55-9648-62D8A72A6919}" srcOrd="0" destOrd="0" presId="urn:microsoft.com/office/officeart/2005/8/layout/vList4"/>
    <dgm:cxn modelId="{3C23073D-96AA-466F-81B0-A2D72D6A9974}" type="presOf" srcId="{89878A2D-A90F-4565-92CB-50E5E7FC5A95}" destId="{32F16B9F-4847-4434-BAE4-BB7C745BED78}" srcOrd="0" destOrd="0" presId="urn:microsoft.com/office/officeart/2005/8/layout/vList4"/>
    <dgm:cxn modelId="{2589C4BC-4397-4D19-AF47-6430BEF57FD2}" type="presParOf" srcId="{06805D27-8490-4847-8588-EAD3FEE2F9F8}" destId="{0B31BDCE-C262-4CBC-A771-221DC60900BD}" srcOrd="0" destOrd="0" presId="urn:microsoft.com/office/officeart/2005/8/layout/vList4"/>
    <dgm:cxn modelId="{A2972C6D-4E81-4A3B-932B-2CD8CAE59E29}" type="presParOf" srcId="{0B31BDCE-C262-4CBC-A771-221DC60900BD}" destId="{32F16B9F-4847-4434-BAE4-BB7C745BED78}" srcOrd="0" destOrd="0" presId="urn:microsoft.com/office/officeart/2005/8/layout/vList4"/>
    <dgm:cxn modelId="{E9E5F258-00E9-43B5-AA9E-AE730F9FF2D4}" type="presParOf" srcId="{0B31BDCE-C262-4CBC-A771-221DC60900BD}" destId="{89D46FF7-F439-4B2D-BADD-A4D10ED706C0}" srcOrd="1" destOrd="0" presId="urn:microsoft.com/office/officeart/2005/8/layout/vList4"/>
    <dgm:cxn modelId="{7730E688-90AB-4F23-9AF2-D7B0651ED56A}" type="presParOf" srcId="{0B31BDCE-C262-4CBC-A771-221DC60900BD}" destId="{7913702F-A388-47C2-A3D7-0E4655A105EA}" srcOrd="2" destOrd="0" presId="urn:microsoft.com/office/officeart/2005/8/layout/vList4"/>
    <dgm:cxn modelId="{878CBED4-382E-4C47-8EBC-23541637EB4E}" type="presParOf" srcId="{06805D27-8490-4847-8588-EAD3FEE2F9F8}" destId="{CB1FB98D-0133-424B-98FA-EE09254F722D}" srcOrd="1" destOrd="0" presId="urn:microsoft.com/office/officeart/2005/8/layout/vList4"/>
    <dgm:cxn modelId="{024307A1-2BA1-4575-9DCA-5F4872934EF5}" type="presParOf" srcId="{06805D27-8490-4847-8588-EAD3FEE2F9F8}" destId="{BFCD7668-D747-4548-A28C-EB87AB2DA5EF}" srcOrd="2" destOrd="0" presId="urn:microsoft.com/office/officeart/2005/8/layout/vList4"/>
    <dgm:cxn modelId="{9544C7B5-5538-4222-AF2F-7B813E41F318}" type="presParOf" srcId="{BFCD7668-D747-4548-A28C-EB87AB2DA5EF}" destId="{DA48FC98-F188-4D55-9648-62D8A72A6919}" srcOrd="0" destOrd="0" presId="urn:microsoft.com/office/officeart/2005/8/layout/vList4"/>
    <dgm:cxn modelId="{540BC531-97E7-4553-B5E4-2C6EBFF6BA44}" type="presParOf" srcId="{BFCD7668-D747-4548-A28C-EB87AB2DA5EF}" destId="{8A8346E6-5F2A-4E0A-9C6B-F3FD0A0A859B}" srcOrd="1" destOrd="0" presId="urn:microsoft.com/office/officeart/2005/8/layout/vList4"/>
    <dgm:cxn modelId="{8FF1FFA4-5BB1-4F64-AF0B-66D2FF7F1E13}" type="presParOf" srcId="{BFCD7668-D747-4548-A28C-EB87AB2DA5EF}" destId="{D9FB002C-9277-4AA6-9C15-ABF065FB5990}" srcOrd="2" destOrd="0" presId="urn:microsoft.com/office/officeart/2005/8/layout/vList4"/>
    <dgm:cxn modelId="{8375F2EC-5BD2-4B0E-9B25-D237746530E2}" type="presParOf" srcId="{06805D27-8490-4847-8588-EAD3FEE2F9F8}" destId="{9432838A-7FA1-4D16-8FF0-2D3BBC02DC87}" srcOrd="3" destOrd="0" presId="urn:microsoft.com/office/officeart/2005/8/layout/vList4"/>
    <dgm:cxn modelId="{F75A3C84-386E-48B5-B1CC-1B51FD008B29}" type="presParOf" srcId="{06805D27-8490-4847-8588-EAD3FEE2F9F8}" destId="{B3535D94-9D33-4023-9A7C-9661D659AC3F}" srcOrd="4" destOrd="0" presId="urn:microsoft.com/office/officeart/2005/8/layout/vList4"/>
    <dgm:cxn modelId="{89EF83EF-BD85-403C-93DF-C1A2C5B9EFBC}" type="presParOf" srcId="{B3535D94-9D33-4023-9A7C-9661D659AC3F}" destId="{E5F13AA3-A8F0-4C0D-95C7-F955E748F7C7}" srcOrd="0" destOrd="0" presId="urn:microsoft.com/office/officeart/2005/8/layout/vList4"/>
    <dgm:cxn modelId="{24A86271-7290-4A2F-81C9-F7778083EFE4}" type="presParOf" srcId="{B3535D94-9D33-4023-9A7C-9661D659AC3F}" destId="{29CE0C76-0F29-4DB9-BD82-C1BF8F583E2D}" srcOrd="1" destOrd="0" presId="urn:microsoft.com/office/officeart/2005/8/layout/vList4"/>
    <dgm:cxn modelId="{D1054381-EE4E-40B9-A8C3-D130F688185F}" type="presParOf" srcId="{B3535D94-9D33-4023-9A7C-9661D659AC3F}" destId="{0D028D9F-3665-45E7-A70C-740F484E873A}" srcOrd="2" destOrd="0" presId="urn:microsoft.com/office/officeart/2005/8/layout/vList4"/>
    <dgm:cxn modelId="{92972C4F-C294-47CF-90D3-FE6D07C38B3B}" type="presParOf" srcId="{06805D27-8490-4847-8588-EAD3FEE2F9F8}" destId="{654091C1-2FB0-4851-B991-DA538E0AD1DE}" srcOrd="5" destOrd="0" presId="urn:microsoft.com/office/officeart/2005/8/layout/vList4"/>
    <dgm:cxn modelId="{9A869766-3F05-4634-9B18-3F1393CE48D6}" type="presParOf" srcId="{06805D27-8490-4847-8588-EAD3FEE2F9F8}" destId="{566EA849-83B8-4818-B7A4-11CB4D74DEB6}" srcOrd="6" destOrd="0" presId="urn:microsoft.com/office/officeart/2005/8/layout/vList4"/>
    <dgm:cxn modelId="{28F77D70-D368-4A1F-B72F-E22D6DEF5656}" type="presParOf" srcId="{566EA849-83B8-4818-B7A4-11CB4D74DEB6}" destId="{8567127E-33F0-4252-9524-10E3EFF4B103}" srcOrd="0" destOrd="0" presId="urn:microsoft.com/office/officeart/2005/8/layout/vList4"/>
    <dgm:cxn modelId="{F4195FBE-690D-4C6F-9BF4-16292AE0A0C1}" type="presParOf" srcId="{566EA849-83B8-4818-B7A4-11CB4D74DEB6}" destId="{65AA543B-E379-4110-8977-791C3D58B00C}" srcOrd="1" destOrd="0" presId="urn:microsoft.com/office/officeart/2005/8/layout/vList4"/>
    <dgm:cxn modelId="{511BFDFF-D78C-4C9D-BE96-13F21308A423}" type="presParOf" srcId="{566EA849-83B8-4818-B7A4-11CB4D74DEB6}" destId="{810D0AAA-7149-4815-9609-E12DE0B07CC6}"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B3AF9-593C-4112-873F-2C2D9B3DB089}"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tr-TR"/>
        </a:p>
      </dgm:t>
    </dgm:pt>
    <dgm:pt modelId="{89878A2D-A90F-4565-92CB-50E5E7FC5A95}">
      <dgm:prSet phldrT="[Metin]" custT="1"/>
      <dgm:spPr/>
      <dgm:t>
        <a:bodyPr/>
        <a:lstStyle/>
        <a:p>
          <a:r>
            <a:rPr lang="tr-TR" sz="2400" dirty="0" smtClean="0">
              <a:latin typeface="Calibri" pitchFamily="34" charset="0"/>
            </a:rPr>
            <a:t>Taslak bütçeye maliyetlerin ve teknik özelliklerin (İlgili kaleme veya bütçenin gerekçelendirme kısmına) yansıtılması ve proje toplam maliyetinin hesaplanması</a:t>
          </a:r>
          <a:endParaRPr lang="tr-TR" sz="2400" dirty="0">
            <a:latin typeface="Calibri" pitchFamily="34" charset="0"/>
          </a:endParaRPr>
        </a:p>
      </dgm:t>
    </dgm:pt>
    <dgm:pt modelId="{DC03A5B5-FE26-4E84-9066-6F80DB309107}" type="parTrans" cxnId="{763C6C3B-14A2-4A01-99D7-205D181BB376}">
      <dgm:prSet/>
      <dgm:spPr/>
      <dgm:t>
        <a:bodyPr/>
        <a:lstStyle/>
        <a:p>
          <a:endParaRPr lang="tr-TR" sz="2400">
            <a:latin typeface="Calibri" pitchFamily="34" charset="0"/>
          </a:endParaRPr>
        </a:p>
      </dgm:t>
    </dgm:pt>
    <dgm:pt modelId="{9975D5EC-5969-42DA-8F50-8B1A674A03E7}" type="sibTrans" cxnId="{763C6C3B-14A2-4A01-99D7-205D181BB376}">
      <dgm:prSet/>
      <dgm:spPr/>
      <dgm:t>
        <a:bodyPr/>
        <a:lstStyle/>
        <a:p>
          <a:endParaRPr lang="tr-TR" sz="2400">
            <a:latin typeface="Calibri" pitchFamily="34" charset="0"/>
          </a:endParaRPr>
        </a:p>
      </dgm:t>
    </dgm:pt>
    <dgm:pt modelId="{9378C9ED-5361-4FF3-994C-062C07F9E494}">
      <dgm:prSet phldrT="[Metin]" custT="1"/>
      <dgm:spPr/>
      <dgm:t>
        <a:bodyPr/>
        <a:lstStyle/>
        <a:p>
          <a:r>
            <a:rPr lang="tr-TR" sz="2400" dirty="0" smtClean="0">
              <a:latin typeface="Calibri" pitchFamily="34" charset="0"/>
            </a:rPr>
            <a:t>Maliyetler herhangi bir yasal muafiyetiniz yoksa KDV dahil bir şekilde hesaplanmalıdır</a:t>
          </a:r>
          <a:endParaRPr lang="tr-TR" sz="2400" dirty="0">
            <a:latin typeface="Calibri" pitchFamily="34" charset="0"/>
          </a:endParaRPr>
        </a:p>
      </dgm:t>
    </dgm:pt>
    <dgm:pt modelId="{C825381B-864B-4C80-8C25-FF7DFD2B2C33}" type="parTrans" cxnId="{4C2A4FAB-0D1B-4A42-B3DD-2AE0D702D813}">
      <dgm:prSet/>
      <dgm:spPr/>
      <dgm:t>
        <a:bodyPr/>
        <a:lstStyle/>
        <a:p>
          <a:endParaRPr lang="tr-TR" sz="2400">
            <a:latin typeface="Calibri" pitchFamily="34" charset="0"/>
          </a:endParaRPr>
        </a:p>
      </dgm:t>
    </dgm:pt>
    <dgm:pt modelId="{25135C61-0629-4720-83BA-9C05D6429E66}" type="sibTrans" cxnId="{4C2A4FAB-0D1B-4A42-B3DD-2AE0D702D813}">
      <dgm:prSet/>
      <dgm:spPr/>
      <dgm:t>
        <a:bodyPr/>
        <a:lstStyle/>
        <a:p>
          <a:endParaRPr lang="tr-TR" sz="2400">
            <a:latin typeface="Calibri" pitchFamily="34" charset="0"/>
          </a:endParaRPr>
        </a:p>
      </dgm:t>
    </dgm:pt>
    <dgm:pt modelId="{510F72EA-C386-4938-B8A1-CA4F2B01BDC8}">
      <dgm:prSet phldrT="[Metin]" custT="1"/>
      <dgm:spPr/>
      <dgm:t>
        <a:bodyPr/>
        <a:lstStyle/>
        <a:p>
          <a:r>
            <a:rPr lang="tr-TR" sz="2400" dirty="0" smtClean="0">
              <a:latin typeface="Calibri" pitchFamily="34" charset="0"/>
            </a:rPr>
            <a:t>Finansman kaynaklarının belirlenmesi</a:t>
          </a:r>
          <a:endParaRPr lang="tr-TR" sz="2400" dirty="0">
            <a:latin typeface="Calibri" pitchFamily="34" charset="0"/>
          </a:endParaRPr>
        </a:p>
      </dgm:t>
    </dgm:pt>
    <dgm:pt modelId="{9FB0018D-76AE-41F0-8F75-1F80E2E3E020}" type="parTrans" cxnId="{3E747635-AE89-4D4D-9360-864405293183}">
      <dgm:prSet/>
      <dgm:spPr/>
      <dgm:t>
        <a:bodyPr/>
        <a:lstStyle/>
        <a:p>
          <a:endParaRPr lang="tr-TR" sz="2400">
            <a:latin typeface="Calibri" pitchFamily="34" charset="0"/>
          </a:endParaRPr>
        </a:p>
      </dgm:t>
    </dgm:pt>
    <dgm:pt modelId="{03728950-4BC3-40A6-A69F-124BC8F08684}" type="sibTrans" cxnId="{3E747635-AE89-4D4D-9360-864405293183}">
      <dgm:prSet/>
      <dgm:spPr/>
      <dgm:t>
        <a:bodyPr/>
        <a:lstStyle/>
        <a:p>
          <a:endParaRPr lang="tr-TR" sz="2400">
            <a:latin typeface="Calibri" pitchFamily="34" charset="0"/>
          </a:endParaRPr>
        </a:p>
      </dgm:t>
    </dgm:pt>
    <dgm:pt modelId="{C748AE80-F770-4CC9-8C4A-DD99A70606C4}">
      <dgm:prSet phldrT="[Metin]" custT="1"/>
      <dgm:spPr/>
      <dgm:t>
        <a:bodyPr/>
        <a:lstStyle/>
        <a:p>
          <a:r>
            <a:rPr lang="tr-TR" sz="2400" dirty="0" smtClean="0">
              <a:latin typeface="Calibri" pitchFamily="34" charset="0"/>
            </a:rPr>
            <a:t>Finansman sorunu olması halinde bütçenin veya projenin yeniden gözden geçirilmesi</a:t>
          </a:r>
          <a:endParaRPr lang="tr-TR" sz="2400" dirty="0">
            <a:latin typeface="Calibri" pitchFamily="34" charset="0"/>
          </a:endParaRPr>
        </a:p>
      </dgm:t>
    </dgm:pt>
    <dgm:pt modelId="{6C83BB4C-2BA8-4133-B462-36E257F44460}" type="parTrans" cxnId="{B033CCB4-1538-429D-8027-2395DDCE110C}">
      <dgm:prSet/>
      <dgm:spPr/>
      <dgm:t>
        <a:bodyPr/>
        <a:lstStyle/>
        <a:p>
          <a:endParaRPr lang="tr-TR" sz="2400">
            <a:latin typeface="Calibri" pitchFamily="34" charset="0"/>
          </a:endParaRPr>
        </a:p>
      </dgm:t>
    </dgm:pt>
    <dgm:pt modelId="{85BD03D4-2D54-41D5-83FA-4337A69A326E}" type="sibTrans" cxnId="{B033CCB4-1538-429D-8027-2395DDCE110C}">
      <dgm:prSet/>
      <dgm:spPr/>
      <dgm:t>
        <a:bodyPr/>
        <a:lstStyle/>
        <a:p>
          <a:endParaRPr lang="tr-TR" sz="2400">
            <a:latin typeface="Calibri" pitchFamily="34" charset="0"/>
          </a:endParaRPr>
        </a:p>
      </dgm:t>
    </dgm:pt>
    <dgm:pt modelId="{30D8FDA7-87CE-4506-957C-FBA6C98C0C30}">
      <dgm:prSet phldrT="[Metin]" custT="1"/>
      <dgm:spPr/>
      <dgm:t>
        <a:bodyPr/>
        <a:lstStyle/>
        <a:p>
          <a:r>
            <a:rPr lang="tr-TR" sz="2400" dirty="0" smtClean="0">
              <a:latin typeface="Calibri" pitchFamily="34" charset="0"/>
            </a:rPr>
            <a:t>Nihai proje bütçesinin hazırlanması</a:t>
          </a:r>
          <a:endParaRPr lang="tr-TR" sz="2400" dirty="0">
            <a:latin typeface="Calibri" pitchFamily="34" charset="0"/>
          </a:endParaRPr>
        </a:p>
      </dgm:t>
    </dgm:pt>
    <dgm:pt modelId="{A8F22070-0D54-4120-B5BD-FCDE27695BED}" type="parTrans" cxnId="{D7E774AE-0D18-45DA-8778-D9DB65058121}">
      <dgm:prSet/>
      <dgm:spPr/>
      <dgm:t>
        <a:bodyPr/>
        <a:lstStyle/>
        <a:p>
          <a:endParaRPr lang="tr-TR" sz="2400">
            <a:latin typeface="Calibri" pitchFamily="34" charset="0"/>
          </a:endParaRPr>
        </a:p>
      </dgm:t>
    </dgm:pt>
    <dgm:pt modelId="{1CD1DDD6-6EB4-4760-97D8-F691BDFC2045}" type="sibTrans" cxnId="{D7E774AE-0D18-45DA-8778-D9DB65058121}">
      <dgm:prSet/>
      <dgm:spPr/>
      <dgm:t>
        <a:bodyPr/>
        <a:lstStyle/>
        <a:p>
          <a:endParaRPr lang="tr-TR" sz="2400">
            <a:latin typeface="Calibri" pitchFamily="34" charset="0"/>
          </a:endParaRPr>
        </a:p>
      </dgm:t>
    </dgm:pt>
    <dgm:pt modelId="{06805D27-8490-4847-8588-EAD3FEE2F9F8}" type="pres">
      <dgm:prSet presAssocID="{32CB3AF9-593C-4112-873F-2C2D9B3DB089}" presName="linear" presStyleCnt="0">
        <dgm:presLayoutVars>
          <dgm:dir/>
          <dgm:resizeHandles val="exact"/>
        </dgm:presLayoutVars>
      </dgm:prSet>
      <dgm:spPr/>
      <dgm:t>
        <a:bodyPr/>
        <a:lstStyle/>
        <a:p>
          <a:endParaRPr lang="tr-TR"/>
        </a:p>
      </dgm:t>
    </dgm:pt>
    <dgm:pt modelId="{0B31BDCE-C262-4CBC-A771-221DC60900BD}" type="pres">
      <dgm:prSet presAssocID="{89878A2D-A90F-4565-92CB-50E5E7FC5A95}" presName="comp" presStyleCnt="0"/>
      <dgm:spPr/>
    </dgm:pt>
    <dgm:pt modelId="{32F16B9F-4847-4434-BAE4-BB7C745BED78}" type="pres">
      <dgm:prSet presAssocID="{89878A2D-A90F-4565-92CB-50E5E7FC5A95}" presName="box" presStyleLbl="node1" presStyleIdx="0" presStyleCnt="5" custScaleY="120603"/>
      <dgm:spPr/>
      <dgm:t>
        <a:bodyPr/>
        <a:lstStyle/>
        <a:p>
          <a:endParaRPr lang="tr-TR"/>
        </a:p>
      </dgm:t>
    </dgm:pt>
    <dgm:pt modelId="{89D46FF7-F439-4B2D-BADD-A4D10ED706C0}" type="pres">
      <dgm:prSet presAssocID="{89878A2D-A90F-4565-92CB-50E5E7FC5A95}" presName="img" presStyleLbl="fgImgPlace1" presStyleIdx="0" presStyleCnt="5"/>
      <dgm:spPr>
        <a:blipFill rotWithShape="0">
          <a:blip xmlns:r="http://schemas.openxmlformats.org/officeDocument/2006/relationships" r:embed="rId1"/>
          <a:stretch>
            <a:fillRect/>
          </a:stretch>
        </a:blipFill>
      </dgm:spPr>
    </dgm:pt>
    <dgm:pt modelId="{7913702F-A388-47C2-A3D7-0E4655A105EA}" type="pres">
      <dgm:prSet presAssocID="{89878A2D-A90F-4565-92CB-50E5E7FC5A95}" presName="text" presStyleLbl="node1" presStyleIdx="0" presStyleCnt="5">
        <dgm:presLayoutVars>
          <dgm:bulletEnabled val="1"/>
        </dgm:presLayoutVars>
      </dgm:prSet>
      <dgm:spPr/>
      <dgm:t>
        <a:bodyPr/>
        <a:lstStyle/>
        <a:p>
          <a:endParaRPr lang="tr-TR"/>
        </a:p>
      </dgm:t>
    </dgm:pt>
    <dgm:pt modelId="{CB1FB98D-0133-424B-98FA-EE09254F722D}" type="pres">
      <dgm:prSet presAssocID="{9975D5EC-5969-42DA-8F50-8B1A674A03E7}" presName="spacer" presStyleCnt="0"/>
      <dgm:spPr/>
    </dgm:pt>
    <dgm:pt modelId="{5DF7ECAE-E888-46F0-8F59-D356808E590C}" type="pres">
      <dgm:prSet presAssocID="{9378C9ED-5361-4FF3-994C-062C07F9E494}" presName="comp" presStyleCnt="0"/>
      <dgm:spPr/>
    </dgm:pt>
    <dgm:pt modelId="{D3619F3D-E089-424E-8258-7D4BF7C2BBAC}" type="pres">
      <dgm:prSet presAssocID="{9378C9ED-5361-4FF3-994C-062C07F9E494}" presName="box" presStyleLbl="node1" presStyleIdx="1" presStyleCnt="5"/>
      <dgm:spPr/>
      <dgm:t>
        <a:bodyPr/>
        <a:lstStyle/>
        <a:p>
          <a:endParaRPr lang="tr-TR"/>
        </a:p>
      </dgm:t>
    </dgm:pt>
    <dgm:pt modelId="{A5822A3D-72DD-47B4-B46B-AD1E7998CFF0}" type="pres">
      <dgm:prSet presAssocID="{9378C9ED-5361-4FF3-994C-062C07F9E494}" presName="img" presStyleLbl="fgImgPlace1" presStyleIdx="1" presStyleCnt="5"/>
      <dgm:spPr>
        <a:blipFill rotWithShape="0">
          <a:blip xmlns:r="http://schemas.openxmlformats.org/officeDocument/2006/relationships" r:embed="rId2"/>
          <a:stretch>
            <a:fillRect/>
          </a:stretch>
        </a:blipFill>
      </dgm:spPr>
    </dgm:pt>
    <dgm:pt modelId="{A7C3A110-F555-4C20-BC58-EDEF55F31531}" type="pres">
      <dgm:prSet presAssocID="{9378C9ED-5361-4FF3-994C-062C07F9E494}" presName="text" presStyleLbl="node1" presStyleIdx="1" presStyleCnt="5">
        <dgm:presLayoutVars>
          <dgm:bulletEnabled val="1"/>
        </dgm:presLayoutVars>
      </dgm:prSet>
      <dgm:spPr/>
      <dgm:t>
        <a:bodyPr/>
        <a:lstStyle/>
        <a:p>
          <a:endParaRPr lang="tr-TR"/>
        </a:p>
      </dgm:t>
    </dgm:pt>
    <dgm:pt modelId="{BD4ADBBF-0658-4645-804F-8970E4D195B9}" type="pres">
      <dgm:prSet presAssocID="{25135C61-0629-4720-83BA-9C05D6429E66}" presName="spacer" presStyleCnt="0"/>
      <dgm:spPr/>
    </dgm:pt>
    <dgm:pt modelId="{B9DC836F-E5D1-46F9-9F92-2624F4500C66}" type="pres">
      <dgm:prSet presAssocID="{510F72EA-C386-4938-B8A1-CA4F2B01BDC8}" presName="comp" presStyleCnt="0"/>
      <dgm:spPr/>
    </dgm:pt>
    <dgm:pt modelId="{B8E28914-F872-4A11-9B81-74AEB1B2FEF2}" type="pres">
      <dgm:prSet presAssocID="{510F72EA-C386-4938-B8A1-CA4F2B01BDC8}" presName="box" presStyleLbl="node1" presStyleIdx="2" presStyleCnt="5"/>
      <dgm:spPr/>
      <dgm:t>
        <a:bodyPr/>
        <a:lstStyle/>
        <a:p>
          <a:endParaRPr lang="tr-TR"/>
        </a:p>
      </dgm:t>
    </dgm:pt>
    <dgm:pt modelId="{A7333A1C-C955-4915-A8CE-A58F3895405E}" type="pres">
      <dgm:prSet presAssocID="{510F72EA-C386-4938-B8A1-CA4F2B01BDC8}" presName="img" presStyleLbl="fgImgPlace1" presStyleIdx="2" presStyleCnt="5"/>
      <dgm:spPr>
        <a:blipFill rotWithShape="0">
          <a:blip xmlns:r="http://schemas.openxmlformats.org/officeDocument/2006/relationships" r:embed="rId3"/>
          <a:stretch>
            <a:fillRect/>
          </a:stretch>
        </a:blipFill>
      </dgm:spPr>
    </dgm:pt>
    <dgm:pt modelId="{0C525B9A-178A-4B96-A18B-D86BAE2BADFD}" type="pres">
      <dgm:prSet presAssocID="{510F72EA-C386-4938-B8A1-CA4F2B01BDC8}" presName="text" presStyleLbl="node1" presStyleIdx="2" presStyleCnt="5">
        <dgm:presLayoutVars>
          <dgm:bulletEnabled val="1"/>
        </dgm:presLayoutVars>
      </dgm:prSet>
      <dgm:spPr/>
      <dgm:t>
        <a:bodyPr/>
        <a:lstStyle/>
        <a:p>
          <a:endParaRPr lang="tr-TR"/>
        </a:p>
      </dgm:t>
    </dgm:pt>
    <dgm:pt modelId="{F75BF528-FA52-4EAF-81BB-51E6F8073012}" type="pres">
      <dgm:prSet presAssocID="{03728950-4BC3-40A6-A69F-124BC8F08684}" presName="spacer" presStyleCnt="0"/>
      <dgm:spPr/>
    </dgm:pt>
    <dgm:pt modelId="{F0401FA6-67C0-4EFE-9BB1-F61A35839ABC}" type="pres">
      <dgm:prSet presAssocID="{C748AE80-F770-4CC9-8C4A-DD99A70606C4}" presName="comp" presStyleCnt="0"/>
      <dgm:spPr/>
    </dgm:pt>
    <dgm:pt modelId="{407042F4-9A43-4503-87FD-D9AE49654E73}" type="pres">
      <dgm:prSet presAssocID="{C748AE80-F770-4CC9-8C4A-DD99A70606C4}" presName="box" presStyleLbl="node1" presStyleIdx="3" presStyleCnt="5"/>
      <dgm:spPr/>
      <dgm:t>
        <a:bodyPr/>
        <a:lstStyle/>
        <a:p>
          <a:endParaRPr lang="tr-TR"/>
        </a:p>
      </dgm:t>
    </dgm:pt>
    <dgm:pt modelId="{91984296-BB4D-4F26-9A1E-786B712DFE5A}" type="pres">
      <dgm:prSet presAssocID="{C748AE80-F770-4CC9-8C4A-DD99A70606C4}" presName="img" presStyleLbl="fgImgPlace1" presStyleIdx="3" presStyleCnt="5"/>
      <dgm:spPr>
        <a:blipFill rotWithShape="0">
          <a:blip xmlns:r="http://schemas.openxmlformats.org/officeDocument/2006/relationships" r:embed="rId4"/>
          <a:stretch>
            <a:fillRect/>
          </a:stretch>
        </a:blipFill>
      </dgm:spPr>
    </dgm:pt>
    <dgm:pt modelId="{5AB23367-CBC3-4989-A5FA-162D8D7BD30A}" type="pres">
      <dgm:prSet presAssocID="{C748AE80-F770-4CC9-8C4A-DD99A70606C4}" presName="text" presStyleLbl="node1" presStyleIdx="3" presStyleCnt="5">
        <dgm:presLayoutVars>
          <dgm:bulletEnabled val="1"/>
        </dgm:presLayoutVars>
      </dgm:prSet>
      <dgm:spPr/>
      <dgm:t>
        <a:bodyPr/>
        <a:lstStyle/>
        <a:p>
          <a:endParaRPr lang="tr-TR"/>
        </a:p>
      </dgm:t>
    </dgm:pt>
    <dgm:pt modelId="{67EF57FA-D1F6-4AF7-81D6-CD886134268E}" type="pres">
      <dgm:prSet presAssocID="{85BD03D4-2D54-41D5-83FA-4337A69A326E}" presName="spacer" presStyleCnt="0"/>
      <dgm:spPr/>
    </dgm:pt>
    <dgm:pt modelId="{0E4D7172-061A-4852-9A27-9D589739BE22}" type="pres">
      <dgm:prSet presAssocID="{30D8FDA7-87CE-4506-957C-FBA6C98C0C30}" presName="comp" presStyleCnt="0"/>
      <dgm:spPr/>
    </dgm:pt>
    <dgm:pt modelId="{AF24A8C8-FD9B-41AC-B79A-ED093FB30094}" type="pres">
      <dgm:prSet presAssocID="{30D8FDA7-87CE-4506-957C-FBA6C98C0C30}" presName="box" presStyleLbl="node1" presStyleIdx="4" presStyleCnt="5"/>
      <dgm:spPr/>
      <dgm:t>
        <a:bodyPr/>
        <a:lstStyle/>
        <a:p>
          <a:endParaRPr lang="tr-TR"/>
        </a:p>
      </dgm:t>
    </dgm:pt>
    <dgm:pt modelId="{9AEE78E1-CEAD-40CC-8BB1-6667B58B2FAC}" type="pres">
      <dgm:prSet presAssocID="{30D8FDA7-87CE-4506-957C-FBA6C98C0C30}" presName="img" presStyleLbl="fgImgPlace1" presStyleIdx="4" presStyleCnt="5"/>
      <dgm:spPr>
        <a:blipFill rotWithShape="0">
          <a:blip xmlns:r="http://schemas.openxmlformats.org/officeDocument/2006/relationships" r:embed="rId5"/>
          <a:stretch>
            <a:fillRect/>
          </a:stretch>
        </a:blipFill>
      </dgm:spPr>
    </dgm:pt>
    <dgm:pt modelId="{52CF6A31-B011-480C-B929-EF42F2C36FAF}" type="pres">
      <dgm:prSet presAssocID="{30D8FDA7-87CE-4506-957C-FBA6C98C0C30}" presName="text" presStyleLbl="node1" presStyleIdx="4" presStyleCnt="5">
        <dgm:presLayoutVars>
          <dgm:bulletEnabled val="1"/>
        </dgm:presLayoutVars>
      </dgm:prSet>
      <dgm:spPr/>
      <dgm:t>
        <a:bodyPr/>
        <a:lstStyle/>
        <a:p>
          <a:endParaRPr lang="tr-TR"/>
        </a:p>
      </dgm:t>
    </dgm:pt>
  </dgm:ptLst>
  <dgm:cxnLst>
    <dgm:cxn modelId="{1D9815A3-24F0-48F5-AC5C-2985D2741694}" type="presOf" srcId="{9378C9ED-5361-4FF3-994C-062C07F9E494}" destId="{D3619F3D-E089-424E-8258-7D4BF7C2BBAC}" srcOrd="0" destOrd="0" presId="urn:microsoft.com/office/officeart/2005/8/layout/vList4"/>
    <dgm:cxn modelId="{763C6C3B-14A2-4A01-99D7-205D181BB376}" srcId="{32CB3AF9-593C-4112-873F-2C2D9B3DB089}" destId="{89878A2D-A90F-4565-92CB-50E5E7FC5A95}" srcOrd="0" destOrd="0" parTransId="{DC03A5B5-FE26-4E84-9066-6F80DB309107}" sibTransId="{9975D5EC-5969-42DA-8F50-8B1A674A03E7}"/>
    <dgm:cxn modelId="{3E747635-AE89-4D4D-9360-864405293183}" srcId="{32CB3AF9-593C-4112-873F-2C2D9B3DB089}" destId="{510F72EA-C386-4938-B8A1-CA4F2B01BDC8}" srcOrd="2" destOrd="0" parTransId="{9FB0018D-76AE-41F0-8F75-1F80E2E3E020}" sibTransId="{03728950-4BC3-40A6-A69F-124BC8F08684}"/>
    <dgm:cxn modelId="{B033CCB4-1538-429D-8027-2395DDCE110C}" srcId="{32CB3AF9-593C-4112-873F-2C2D9B3DB089}" destId="{C748AE80-F770-4CC9-8C4A-DD99A70606C4}" srcOrd="3" destOrd="0" parTransId="{6C83BB4C-2BA8-4133-B462-36E257F44460}" sibTransId="{85BD03D4-2D54-41D5-83FA-4337A69A326E}"/>
    <dgm:cxn modelId="{858D1493-8F69-4FC6-98E5-9689F4BD3523}" type="presOf" srcId="{510F72EA-C386-4938-B8A1-CA4F2B01BDC8}" destId="{B8E28914-F872-4A11-9B81-74AEB1B2FEF2}" srcOrd="0" destOrd="0" presId="urn:microsoft.com/office/officeart/2005/8/layout/vList4"/>
    <dgm:cxn modelId="{6890551F-44D3-418E-9FA2-081E0767798B}" type="presOf" srcId="{30D8FDA7-87CE-4506-957C-FBA6C98C0C30}" destId="{52CF6A31-B011-480C-B929-EF42F2C36FAF}" srcOrd="1" destOrd="0" presId="urn:microsoft.com/office/officeart/2005/8/layout/vList4"/>
    <dgm:cxn modelId="{9541220F-D72E-48BB-9D2F-9E6D60B25C2F}" type="presOf" srcId="{30D8FDA7-87CE-4506-957C-FBA6C98C0C30}" destId="{AF24A8C8-FD9B-41AC-B79A-ED093FB30094}" srcOrd="0" destOrd="0" presId="urn:microsoft.com/office/officeart/2005/8/layout/vList4"/>
    <dgm:cxn modelId="{26E22188-AA10-42C5-BBF9-595E31B9EC9D}" type="presOf" srcId="{510F72EA-C386-4938-B8A1-CA4F2B01BDC8}" destId="{0C525B9A-178A-4B96-A18B-D86BAE2BADFD}" srcOrd="1" destOrd="0" presId="urn:microsoft.com/office/officeart/2005/8/layout/vList4"/>
    <dgm:cxn modelId="{E02E24F7-345C-4E84-9AA5-A5476ABE5273}" type="presOf" srcId="{9378C9ED-5361-4FF3-994C-062C07F9E494}" destId="{A7C3A110-F555-4C20-BC58-EDEF55F31531}" srcOrd="1" destOrd="0" presId="urn:microsoft.com/office/officeart/2005/8/layout/vList4"/>
    <dgm:cxn modelId="{4C2A4FAB-0D1B-4A42-B3DD-2AE0D702D813}" srcId="{32CB3AF9-593C-4112-873F-2C2D9B3DB089}" destId="{9378C9ED-5361-4FF3-994C-062C07F9E494}" srcOrd="1" destOrd="0" parTransId="{C825381B-864B-4C80-8C25-FF7DFD2B2C33}" sibTransId="{25135C61-0629-4720-83BA-9C05D6429E66}"/>
    <dgm:cxn modelId="{FA5B1621-A0F3-427B-9668-B4EED13F9687}" type="presOf" srcId="{89878A2D-A90F-4565-92CB-50E5E7FC5A95}" destId="{7913702F-A388-47C2-A3D7-0E4655A105EA}" srcOrd="1" destOrd="0" presId="urn:microsoft.com/office/officeart/2005/8/layout/vList4"/>
    <dgm:cxn modelId="{93374323-4DC9-4268-AAAF-943F32F57DC9}" type="presOf" srcId="{32CB3AF9-593C-4112-873F-2C2D9B3DB089}" destId="{06805D27-8490-4847-8588-EAD3FEE2F9F8}" srcOrd="0" destOrd="0" presId="urn:microsoft.com/office/officeart/2005/8/layout/vList4"/>
    <dgm:cxn modelId="{1B151882-8D98-4769-B199-25AF91BFC0DB}" type="presOf" srcId="{C748AE80-F770-4CC9-8C4A-DD99A70606C4}" destId="{407042F4-9A43-4503-87FD-D9AE49654E73}" srcOrd="0" destOrd="0" presId="urn:microsoft.com/office/officeart/2005/8/layout/vList4"/>
    <dgm:cxn modelId="{409D683F-D1C7-417E-AC2E-BA6DD1BEC26A}" type="presOf" srcId="{C748AE80-F770-4CC9-8C4A-DD99A70606C4}" destId="{5AB23367-CBC3-4989-A5FA-162D8D7BD30A}" srcOrd="1" destOrd="0" presId="urn:microsoft.com/office/officeart/2005/8/layout/vList4"/>
    <dgm:cxn modelId="{D7E774AE-0D18-45DA-8778-D9DB65058121}" srcId="{32CB3AF9-593C-4112-873F-2C2D9B3DB089}" destId="{30D8FDA7-87CE-4506-957C-FBA6C98C0C30}" srcOrd="4" destOrd="0" parTransId="{A8F22070-0D54-4120-B5BD-FCDE27695BED}" sibTransId="{1CD1DDD6-6EB4-4760-97D8-F691BDFC2045}"/>
    <dgm:cxn modelId="{F7D6D235-2FFB-458D-9A7A-628AC7BDBCB7}" type="presOf" srcId="{89878A2D-A90F-4565-92CB-50E5E7FC5A95}" destId="{32F16B9F-4847-4434-BAE4-BB7C745BED78}" srcOrd="0" destOrd="0" presId="urn:microsoft.com/office/officeart/2005/8/layout/vList4"/>
    <dgm:cxn modelId="{5E298815-A001-41D7-959B-780F715A8613}" type="presParOf" srcId="{06805D27-8490-4847-8588-EAD3FEE2F9F8}" destId="{0B31BDCE-C262-4CBC-A771-221DC60900BD}" srcOrd="0" destOrd="0" presId="urn:microsoft.com/office/officeart/2005/8/layout/vList4"/>
    <dgm:cxn modelId="{F9696E00-8794-48F7-BD47-3D3ECAE8DD78}" type="presParOf" srcId="{0B31BDCE-C262-4CBC-A771-221DC60900BD}" destId="{32F16B9F-4847-4434-BAE4-BB7C745BED78}" srcOrd="0" destOrd="0" presId="urn:microsoft.com/office/officeart/2005/8/layout/vList4"/>
    <dgm:cxn modelId="{58DFE818-0769-4E0B-B3BE-C3B1107E5352}" type="presParOf" srcId="{0B31BDCE-C262-4CBC-A771-221DC60900BD}" destId="{89D46FF7-F439-4B2D-BADD-A4D10ED706C0}" srcOrd="1" destOrd="0" presId="urn:microsoft.com/office/officeart/2005/8/layout/vList4"/>
    <dgm:cxn modelId="{2A37FE61-0489-4AEE-ABFC-EB2B6C267649}" type="presParOf" srcId="{0B31BDCE-C262-4CBC-A771-221DC60900BD}" destId="{7913702F-A388-47C2-A3D7-0E4655A105EA}" srcOrd="2" destOrd="0" presId="urn:microsoft.com/office/officeart/2005/8/layout/vList4"/>
    <dgm:cxn modelId="{5A5C1B2B-10CD-48E0-B034-DE748D8F00CF}" type="presParOf" srcId="{06805D27-8490-4847-8588-EAD3FEE2F9F8}" destId="{CB1FB98D-0133-424B-98FA-EE09254F722D}" srcOrd="1" destOrd="0" presId="urn:microsoft.com/office/officeart/2005/8/layout/vList4"/>
    <dgm:cxn modelId="{BCD15C72-8889-4F60-A30E-1B9DA35C82C5}" type="presParOf" srcId="{06805D27-8490-4847-8588-EAD3FEE2F9F8}" destId="{5DF7ECAE-E888-46F0-8F59-D356808E590C}" srcOrd="2" destOrd="0" presId="urn:microsoft.com/office/officeart/2005/8/layout/vList4"/>
    <dgm:cxn modelId="{62C1DB1F-EF1E-4736-BD12-489A63E899BB}" type="presParOf" srcId="{5DF7ECAE-E888-46F0-8F59-D356808E590C}" destId="{D3619F3D-E089-424E-8258-7D4BF7C2BBAC}" srcOrd="0" destOrd="0" presId="urn:microsoft.com/office/officeart/2005/8/layout/vList4"/>
    <dgm:cxn modelId="{90E967E0-0A2B-418E-9971-C77A0C3BEC6B}" type="presParOf" srcId="{5DF7ECAE-E888-46F0-8F59-D356808E590C}" destId="{A5822A3D-72DD-47B4-B46B-AD1E7998CFF0}" srcOrd="1" destOrd="0" presId="urn:microsoft.com/office/officeart/2005/8/layout/vList4"/>
    <dgm:cxn modelId="{5ADABCA0-A0E2-4B73-9015-4D4B7D8DAA8C}" type="presParOf" srcId="{5DF7ECAE-E888-46F0-8F59-D356808E590C}" destId="{A7C3A110-F555-4C20-BC58-EDEF55F31531}" srcOrd="2" destOrd="0" presId="urn:microsoft.com/office/officeart/2005/8/layout/vList4"/>
    <dgm:cxn modelId="{79CCEA13-8F48-4763-BCE3-8407135F7B84}" type="presParOf" srcId="{06805D27-8490-4847-8588-EAD3FEE2F9F8}" destId="{BD4ADBBF-0658-4645-804F-8970E4D195B9}" srcOrd="3" destOrd="0" presId="urn:microsoft.com/office/officeart/2005/8/layout/vList4"/>
    <dgm:cxn modelId="{F1914CBD-E811-475A-979C-A1D51C84039E}" type="presParOf" srcId="{06805D27-8490-4847-8588-EAD3FEE2F9F8}" destId="{B9DC836F-E5D1-46F9-9F92-2624F4500C66}" srcOrd="4" destOrd="0" presId="urn:microsoft.com/office/officeart/2005/8/layout/vList4"/>
    <dgm:cxn modelId="{5F95A7DE-1068-43C5-9EDA-9156FC5D9B79}" type="presParOf" srcId="{B9DC836F-E5D1-46F9-9F92-2624F4500C66}" destId="{B8E28914-F872-4A11-9B81-74AEB1B2FEF2}" srcOrd="0" destOrd="0" presId="urn:microsoft.com/office/officeart/2005/8/layout/vList4"/>
    <dgm:cxn modelId="{3AC52E65-DFAA-4D96-85D1-865F3A1A0BF9}" type="presParOf" srcId="{B9DC836F-E5D1-46F9-9F92-2624F4500C66}" destId="{A7333A1C-C955-4915-A8CE-A58F3895405E}" srcOrd="1" destOrd="0" presId="urn:microsoft.com/office/officeart/2005/8/layout/vList4"/>
    <dgm:cxn modelId="{3A7124B6-4FE9-48A2-8250-956CFD7976C8}" type="presParOf" srcId="{B9DC836F-E5D1-46F9-9F92-2624F4500C66}" destId="{0C525B9A-178A-4B96-A18B-D86BAE2BADFD}" srcOrd="2" destOrd="0" presId="urn:microsoft.com/office/officeart/2005/8/layout/vList4"/>
    <dgm:cxn modelId="{9AB2DFFF-AC8B-402D-93BB-2E197B3E80F7}" type="presParOf" srcId="{06805D27-8490-4847-8588-EAD3FEE2F9F8}" destId="{F75BF528-FA52-4EAF-81BB-51E6F8073012}" srcOrd="5" destOrd="0" presId="urn:microsoft.com/office/officeart/2005/8/layout/vList4"/>
    <dgm:cxn modelId="{439F67C2-2B67-4519-AE3B-675B821EDBEF}" type="presParOf" srcId="{06805D27-8490-4847-8588-EAD3FEE2F9F8}" destId="{F0401FA6-67C0-4EFE-9BB1-F61A35839ABC}" srcOrd="6" destOrd="0" presId="urn:microsoft.com/office/officeart/2005/8/layout/vList4"/>
    <dgm:cxn modelId="{12F594B1-E1A5-48E6-B7CD-B850ED0A2BCA}" type="presParOf" srcId="{F0401FA6-67C0-4EFE-9BB1-F61A35839ABC}" destId="{407042F4-9A43-4503-87FD-D9AE49654E73}" srcOrd="0" destOrd="0" presId="urn:microsoft.com/office/officeart/2005/8/layout/vList4"/>
    <dgm:cxn modelId="{4B64D7F7-E966-4074-8222-EB35F7AE12FE}" type="presParOf" srcId="{F0401FA6-67C0-4EFE-9BB1-F61A35839ABC}" destId="{91984296-BB4D-4F26-9A1E-786B712DFE5A}" srcOrd="1" destOrd="0" presId="urn:microsoft.com/office/officeart/2005/8/layout/vList4"/>
    <dgm:cxn modelId="{BB854610-31BD-460A-907E-D4D18456C459}" type="presParOf" srcId="{F0401FA6-67C0-4EFE-9BB1-F61A35839ABC}" destId="{5AB23367-CBC3-4989-A5FA-162D8D7BD30A}" srcOrd="2" destOrd="0" presId="urn:microsoft.com/office/officeart/2005/8/layout/vList4"/>
    <dgm:cxn modelId="{BFABE2B3-5ADA-409A-A1AC-5C25736D9754}" type="presParOf" srcId="{06805D27-8490-4847-8588-EAD3FEE2F9F8}" destId="{67EF57FA-D1F6-4AF7-81D6-CD886134268E}" srcOrd="7" destOrd="0" presId="urn:microsoft.com/office/officeart/2005/8/layout/vList4"/>
    <dgm:cxn modelId="{2E847C08-9002-428C-913A-82AC02AE4367}" type="presParOf" srcId="{06805D27-8490-4847-8588-EAD3FEE2F9F8}" destId="{0E4D7172-061A-4852-9A27-9D589739BE22}" srcOrd="8" destOrd="0" presId="urn:microsoft.com/office/officeart/2005/8/layout/vList4"/>
    <dgm:cxn modelId="{F7929514-E6D5-4F28-BE82-11572153D8CE}" type="presParOf" srcId="{0E4D7172-061A-4852-9A27-9D589739BE22}" destId="{AF24A8C8-FD9B-41AC-B79A-ED093FB30094}" srcOrd="0" destOrd="0" presId="urn:microsoft.com/office/officeart/2005/8/layout/vList4"/>
    <dgm:cxn modelId="{7741D88E-3AAC-4601-8265-B569BEAEFBCE}" type="presParOf" srcId="{0E4D7172-061A-4852-9A27-9D589739BE22}" destId="{9AEE78E1-CEAD-40CC-8BB1-6667B58B2FAC}" srcOrd="1" destOrd="0" presId="urn:microsoft.com/office/officeart/2005/8/layout/vList4"/>
    <dgm:cxn modelId="{A0BBD389-39F5-4831-B2AC-E0BE78345659}" type="presParOf" srcId="{0E4D7172-061A-4852-9A27-9D589739BE22}" destId="{52CF6A31-B011-480C-B929-EF42F2C36FAF}"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defRPr>
            </a:lvl1pPr>
          </a:lstStyle>
          <a:p>
            <a:pPr>
              <a:defRPr/>
            </a:pPr>
            <a:endParaRPr lang="tr-TR"/>
          </a:p>
        </p:txBody>
      </p:sp>
      <p:sp>
        <p:nvSpPr>
          <p:cNvPr id="3" name="2 Veri Yer Tutucusu"/>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pitchFamily="34" charset="0"/>
              </a:defRPr>
            </a:lvl1pPr>
          </a:lstStyle>
          <a:p>
            <a:pPr>
              <a:defRPr/>
            </a:pPr>
            <a:fld id="{37D79E3D-3D28-44BE-862E-8CBED48E1B0B}" type="datetimeFigureOut">
              <a:rPr lang="tr-TR"/>
              <a:pPr>
                <a:defRPr/>
              </a:pPr>
              <a:t>04.12.2013</a:t>
            </a:fld>
            <a:endParaRPr lang="tr-TR"/>
          </a:p>
        </p:txBody>
      </p:sp>
      <p:sp>
        <p:nvSpPr>
          <p:cNvPr id="4" name="3 Altbilgi Yer Tutucusu"/>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defRPr>
            </a:lvl1pPr>
          </a:lstStyle>
          <a:p>
            <a:pPr>
              <a:defRPr/>
            </a:pPr>
            <a:endParaRPr lang="tr-TR"/>
          </a:p>
        </p:txBody>
      </p:sp>
      <p:sp>
        <p:nvSpPr>
          <p:cNvPr id="5" name="4 Slayt Numarası Yer Tutucusu"/>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defRPr>
            </a:lvl1pPr>
          </a:lstStyle>
          <a:p>
            <a:pPr>
              <a:defRPr/>
            </a:pPr>
            <a:fld id="{5C2492D9-88FC-4E5A-BD86-0C1DF5176942}"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defRPr>
            </a:lvl1pPr>
          </a:lstStyle>
          <a:p>
            <a:pPr>
              <a:defRPr/>
            </a:pPr>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pitchFamily="34" charset="0"/>
              </a:defRPr>
            </a:lvl1pPr>
          </a:lstStyle>
          <a:p>
            <a:pPr>
              <a:defRPr/>
            </a:pPr>
            <a:fld id="{14E619CA-9EDA-4658-8333-84357854074E}" type="datetimeFigureOut">
              <a:rPr lang="tr-TR"/>
              <a:pPr>
                <a:defRPr/>
              </a:pPr>
              <a:t>04.12.2013</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defRPr>
            </a:lvl1pPr>
          </a:lstStyle>
          <a:p>
            <a:pPr>
              <a:defRPr/>
            </a:pPr>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defRPr>
            </a:lvl1pPr>
          </a:lstStyle>
          <a:p>
            <a:pPr>
              <a:defRPr/>
            </a:pPr>
            <a:fld id="{4CE31B76-BDC1-4108-8868-43564A1C1044}"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25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225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C4A87F-2158-4023-A3E1-270B7057C4A0}" type="slidenum">
              <a:rPr lang="tr-TR" smtClean="0">
                <a:latin typeface="Arial" charset="0"/>
              </a:rPr>
              <a:pPr/>
              <a:t>1</a:t>
            </a:fld>
            <a:endParaRPr lang="tr-TR"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FFCCBCF-BD7C-4D14-822C-E2370CE95334}" type="slidenum">
              <a:rPr lang="tr-TR" smtClean="0"/>
              <a:pPr>
                <a:defRPr/>
              </a:pPr>
              <a:t>10</a:t>
            </a:fld>
            <a:endParaRPr lang="tr-T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101</a:t>
            </a:fld>
            <a:endParaRPr lang="tr-TR" smtClean="0">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102</a:t>
            </a:fld>
            <a:endParaRPr lang="tr-TR" smtClean="0">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342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E8C6FF07-2040-4D17-A545-3405D2161FB1}" type="slidenum">
              <a:rPr lang="tr-TR" smtClean="0"/>
              <a:pPr>
                <a:defRPr/>
              </a:pPr>
              <a:t>103</a:t>
            </a:fld>
            <a:endParaRPr lang="tr-T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03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1E2ED4C0-840B-4F9C-833B-AB6BAC1E6DC7}" type="slidenum">
              <a:rPr lang="tr-TR" smtClean="0"/>
              <a:pPr>
                <a:defRPr/>
              </a:pPr>
              <a:t>104</a:t>
            </a:fld>
            <a:endParaRPr lang="tr-T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03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1E2ED4C0-840B-4F9C-833B-AB6BAC1E6DC7}" type="slidenum">
              <a:rPr lang="tr-TR" smtClean="0"/>
              <a:pPr>
                <a:defRPr/>
              </a:pPr>
              <a:t>105</a:t>
            </a:fld>
            <a:endParaRPr lang="tr-T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03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1E2ED4C0-840B-4F9C-833B-AB6BAC1E6DC7}" type="slidenum">
              <a:rPr lang="tr-TR" smtClean="0"/>
              <a:pPr>
                <a:defRPr/>
              </a:pPr>
              <a:t>106</a:t>
            </a:fld>
            <a:endParaRPr lang="tr-T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107</a:t>
            </a:fld>
            <a:endParaRPr lang="tr-T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108</a:t>
            </a:fld>
            <a:endParaRPr lang="tr-T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109</a:t>
            </a:fld>
            <a:endParaRPr lang="tr-T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5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2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2B21E9-E5BA-4DCD-8A98-3735685366D0}" type="slidenum">
              <a:rPr lang="tr-TR"/>
              <a:pPr fontAlgn="base">
                <a:spcBef>
                  <a:spcPct val="0"/>
                </a:spcBef>
                <a:spcAft>
                  <a:spcPct val="0"/>
                </a:spcAft>
              </a:pPr>
              <a:t>11</a:t>
            </a:fld>
            <a:endParaRPr lang="tr-T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111</a:t>
            </a:fld>
            <a:endParaRPr lang="tr-T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112</a:t>
            </a:fld>
            <a:endParaRPr lang="tr-T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113</a:t>
            </a:fld>
            <a:endParaRPr lang="tr-T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05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4B98F633-103D-4B60-A807-5D45738B4BD2}" type="slidenum">
              <a:rPr lang="tr-TR" smtClean="0"/>
              <a:pPr>
                <a:defRPr/>
              </a:pPr>
              <a:t>114</a:t>
            </a:fld>
            <a:endParaRPr lang="tr-T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4CE31B76-BDC1-4108-8868-43564A1C1044}" type="slidenum">
              <a:rPr lang="tr-TR" smtClean="0"/>
              <a:pPr>
                <a:defRPr/>
              </a:pPr>
              <a:t>115</a:t>
            </a:fld>
            <a:endParaRPr lang="tr-T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607A4-DDE6-4A3F-A00B-3319FF098A43}" type="slidenum">
              <a:rPr lang="tr-TR"/>
              <a:pPr/>
              <a:t>116</a:t>
            </a:fld>
            <a:endParaRPr lang="tr-T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2FDF9A-C436-407F-9B85-8C9677F34EE5}" type="slidenum">
              <a:rPr lang="tr-TR" smtClean="0">
                <a:solidFill>
                  <a:prstClr val="black"/>
                </a:solidFill>
              </a:rPr>
              <a:pPr>
                <a:defRPr/>
              </a:pPr>
              <a:t>117</a:t>
            </a:fld>
            <a:endParaRPr lang="tr-TR">
              <a:solidFill>
                <a:prstClr val="black"/>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4CE31B76-BDC1-4108-8868-43564A1C1044}" type="slidenum">
              <a:rPr lang="tr-TR" smtClean="0"/>
              <a:pPr>
                <a:defRPr/>
              </a:pPr>
              <a:t>118</a:t>
            </a:fld>
            <a:endParaRPr lang="tr-T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4CE31B76-BDC1-4108-8868-43564A1C1044}" type="slidenum">
              <a:rPr lang="tr-TR" smtClean="0"/>
              <a:pPr>
                <a:defRPr/>
              </a:pPr>
              <a:t>119</a:t>
            </a:fld>
            <a:endParaRPr lang="tr-T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4CE31B76-BDC1-4108-8868-43564A1C1044}" type="slidenum">
              <a:rPr lang="tr-TR" smtClean="0"/>
              <a:pPr>
                <a:defRPr/>
              </a:pPr>
              <a:t>120</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2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A6DAA7-0352-4D56-9B1E-DC38A4CD04A9}" type="slidenum">
              <a:rPr lang="tr-TR"/>
              <a:pPr fontAlgn="base">
                <a:spcBef>
                  <a:spcPct val="0"/>
                </a:spcBef>
                <a:spcAft>
                  <a:spcPct val="0"/>
                </a:spcAft>
              </a:pPr>
              <a:t>12</a:t>
            </a:fld>
            <a:endParaRPr lang="tr-T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2FDF9A-C436-407F-9B85-8C9677F34EE5}" type="slidenum">
              <a:rPr lang="tr-TR" smtClean="0"/>
              <a:pPr>
                <a:defRPr/>
              </a:pPr>
              <a:t>121</a:t>
            </a:fld>
            <a:endParaRPr lang="tr-T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4CE31B76-BDC1-4108-8868-43564A1C1044}" type="slidenum">
              <a:rPr lang="tr-TR" smtClean="0"/>
              <a:pPr>
                <a:defRPr/>
              </a:pPr>
              <a:t>122</a:t>
            </a:fld>
            <a:endParaRPr lang="tr-T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2FDF9A-C436-407F-9B85-8C9677F34EE5}" type="slidenum">
              <a:rPr lang="tr-TR" smtClean="0"/>
              <a:pPr>
                <a:defRPr/>
              </a:pPr>
              <a:t>123</a:t>
            </a:fld>
            <a:endParaRPr lang="tr-T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A4C92CD-EAFE-46D7-9593-B01CA76F588D}" type="slidenum">
              <a:rPr lang="en-US" smtClean="0"/>
              <a:pPr/>
              <a:t>124</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A4C92CD-EAFE-46D7-9593-B01CA76F588D}" type="slidenum">
              <a:rPr lang="en-US" smtClean="0"/>
              <a:pPr/>
              <a:t>125</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607A4-DDE6-4A3F-A00B-3319FF098A43}" type="slidenum">
              <a:rPr lang="tr-TR"/>
              <a:pPr/>
              <a:t>126</a:t>
            </a:fld>
            <a:endParaRPr lang="tr-T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2FDF9A-C436-407F-9B85-8C9677F34EE5}" type="slidenum">
              <a:rPr lang="tr-TR" smtClean="0"/>
              <a:pPr>
                <a:defRPr/>
              </a:pPr>
              <a:t>127</a:t>
            </a:fld>
            <a:endParaRPr lang="tr-T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2FDF9A-C436-407F-9B85-8C9677F34EE5}" type="slidenum">
              <a:rPr lang="tr-TR" smtClean="0"/>
              <a:pPr>
                <a:defRPr/>
              </a:pPr>
              <a:t>129</a:t>
            </a:fld>
            <a:endParaRPr lang="tr-T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130</a:t>
            </a:fld>
            <a:endParaRPr lang="tr-T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131</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29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53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1A0AFB-782C-44FC-AF17-8D2C8CD142A5}" type="slidenum">
              <a:rPr lang="en-GB"/>
              <a:pPr fontAlgn="base">
                <a:spcBef>
                  <a:spcPct val="0"/>
                </a:spcBef>
                <a:spcAft>
                  <a:spcPct val="0"/>
                </a:spcAft>
              </a:pPr>
              <a:t>13</a:t>
            </a:fld>
            <a:endParaRPr lang="en-GB"/>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132</a:t>
            </a:fld>
            <a:endParaRPr lang="tr-T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133</a:t>
            </a:fld>
            <a:endParaRPr lang="tr-T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134</a:t>
            </a:fld>
            <a:endParaRPr lang="tr-T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135</a:t>
            </a:fld>
            <a:endParaRPr lang="tr-T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136</a:t>
            </a:fld>
            <a:endParaRPr lang="tr-T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137</a:t>
            </a:fld>
            <a:endParaRPr lang="tr-T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138</a:t>
            </a:fld>
            <a:endParaRPr lang="tr-T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139</a:t>
            </a:fld>
            <a:endParaRPr lang="tr-T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140</a:t>
            </a:fld>
            <a:endParaRPr lang="tr-T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141</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63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A44D37-E7CE-49F8-B08F-ECABAAC0DEDF}" type="slidenum">
              <a:rPr lang="tr-TR">
                <a:solidFill>
                  <a:srgbClr val="000000"/>
                </a:solidFill>
              </a:rPr>
              <a:pPr fontAlgn="base">
                <a:spcBef>
                  <a:spcPct val="0"/>
                </a:spcBef>
                <a:spcAft>
                  <a:spcPct val="0"/>
                </a:spcAft>
              </a:pPr>
              <a:t>14</a:t>
            </a:fld>
            <a:endParaRPr lang="tr-TR">
              <a:solidFill>
                <a:srgbClr val="000000"/>
              </a:solidFil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142</a:t>
            </a:fld>
            <a:endParaRPr lang="tr-T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143</a:t>
            </a:fld>
            <a:endParaRPr lang="tr-T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144</a:t>
            </a:fld>
            <a:endParaRPr lang="tr-T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145</a:t>
            </a:fld>
            <a:endParaRPr lang="tr-T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146</a:t>
            </a:fld>
            <a:endParaRPr lang="tr-T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147</a:t>
            </a:fld>
            <a:endParaRPr lang="tr-T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148</a:t>
            </a:fld>
            <a:endParaRPr lang="tr-T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42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421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D7B44-1E40-49B9-8E00-BAC940A738E8}" type="slidenum">
              <a:rPr lang="tr-TR" smtClean="0">
                <a:latin typeface="Arial" pitchFamily="34" charset="0"/>
                <a:cs typeface="Arial" pitchFamily="34" charset="0"/>
              </a:rPr>
              <a:pPr/>
              <a:t>149</a:t>
            </a:fld>
            <a:endParaRPr lang="tr-TR"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73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4021B5-D4E0-420D-83B5-010D6CFC7B89}" type="slidenum">
              <a:rPr lang="tr-TR"/>
              <a:pPr fontAlgn="base">
                <a:spcBef>
                  <a:spcPct val="0"/>
                </a:spcBef>
                <a:spcAft>
                  <a:spcPct val="0"/>
                </a:spcAft>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837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83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88E03D-7E37-4A65-B659-7FA11735806C}" type="slidenum">
              <a:rPr lang="en-GB"/>
              <a:pPr fontAlgn="base">
                <a:spcBef>
                  <a:spcPct val="0"/>
                </a:spcBef>
                <a:spcAft>
                  <a:spcPct val="0"/>
                </a:spcAft>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FFCCBCF-BD7C-4D14-822C-E2370CE95334}" type="slidenum">
              <a:rPr lang="tr-TR" smtClean="0"/>
              <a:pPr>
                <a:defRPr/>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FFCCBCF-BD7C-4D14-822C-E2370CE95334}" type="slidenum">
              <a:rPr lang="tr-TR" smtClean="0"/>
              <a:pPr>
                <a:defRPr/>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939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93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FBC8A9-A932-41FA-9389-C8D81F2FF561}" type="slidenum">
              <a:rPr lang="en-GB"/>
              <a:pPr fontAlgn="base">
                <a:spcBef>
                  <a:spcPct val="0"/>
                </a:spcBef>
                <a:spcAft>
                  <a:spcPct val="0"/>
                </a:spcAft>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457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245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AB86E0-C12A-4FCF-BDF9-80C7611E3FFB}" type="slidenum">
              <a:rPr lang="tr-TR" smtClean="0">
                <a:latin typeface="Arial" charset="0"/>
              </a:rPr>
              <a:pPr/>
              <a:t>2</a:t>
            </a:fld>
            <a:endParaRPr lang="tr-T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FA3E8A-4386-41F3-808D-34C8259A30E8}" type="slidenum">
              <a:rPr lang="en-GB"/>
              <a:pPr fontAlgn="base">
                <a:spcBef>
                  <a:spcPct val="0"/>
                </a:spcBef>
                <a:spcAft>
                  <a:spcPct val="0"/>
                </a:spcAft>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FA3E8A-4386-41F3-808D-34C8259A30E8}" type="slidenum">
              <a:rPr lang="en-GB"/>
              <a:pPr fontAlgn="base">
                <a:spcBef>
                  <a:spcPct val="0"/>
                </a:spcBef>
                <a:spcAft>
                  <a:spcPct val="0"/>
                </a:spcAft>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FA3E8A-4386-41F3-808D-34C8259A30E8}" type="slidenum">
              <a:rPr lang="en-GB"/>
              <a:pPr fontAlgn="base">
                <a:spcBef>
                  <a:spcPct val="0"/>
                </a:spcBef>
                <a:spcAft>
                  <a:spcPct val="0"/>
                </a:spcAft>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FA3E8A-4386-41F3-808D-34C8259A30E8}" type="slidenum">
              <a:rPr lang="en-GB"/>
              <a:pPr fontAlgn="base">
                <a:spcBef>
                  <a:spcPct val="0"/>
                </a:spcBef>
                <a:spcAft>
                  <a:spcPct val="0"/>
                </a:spcAft>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FA3E8A-4386-41F3-808D-34C8259A30E8}" type="slidenum">
              <a:rPr lang="en-GB"/>
              <a:pPr fontAlgn="base">
                <a:spcBef>
                  <a:spcPct val="0"/>
                </a:spcBef>
                <a:spcAft>
                  <a:spcPct val="0"/>
                </a:spcAft>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14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7F42D5-26D9-40FE-8D80-CBBA7898F8A6}" type="slidenum">
              <a:rPr lang="en-GB"/>
              <a:pPr fontAlgn="base">
                <a:spcBef>
                  <a:spcPct val="0"/>
                </a:spcBef>
                <a:spcAft>
                  <a:spcPct val="0"/>
                </a:spcAft>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14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7F42D5-26D9-40FE-8D80-CBBA7898F8A6}" type="slidenum">
              <a:rPr lang="en-GB"/>
              <a:pPr fontAlgn="base">
                <a:spcBef>
                  <a:spcPct val="0"/>
                </a:spcBef>
                <a:spcAft>
                  <a:spcPct val="0"/>
                </a:spcAft>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14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7F42D5-26D9-40FE-8D80-CBBA7898F8A6}" type="slidenum">
              <a:rPr lang="en-GB"/>
              <a:pPr fontAlgn="base">
                <a:spcBef>
                  <a:spcPct val="0"/>
                </a:spcBef>
                <a:spcAft>
                  <a:spcPct val="0"/>
                </a:spcAft>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14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7F42D5-26D9-40FE-8D80-CBBA7898F8A6}" type="slidenum">
              <a:rPr lang="en-GB"/>
              <a:pPr fontAlgn="base">
                <a:spcBef>
                  <a:spcPct val="0"/>
                </a:spcBef>
                <a:spcAft>
                  <a:spcPct val="0"/>
                </a:spcAft>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24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24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212672-FA93-4C1B-8CDE-C2DBDDC76702}" type="slidenum">
              <a:rPr lang="en-GB"/>
              <a:pPr fontAlgn="base">
                <a:spcBef>
                  <a:spcPct val="0"/>
                </a:spcBef>
                <a:spcAft>
                  <a:spcPct val="0"/>
                </a:spcAft>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662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266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8D80B7-C85D-47E2-9D98-BE39EC564789}" type="slidenum">
              <a:rPr lang="tr-TR" smtClean="0">
                <a:latin typeface="Arial" charset="0"/>
              </a:rPr>
              <a:pPr/>
              <a:t>3</a:t>
            </a:fld>
            <a:endParaRPr lang="tr-TR"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24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24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212672-FA93-4C1B-8CDE-C2DBDDC76702}" type="slidenum">
              <a:rPr lang="en-GB"/>
              <a:pPr fontAlgn="base">
                <a:spcBef>
                  <a:spcPct val="0"/>
                </a:spcBef>
                <a:spcAft>
                  <a:spcPct val="0"/>
                </a:spcAft>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24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24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212672-FA93-4C1B-8CDE-C2DBDDC76702}" type="slidenum">
              <a:rPr lang="en-GB"/>
              <a:pPr fontAlgn="base">
                <a:spcBef>
                  <a:spcPct val="0"/>
                </a:spcBef>
                <a:spcAft>
                  <a:spcPct val="0"/>
                </a:spcAft>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34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8ED7D-CEDF-441E-B298-2AECEA66AB2E}" type="slidenum">
              <a:rPr lang="en-GB"/>
              <a:pPr fontAlgn="base">
                <a:spcBef>
                  <a:spcPct val="0"/>
                </a:spcBef>
                <a:spcAft>
                  <a:spcPct val="0"/>
                </a:spcAft>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34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8ED7D-CEDF-441E-B298-2AECEA66AB2E}" type="slidenum">
              <a:rPr lang="en-GB"/>
              <a:pPr fontAlgn="base">
                <a:spcBef>
                  <a:spcPct val="0"/>
                </a:spcBef>
                <a:spcAft>
                  <a:spcPct val="0"/>
                </a:spcAft>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34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8ED7D-CEDF-441E-B298-2AECEA66AB2E}" type="slidenum">
              <a:rPr lang="en-GB"/>
              <a:pPr fontAlgn="base">
                <a:spcBef>
                  <a:spcPct val="0"/>
                </a:spcBef>
                <a:spcAft>
                  <a:spcPct val="0"/>
                </a:spcAft>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45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45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43BAA0-B586-48EF-871E-CF4364AC30E4}" type="slidenum">
              <a:rPr lang="en-GB"/>
              <a:pPr fontAlgn="base">
                <a:spcBef>
                  <a:spcPct val="0"/>
                </a:spcBef>
                <a:spcAft>
                  <a:spcPct val="0"/>
                </a:spcAft>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656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4EB5B-E56B-4177-A67D-9B6E21161EC6}" type="slidenum">
              <a:rPr lang="en-GB"/>
              <a:pPr fontAlgn="base">
                <a:spcBef>
                  <a:spcPct val="0"/>
                </a:spcBef>
                <a:spcAft>
                  <a:spcPct val="0"/>
                </a:spcAft>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656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4EB5B-E56B-4177-A67D-9B6E21161EC6}" type="slidenum">
              <a:rPr lang="en-GB"/>
              <a:pPr fontAlgn="base">
                <a:spcBef>
                  <a:spcPct val="0"/>
                </a:spcBef>
                <a:spcAft>
                  <a:spcPct val="0"/>
                </a:spcAft>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758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75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847A4E-F6D7-4C7C-89E8-B4CD0DBB2E27}" type="slidenum">
              <a:rPr lang="en-GB"/>
              <a:pPr fontAlgn="base">
                <a:spcBef>
                  <a:spcPct val="0"/>
                </a:spcBef>
                <a:spcAft>
                  <a:spcPct val="0"/>
                </a:spcAft>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861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861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542951-2E5C-4452-BF4B-AE7E64AABCD5}" type="slidenum">
              <a:rPr lang="en-GB"/>
              <a:pPr fontAlgn="base">
                <a:spcBef>
                  <a:spcPct val="0"/>
                </a:spcBef>
                <a:spcAft>
                  <a:spcPct val="0"/>
                </a:spcAft>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297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57D17-2017-4C42-A669-629A5D822060}" type="slidenum">
              <a:rPr lang="tr-TR" smtClean="0">
                <a:latin typeface="Arial" charset="0"/>
              </a:rPr>
              <a:pPr/>
              <a:t>4</a:t>
            </a:fld>
            <a:endParaRPr lang="tr-TR"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963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96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FBD6FB-9EC7-49DD-A94A-BA3D8DFBCD6C}" type="slidenum">
              <a:rPr lang="en-GB"/>
              <a:pPr fontAlgn="base">
                <a:spcBef>
                  <a:spcPct val="0"/>
                </a:spcBef>
                <a:spcAft>
                  <a:spcPct val="0"/>
                </a:spcAft>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065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066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81CB21-2E5B-419A-BCDA-8F976F06CE75}" type="slidenum">
              <a:rPr lang="en-GB"/>
              <a:pPr fontAlgn="base">
                <a:spcBef>
                  <a:spcPct val="0"/>
                </a:spcBef>
                <a:spcAft>
                  <a:spcPct val="0"/>
                </a:spcAft>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168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16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279432-381E-469E-B2AE-9B005AA73F9C}" type="slidenum">
              <a:rPr lang="en-GB"/>
              <a:pPr fontAlgn="base">
                <a:spcBef>
                  <a:spcPct val="0"/>
                </a:spcBef>
                <a:spcAft>
                  <a:spcPct val="0"/>
                </a:spcAft>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270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270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88B567-AAC7-4BD4-9182-2B7F3CFA05C9}" type="slidenum">
              <a:rPr lang="en-GB"/>
              <a:pPr fontAlgn="base">
                <a:spcBef>
                  <a:spcPct val="0"/>
                </a:spcBef>
                <a:spcAft>
                  <a:spcPct val="0"/>
                </a:spcAft>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373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37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25F9B9-6171-4380-B23D-49018C6FD0D2}" type="slidenum">
              <a:rPr lang="en-GB"/>
              <a:pPr fontAlgn="base">
                <a:spcBef>
                  <a:spcPct val="0"/>
                </a:spcBef>
                <a:spcAft>
                  <a:spcPct val="0"/>
                </a:spcAft>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475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475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ACB1DA-EE9D-4312-BFCF-47E3C9F75B7C}" type="slidenum">
              <a:rPr lang="en-GB"/>
              <a:pPr fontAlgn="base">
                <a:spcBef>
                  <a:spcPct val="0"/>
                </a:spcBef>
                <a:spcAft>
                  <a:spcPct val="0"/>
                </a:spcAft>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680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680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6152B3-5BF5-40C6-A792-F07015092AEC}" type="slidenum">
              <a:rPr lang="en-GB"/>
              <a:pPr fontAlgn="base">
                <a:spcBef>
                  <a:spcPct val="0"/>
                </a:spcBef>
                <a:spcAft>
                  <a:spcPct val="0"/>
                </a:spcAft>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680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680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6152B3-5BF5-40C6-A792-F07015092AEC}" type="slidenum">
              <a:rPr lang="en-GB"/>
              <a:pPr fontAlgn="base">
                <a:spcBef>
                  <a:spcPct val="0"/>
                </a:spcBef>
                <a:spcAft>
                  <a:spcPct val="0"/>
                </a:spcAft>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FFCCBCF-BD7C-4D14-822C-E2370CE95334}" type="slidenum">
              <a:rPr lang="tr-TR" smtClean="0"/>
              <a:pPr>
                <a:defRPr/>
              </a:pPr>
              <a:t>48</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885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88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B54729-21C0-4C44-84BC-031E5226F448}" type="slidenum">
              <a:rPr lang="en-GB"/>
              <a:pPr fontAlgn="base">
                <a:spcBef>
                  <a:spcPct val="0"/>
                </a:spcBef>
                <a:spcAft>
                  <a:spcPct val="0"/>
                </a:spcAft>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297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57D17-2017-4C42-A669-629A5D822060}" type="slidenum">
              <a:rPr lang="tr-TR" smtClean="0">
                <a:latin typeface="Arial" charset="0"/>
              </a:rPr>
              <a:pPr/>
              <a:t>5</a:t>
            </a:fld>
            <a:endParaRPr lang="tr-TR"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089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09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52E31C-ABE1-4CAC-8B6E-58FADFA1E884}" type="slidenum">
              <a:rPr lang="en-GB"/>
              <a:pPr fontAlgn="base">
                <a:spcBef>
                  <a:spcPct val="0"/>
                </a:spcBef>
                <a:spcAft>
                  <a:spcPct val="0"/>
                </a:spcAft>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192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19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59963A-9B13-4CEE-9199-8D9DAB2070CC}" type="slidenum">
              <a:rPr lang="en-GB"/>
              <a:pPr fontAlgn="base">
                <a:spcBef>
                  <a:spcPct val="0"/>
                </a:spcBef>
                <a:spcAft>
                  <a:spcPct val="0"/>
                </a:spcAft>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294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29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DF2612-CD44-47EA-95EE-75066A6B0681}" type="slidenum">
              <a:rPr lang="en-GB"/>
              <a:pPr fontAlgn="base">
                <a:spcBef>
                  <a:spcPct val="0"/>
                </a:spcBef>
                <a:spcAft>
                  <a:spcPct val="0"/>
                </a:spcAft>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397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39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17EEF4-142A-4107-965B-136623BE415D}" type="slidenum">
              <a:rPr lang="en-GB"/>
              <a:pPr fontAlgn="base">
                <a:spcBef>
                  <a:spcPct val="0"/>
                </a:spcBef>
                <a:spcAft>
                  <a:spcPct val="0"/>
                </a:spcAft>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499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49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0671C0-440D-4B53-8980-4CAB35D94F6E}" type="slidenum">
              <a:rPr lang="en-GB"/>
              <a:pPr fontAlgn="base">
                <a:spcBef>
                  <a:spcPct val="0"/>
                </a:spcBef>
                <a:spcAft>
                  <a:spcPct val="0"/>
                </a:spcAft>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60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60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F9EFEE-BCF2-4A17-BF0B-EA6345D18F88}" type="slidenum">
              <a:rPr lang="en-GB"/>
              <a:pPr fontAlgn="base">
                <a:spcBef>
                  <a:spcPct val="0"/>
                </a:spcBef>
                <a:spcAft>
                  <a:spcPct val="0"/>
                </a:spcAft>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70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70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658348-DC8B-4F7C-9B23-C559B131C96D}" type="slidenum">
              <a:rPr lang="en-GB"/>
              <a:pPr fontAlgn="base">
                <a:spcBef>
                  <a:spcPct val="0"/>
                </a:spcBef>
                <a:spcAft>
                  <a:spcPct val="0"/>
                </a:spcAft>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80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80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778669-027B-4A3B-9B2F-1F3C63F93CF3}" type="slidenum">
              <a:rPr lang="tr-TR"/>
              <a:pPr fontAlgn="base">
                <a:spcBef>
                  <a:spcPct val="0"/>
                </a:spcBef>
                <a:spcAft>
                  <a:spcPct val="0"/>
                </a:spcAft>
              </a:pPr>
              <a:t>57</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90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90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773918-F2F9-482F-A484-8805561680C9}" type="slidenum">
              <a:rPr lang="en-GB"/>
              <a:pPr fontAlgn="base">
                <a:spcBef>
                  <a:spcPct val="0"/>
                </a:spcBef>
                <a:spcAft>
                  <a:spcPct val="0"/>
                </a:spcAft>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01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01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AB9D3B-A7CF-42C0-BA86-A2372B8EB573}" type="slidenum">
              <a:rPr lang="en-GB"/>
              <a:pPr fontAlgn="base">
                <a:spcBef>
                  <a:spcPct val="0"/>
                </a:spcBef>
                <a:spcAft>
                  <a:spcPct val="0"/>
                </a:spcAft>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297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57D17-2017-4C42-A669-629A5D822060}" type="slidenum">
              <a:rPr lang="tr-TR" smtClean="0">
                <a:latin typeface="Arial" charset="0"/>
              </a:rPr>
              <a:pPr/>
              <a:t>6</a:t>
            </a:fld>
            <a:endParaRPr lang="tr-TR"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113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11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EBFC1-3D5A-476A-B562-AF6D7B2B0D16}" type="slidenum">
              <a:rPr lang="en-GB"/>
              <a:pPr fontAlgn="base">
                <a:spcBef>
                  <a:spcPct val="0"/>
                </a:spcBef>
                <a:spcAft>
                  <a:spcPct val="0"/>
                </a:spcAft>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6FEA70B-49E0-4791-A8CF-3B74ABC9505B}" type="slidenum">
              <a:rPr lang="tr-TR" smtClean="0"/>
              <a:pPr>
                <a:defRPr/>
              </a:pPr>
              <a:t>61</a:t>
            </a:fld>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62</a:t>
            </a:fld>
            <a:endParaRPr lang="tr-TR"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63</a:t>
            </a:fld>
            <a:endParaRPr lang="tr-TR"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64</a:t>
            </a:fld>
            <a:endParaRPr lang="tr-TR" smtClean="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65</a:t>
            </a:fld>
            <a:endParaRPr lang="tr-TR"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66</a:t>
            </a:fld>
            <a:endParaRPr lang="tr-TR"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67</a:t>
            </a:fld>
            <a:endParaRPr lang="tr-TR"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68</a:t>
            </a:fld>
            <a:endParaRPr lang="tr-TR" smtClean="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69</a:t>
            </a:fld>
            <a:endParaRPr lang="tr-TR"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51275" y="9430307"/>
            <a:ext cx="2946400" cy="496331"/>
          </a:xfrm>
          <a:prstGeom prst="rect">
            <a:avLst/>
          </a:prstGeom>
          <a:noFill/>
          <a:ln w="9525">
            <a:noFill/>
            <a:miter lim="800000"/>
            <a:headEnd/>
            <a:tailEnd/>
          </a:ln>
        </p:spPr>
        <p:txBody>
          <a:bodyPr anchor="b"/>
          <a:lstStyle/>
          <a:p>
            <a:pPr algn="r"/>
            <a:fld id="{E4A477B2-0CA0-4BDF-8E6C-256D4CA84764}" type="slidenum">
              <a:rPr lang="en-US" sz="1200">
                <a:latin typeface="Times New Roman" pitchFamily="18" charset="0"/>
              </a:rPr>
              <a:pPr algn="r"/>
              <a:t>7</a:t>
            </a:fld>
            <a:endParaRPr lang="en-US" sz="1200">
              <a:latin typeface="Times New Roman" pitchFamily="18" charset="0"/>
            </a:endParaRPr>
          </a:p>
        </p:txBody>
      </p:sp>
      <p:sp>
        <p:nvSpPr>
          <p:cNvPr id="120835" name="Rectangle 2"/>
          <p:cNvSpPr>
            <a:spLocks noGrp="1" noRot="1" noChangeAspect="1" noChangeArrowheads="1" noTextEdit="1"/>
          </p:cNvSpPr>
          <p:nvPr>
            <p:ph type="sldImg"/>
          </p:nvPr>
        </p:nvSpPr>
        <p:spPr>
          <a:xfrm>
            <a:off x="915988" y="742950"/>
            <a:ext cx="4964112" cy="3724275"/>
          </a:xfrm>
          <a:ln/>
        </p:spPr>
      </p:sp>
      <p:sp>
        <p:nvSpPr>
          <p:cNvPr id="120836" name="Rectangle 3"/>
          <p:cNvSpPr>
            <a:spLocks noGrp="1" noChangeArrowheads="1"/>
          </p:cNvSpPr>
          <p:nvPr>
            <p:ph type="body" idx="1"/>
          </p:nvPr>
        </p:nvSpPr>
        <p:spPr>
          <a:xfrm>
            <a:off x="679450" y="4715951"/>
            <a:ext cx="5438775" cy="4466987"/>
          </a:xfrm>
          <a:noFill/>
          <a:ln/>
        </p:spPr>
        <p:txBody>
          <a:bodyPr/>
          <a:lstStyle/>
          <a:p>
            <a:endParaRPr lang="tr-T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latin typeface="Arial" pitchFamily="34" charset="0"/>
                <a:cs typeface="Arial" pitchFamily="34" charset="0"/>
              </a:rPr>
              <a:pPr/>
              <a:t>70</a:t>
            </a:fld>
            <a:endParaRPr lang="tr-TR" smtClean="0">
              <a:latin typeface="Arial"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71</a:t>
            </a:fld>
            <a:endParaRPr lang="tr-TR" smtClean="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72</a:t>
            </a:fld>
            <a:endParaRPr lang="tr-TR" smtClean="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294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4" name="3 Slayt Numarası Yer Tutucusu"/>
          <p:cNvSpPr>
            <a:spLocks noGrp="1"/>
          </p:cNvSpPr>
          <p:nvPr>
            <p:ph type="sldNum" sz="quarter" idx="5"/>
          </p:nvPr>
        </p:nvSpPr>
        <p:spPr/>
        <p:txBody>
          <a:bodyPr/>
          <a:lstStyle/>
          <a:p>
            <a:pPr>
              <a:defRPr/>
            </a:pPr>
            <a:fld id="{7050873A-7057-411D-B558-E6F06D3D70B7}" type="slidenum">
              <a:rPr lang="tr-TR" smtClean="0"/>
              <a:pPr>
                <a:defRPr/>
              </a:pPr>
              <a:t>74</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397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ED26E71F-7FE2-4516-989A-8A4C970AB964}" type="slidenum">
              <a:rPr lang="tr-TR" smtClean="0"/>
              <a:pPr>
                <a:defRPr/>
              </a:pPr>
              <a:t>75</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76</a:t>
            </a:fld>
            <a:endParaRPr lang="tr-TR" smtClean="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77</a:t>
            </a:fld>
            <a:endParaRPr lang="tr-TR" smtClean="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78</a:t>
            </a:fld>
            <a:endParaRPr lang="tr-TR" smtClean="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601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C0F150B9-C999-454B-82A4-E2439C7B643E}" type="slidenum">
              <a:rPr lang="tr-TR" smtClean="0"/>
              <a:pPr>
                <a:defRPr/>
              </a:pPr>
              <a:t>79</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704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373CFFE3-9929-4FA1-B55E-6D04101563F9}" type="slidenum">
              <a:rPr lang="tr-TR" smtClean="0"/>
              <a:pPr>
                <a:defRPr/>
              </a:pPr>
              <a:t>80</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77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327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167B9D-9518-4591-B03C-C786947E5053}" type="slidenum">
              <a:rPr lang="tr-TR">
                <a:solidFill>
                  <a:prstClr val="black"/>
                </a:solidFill>
              </a:rPr>
              <a:pPr/>
              <a:t>8</a:t>
            </a:fld>
            <a:endParaRPr lang="tr-TR">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80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6A82D283-C222-4CBF-90E1-6EC0A66A86B6}" type="slidenum">
              <a:rPr lang="tr-TR" smtClean="0"/>
              <a:pPr>
                <a:defRPr/>
              </a:pPr>
              <a:t>81</a:t>
            </a:fld>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909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7A9566D3-DCE0-4893-8E66-08450DDE59F5}" type="slidenum">
              <a:rPr lang="tr-TR" smtClean="0"/>
              <a:pPr>
                <a:defRPr/>
              </a:pPr>
              <a:t>82</a:t>
            </a:fld>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83</a:t>
            </a:fld>
            <a:endParaRPr lang="tr-TR" smtClean="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84</a:t>
            </a:fld>
            <a:endParaRPr lang="tr-TR" smtClean="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85</a:t>
            </a:fld>
            <a:endParaRPr lang="tr-TR" smtClean="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86</a:t>
            </a:fld>
            <a:endParaRPr lang="tr-TR" smtClean="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87</a:t>
            </a:fld>
            <a:endParaRPr lang="tr-TR" smtClean="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909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7A9566D3-DCE0-4893-8E66-08450DDE59F5}" type="slidenum">
              <a:rPr lang="tr-TR" smtClean="0">
                <a:solidFill>
                  <a:prstClr val="black"/>
                </a:solidFill>
              </a:rPr>
              <a:pPr>
                <a:defRPr/>
              </a:pPr>
              <a:t>88</a:t>
            </a:fld>
            <a:endParaRPr lang="tr-TR">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89</a:t>
            </a:fld>
            <a:endParaRPr lang="tr-TR" smtClean="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90</a:t>
            </a:fld>
            <a:endParaRPr lang="tr-TR"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FFFCCBCF-BD7C-4D14-822C-E2370CE95334}" type="slidenum">
              <a:rPr lang="tr-TR" smtClean="0"/>
              <a:pPr>
                <a:defRPr/>
              </a:pPr>
              <a:t>9</a:t>
            </a:fld>
            <a:endParaRPr lang="tr-T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91</a:t>
            </a:fld>
            <a:endParaRPr lang="tr-TR" smtClean="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909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7A9566D3-DCE0-4893-8E66-08450DDE59F5}" type="slidenum">
              <a:rPr lang="tr-TR" smtClean="0">
                <a:solidFill>
                  <a:prstClr val="black"/>
                </a:solidFill>
              </a:rPr>
              <a:pPr>
                <a:defRPr/>
              </a:pPr>
              <a:t>92</a:t>
            </a:fld>
            <a:endParaRPr lang="tr-TR">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93</a:t>
            </a:fld>
            <a:endParaRPr lang="tr-TR" smtClean="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94</a:t>
            </a:fld>
            <a:endParaRPr lang="tr-TR" smtClean="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95</a:t>
            </a:fld>
            <a:endParaRPr lang="tr-TR" smtClean="0">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96</a:t>
            </a:fld>
            <a:endParaRPr lang="tr-TR" smtClean="0">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93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4ADEAE8C-AEA2-4FEA-9861-2C8AC273FA64}" type="slidenum">
              <a:rPr lang="tr-TR" smtClean="0"/>
              <a:pPr>
                <a:defRPr/>
              </a:pPr>
              <a:t>97</a:t>
            </a:fld>
            <a:endParaRPr lang="tr-T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03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1E2ED4C0-840B-4F9C-833B-AB6BAC1E6DC7}" type="slidenum">
              <a:rPr lang="tr-TR" smtClean="0"/>
              <a:pPr>
                <a:defRPr/>
              </a:pPr>
              <a:t>98</a:t>
            </a:fld>
            <a:endParaRPr lang="tr-T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137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D7654DB4-03A0-4E75-8D72-F2894C99B58D}" type="slidenum">
              <a:rPr lang="tr-TR" smtClean="0"/>
              <a:pPr>
                <a:defRPr/>
              </a:pPr>
              <a:t>99</a:t>
            </a:fld>
            <a:endParaRPr lang="tr-T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BF3D7-943C-47EB-9F66-03D05A816171}" type="slidenum">
              <a:rPr lang="tr-TR" smtClean="0">
                <a:solidFill>
                  <a:prstClr val="black"/>
                </a:solidFill>
              </a:rPr>
              <a:pPr/>
              <a:t>100</a:t>
            </a:fld>
            <a:endParaRPr lang="tr-TR"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6" name="6 Veri Yer Tutucusu"/>
          <p:cNvSpPr>
            <a:spLocks noGrp="1"/>
          </p:cNvSpPr>
          <p:nvPr>
            <p:ph type="dt" sz="half" idx="10"/>
          </p:nvPr>
        </p:nvSpPr>
        <p:spPr/>
        <p:txBody>
          <a:bodyPr/>
          <a:lstStyle>
            <a:lvl1pPr>
              <a:defRPr/>
            </a:lvl1pPr>
            <a:extLst/>
          </a:lstStyle>
          <a:p>
            <a:pPr>
              <a:defRPr/>
            </a:pPr>
            <a:fld id="{039F3F27-B7AE-4B33-A426-41516D23888D}" type="datetimeFigureOut">
              <a:rPr lang="tr-TR"/>
              <a:pPr>
                <a:defRPr/>
              </a:pPr>
              <a:t>04.12.2013</a:t>
            </a:fld>
            <a:endParaRPr lang="tr-TR"/>
          </a:p>
        </p:txBody>
      </p:sp>
      <p:sp>
        <p:nvSpPr>
          <p:cNvPr id="7" name="19 Altbilgi Yer Tutucusu"/>
          <p:cNvSpPr>
            <a:spLocks noGrp="1"/>
          </p:cNvSpPr>
          <p:nvPr>
            <p:ph type="ftr" sz="quarter" idx="11"/>
          </p:nvPr>
        </p:nvSpPr>
        <p:spPr/>
        <p:txBody>
          <a:bodyPr/>
          <a:lstStyle>
            <a:lvl1pPr>
              <a:defRPr/>
            </a:lvl1pPr>
            <a:extLst/>
          </a:lstStyle>
          <a:p>
            <a:pPr>
              <a:defRPr/>
            </a:pPr>
            <a:endParaRPr lang="tr-TR"/>
          </a:p>
        </p:txBody>
      </p:sp>
      <p:sp>
        <p:nvSpPr>
          <p:cNvPr id="8" name="9 Slayt Numarası Yer Tutucusu"/>
          <p:cNvSpPr>
            <a:spLocks noGrp="1"/>
          </p:cNvSpPr>
          <p:nvPr>
            <p:ph type="sldNum" sz="quarter" idx="12"/>
          </p:nvPr>
        </p:nvSpPr>
        <p:spPr/>
        <p:txBody>
          <a:bodyPr/>
          <a:lstStyle>
            <a:lvl1pPr>
              <a:defRPr/>
            </a:lvl1pPr>
            <a:extLst/>
          </a:lstStyle>
          <a:p>
            <a:pPr>
              <a:defRPr/>
            </a:pPr>
            <a:fld id="{85C905D6-A171-4A10-AFAB-423D364F38F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1435100" y="274638"/>
            <a:ext cx="7499350" cy="1143000"/>
          </a:xfrm>
          <a:prstGeom prst="rect">
            <a:avLst/>
          </a:prstGeom>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435100" y="1447800"/>
            <a:ext cx="7499350" cy="4800600"/>
          </a:xfrm>
          <a:prstGeom prst="rect">
            <a:avLst/>
          </a:prstGeo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D523762A-F599-4461-8D90-D9594520F057}" type="datetimeFigureOut">
              <a:rPr lang="tr-TR"/>
              <a:pPr>
                <a:defRPr/>
              </a:pPr>
              <a:t>04.12.2013</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B613081D-DAC6-4D20-A86C-582FE52AFCC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a:prstGeom prst="rect">
            <a:avLst/>
          </a:prstGeo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0"/>
            <a:ext cx="5562600" cy="5851525"/>
          </a:xfrm>
          <a:prstGeom prst="rect">
            <a:avLst/>
          </a:prstGeo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ED59D79D-F91D-4036-9CE5-5E88E2A94A62}" type="datetimeFigureOut">
              <a:rPr lang="tr-TR"/>
              <a:pPr>
                <a:defRPr/>
              </a:pPr>
              <a:t>04.12.2013</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5960F62F-4F0F-4823-B268-2ACC58771615}"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cxnSp>
        <p:nvCxnSpPr>
          <p:cNvPr id="4" name="3 Düz Bağlayıcı"/>
          <p:cNvCxnSpPr/>
          <p:nvPr userDrawn="1"/>
        </p:nvCxnSpPr>
        <p:spPr>
          <a:xfrm>
            <a:off x="357188" y="1571625"/>
            <a:ext cx="8358187" cy="1588"/>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5" name="3 Veri Yer Tutucusu"/>
          <p:cNvSpPr>
            <a:spLocks noGrp="1"/>
          </p:cNvSpPr>
          <p:nvPr>
            <p:ph type="dt" sz="half" idx="10"/>
          </p:nvPr>
        </p:nvSpPr>
        <p:spPr/>
        <p:txBody>
          <a:bodyPr/>
          <a:lstStyle>
            <a:lvl1pPr>
              <a:defRPr/>
            </a:lvl1pPr>
          </a:lstStyle>
          <a:p>
            <a:pPr>
              <a:defRPr/>
            </a:pPr>
            <a:fld id="{905F5C3F-CDA3-43AA-A3C7-7FA6C421C1C7}" type="datetime1">
              <a:rPr lang="tr-TR">
                <a:solidFill>
                  <a:srgbClr val="4F81BD">
                    <a:lumMod val="40000"/>
                    <a:lumOff val="60000"/>
                  </a:srgbClr>
                </a:solidFill>
              </a:rPr>
              <a:pPr>
                <a:defRPr/>
              </a:pPr>
              <a:t>04.12.2013</a:t>
            </a:fld>
            <a:endParaRPr lang="tr-TR">
              <a:solidFill>
                <a:srgbClr val="4F81BD">
                  <a:lumMod val="40000"/>
                  <a:lumOff val="60000"/>
                </a:srgbClr>
              </a:solidFill>
            </a:endParaRPr>
          </a:p>
        </p:txBody>
      </p:sp>
      <p:sp>
        <p:nvSpPr>
          <p:cNvPr id="6" name="4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7" name="5 Slayt Numarası Yer Tutucusu"/>
          <p:cNvSpPr>
            <a:spLocks noGrp="1"/>
          </p:cNvSpPr>
          <p:nvPr>
            <p:ph type="sldNum" sz="quarter" idx="12"/>
          </p:nvPr>
        </p:nvSpPr>
        <p:spPr/>
        <p:txBody>
          <a:bodyPr/>
          <a:lstStyle>
            <a:lvl1pPr>
              <a:defRPr/>
            </a:lvl1pPr>
          </a:lstStyle>
          <a:p>
            <a:pPr>
              <a:defRPr/>
            </a:pPr>
            <a:fld id="{C09996CE-5450-4229-B85B-F2CB2D00C30F}" type="slidenum">
              <a:rPr lang="tr-TR">
                <a:solidFill>
                  <a:srgbClr val="4F81BD">
                    <a:lumMod val="40000"/>
                    <a:lumOff val="60000"/>
                  </a:srgbClr>
                </a:solidFill>
              </a:rPr>
              <a:pPr>
                <a:defRPr/>
              </a:pPr>
              <a:t>‹#›</a:t>
            </a:fld>
            <a:endParaRPr lang="tr-TR">
              <a:solidFill>
                <a:srgbClr val="4F81BD">
                  <a:lumMod val="40000"/>
                  <a:lumOff val="6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cxnSp>
        <p:nvCxnSpPr>
          <p:cNvPr id="4" name="3 Düz Bağlayıcı"/>
          <p:cNvCxnSpPr/>
          <p:nvPr userDrawn="1"/>
        </p:nvCxnSpPr>
        <p:spPr>
          <a:xfrm>
            <a:off x="285750" y="1571625"/>
            <a:ext cx="8429625" cy="1588"/>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786182" y="714356"/>
            <a:ext cx="5072098" cy="703282"/>
          </a:xfrm>
        </p:spPr>
        <p:txBody>
          <a:bodyPr>
            <a:normAutofit/>
          </a:bodyPr>
          <a:lstStyle>
            <a:lvl1pPr>
              <a:defRPr sz="2800" b="1">
                <a:solidFill>
                  <a:srgbClr val="FFFF00"/>
                </a:solidFill>
                <a:latin typeface="Comic Sans MS" pitchFamily="66" charset="0"/>
                <a:cs typeface="Arial"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solidFill>
                  <a:schemeClr val="bg1"/>
                </a:solidFill>
                <a:latin typeface="Comic Sans MS" pitchFamily="66" charset="0"/>
              </a:defRPr>
            </a:lvl1pPr>
            <a:lvl2pPr>
              <a:defRPr>
                <a:solidFill>
                  <a:schemeClr val="bg1"/>
                </a:solidFill>
                <a:latin typeface="Comic Sans MS" pitchFamily="66" charset="0"/>
              </a:defRPr>
            </a:lvl2pPr>
            <a:lvl3pPr>
              <a:defRPr>
                <a:solidFill>
                  <a:schemeClr val="bg1"/>
                </a:solidFill>
                <a:latin typeface="Comic Sans MS" pitchFamily="66" charset="0"/>
              </a:defRPr>
            </a:lvl3pPr>
            <a:lvl4pPr>
              <a:defRPr>
                <a:solidFill>
                  <a:schemeClr val="bg1"/>
                </a:solidFill>
                <a:latin typeface="Comic Sans MS" pitchFamily="66" charset="0"/>
              </a:defRPr>
            </a:lvl4pPr>
            <a:lvl5pPr>
              <a:defRPr>
                <a:solidFill>
                  <a:schemeClr val="bg1"/>
                </a:solidFill>
                <a:latin typeface="Comic Sans MS" pitchFamily="66"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3 Veri Yer Tutucusu"/>
          <p:cNvSpPr>
            <a:spLocks noGrp="1"/>
          </p:cNvSpPr>
          <p:nvPr>
            <p:ph type="dt" sz="half" idx="10"/>
          </p:nvPr>
        </p:nvSpPr>
        <p:spPr/>
        <p:txBody>
          <a:bodyPr/>
          <a:lstStyle>
            <a:lvl1pPr>
              <a:defRPr/>
            </a:lvl1pPr>
          </a:lstStyle>
          <a:p>
            <a:pPr>
              <a:defRPr/>
            </a:pPr>
            <a:fld id="{DAF4A1C4-31E9-41E4-BD69-56A5C3B7F391}" type="datetime1">
              <a:rPr lang="tr-TR">
                <a:solidFill>
                  <a:srgbClr val="4F81BD">
                    <a:lumMod val="40000"/>
                    <a:lumOff val="60000"/>
                  </a:srgbClr>
                </a:solidFill>
              </a:rPr>
              <a:pPr>
                <a:defRPr/>
              </a:pPr>
              <a:t>04.12.2013</a:t>
            </a:fld>
            <a:endParaRPr lang="tr-TR">
              <a:solidFill>
                <a:srgbClr val="4F81BD">
                  <a:lumMod val="40000"/>
                  <a:lumOff val="60000"/>
                </a:srgbClr>
              </a:solidFill>
            </a:endParaRPr>
          </a:p>
        </p:txBody>
      </p:sp>
      <p:sp>
        <p:nvSpPr>
          <p:cNvPr id="6" name="5 Slayt Numarası Yer Tutucusu"/>
          <p:cNvSpPr>
            <a:spLocks noGrp="1"/>
          </p:cNvSpPr>
          <p:nvPr>
            <p:ph type="sldNum" sz="quarter" idx="11"/>
          </p:nvPr>
        </p:nvSpPr>
        <p:spPr/>
        <p:txBody>
          <a:bodyPr/>
          <a:lstStyle>
            <a:lvl1pPr>
              <a:defRPr/>
            </a:lvl1pPr>
          </a:lstStyle>
          <a:p>
            <a:pPr>
              <a:defRPr/>
            </a:pPr>
            <a:fld id="{9A5C6624-4616-40B6-A262-E37B5A1179C4}" type="slidenum">
              <a:rPr lang="tr-TR">
                <a:solidFill>
                  <a:srgbClr val="4F81BD">
                    <a:lumMod val="40000"/>
                    <a:lumOff val="60000"/>
                  </a:srgbClr>
                </a:solidFill>
              </a:rPr>
              <a:pPr>
                <a:defRPr/>
              </a:pPr>
              <a:t>‹#›</a:t>
            </a:fld>
            <a:endParaRPr lang="tr-TR">
              <a:solidFill>
                <a:srgbClr val="4F81BD">
                  <a:lumMod val="40000"/>
                  <a:lumOff val="6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72A9FD4-DBE8-4019-A551-F553E7613789}" type="datetime1">
              <a:rPr lang="tr-TR">
                <a:solidFill>
                  <a:srgbClr val="4F81BD">
                    <a:lumMod val="40000"/>
                    <a:lumOff val="60000"/>
                  </a:srgbClr>
                </a:solidFill>
              </a:rPr>
              <a:pPr>
                <a:defRPr/>
              </a:pPr>
              <a:t>04.12.2013</a:t>
            </a:fld>
            <a:endParaRPr lang="tr-TR">
              <a:solidFill>
                <a:srgbClr val="4F81BD">
                  <a:lumMod val="40000"/>
                  <a:lumOff val="60000"/>
                </a:srgb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6" name="5 Slayt Numarası Yer Tutucusu"/>
          <p:cNvSpPr>
            <a:spLocks noGrp="1"/>
          </p:cNvSpPr>
          <p:nvPr>
            <p:ph type="sldNum" sz="quarter" idx="12"/>
          </p:nvPr>
        </p:nvSpPr>
        <p:spPr/>
        <p:txBody>
          <a:bodyPr/>
          <a:lstStyle>
            <a:lvl1pPr>
              <a:defRPr/>
            </a:lvl1pPr>
          </a:lstStyle>
          <a:p>
            <a:pPr>
              <a:defRPr/>
            </a:pPr>
            <a:fld id="{09006CBF-253C-405C-80A0-98095B9DA1F2}" type="slidenum">
              <a:rPr lang="tr-TR">
                <a:solidFill>
                  <a:srgbClr val="4F81BD">
                    <a:lumMod val="40000"/>
                    <a:lumOff val="60000"/>
                  </a:srgbClr>
                </a:solidFill>
              </a:rPr>
              <a:pPr>
                <a:defRPr/>
              </a:pPr>
              <a:t>‹#›</a:t>
            </a:fld>
            <a:endParaRPr lang="tr-TR">
              <a:solidFill>
                <a:srgbClr val="4F81BD">
                  <a:lumMod val="40000"/>
                  <a:lumOff val="6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pPr>
              <a:defRPr/>
            </a:pPr>
            <a:fld id="{14863AAD-8623-4360-9CF9-67035B46C19C}" type="datetime1">
              <a:rPr lang="tr-TR">
                <a:solidFill>
                  <a:srgbClr val="4F81BD">
                    <a:lumMod val="40000"/>
                    <a:lumOff val="60000"/>
                  </a:srgbClr>
                </a:solidFill>
              </a:rPr>
              <a:pPr>
                <a:defRPr/>
              </a:pPr>
              <a:t>04.12.2013</a:t>
            </a:fld>
            <a:endParaRPr lang="tr-TR">
              <a:solidFill>
                <a:srgbClr val="4F81BD">
                  <a:lumMod val="40000"/>
                  <a:lumOff val="60000"/>
                </a:srgbClr>
              </a:solidFill>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7" name="6 Slayt Numarası Yer Tutucusu"/>
          <p:cNvSpPr>
            <a:spLocks noGrp="1"/>
          </p:cNvSpPr>
          <p:nvPr>
            <p:ph type="sldNum" sz="quarter" idx="12"/>
          </p:nvPr>
        </p:nvSpPr>
        <p:spPr/>
        <p:txBody>
          <a:bodyPr/>
          <a:lstStyle>
            <a:lvl1pPr>
              <a:defRPr/>
            </a:lvl1pPr>
          </a:lstStyle>
          <a:p>
            <a:pPr>
              <a:defRPr/>
            </a:pPr>
            <a:fld id="{1BDB0096-3338-439C-8E1B-E0FC4B2C75F9}" type="slidenum">
              <a:rPr lang="tr-TR">
                <a:solidFill>
                  <a:srgbClr val="4F81BD">
                    <a:lumMod val="40000"/>
                    <a:lumOff val="60000"/>
                  </a:srgbClr>
                </a:solidFill>
              </a:rPr>
              <a:pPr>
                <a:defRPr/>
              </a:pPr>
              <a:t>‹#›</a:t>
            </a:fld>
            <a:endParaRPr lang="tr-TR">
              <a:solidFill>
                <a:srgbClr val="4F81BD">
                  <a:lumMod val="40000"/>
                  <a:lumOff val="6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pPr>
              <a:defRPr/>
            </a:pPr>
            <a:fld id="{E3436894-BD1C-4B05-B6E3-99722B9F5F63}" type="datetime1">
              <a:rPr lang="tr-TR">
                <a:solidFill>
                  <a:srgbClr val="4F81BD">
                    <a:lumMod val="40000"/>
                    <a:lumOff val="60000"/>
                  </a:srgbClr>
                </a:solidFill>
              </a:rPr>
              <a:pPr>
                <a:defRPr/>
              </a:pPr>
              <a:t>04.12.2013</a:t>
            </a:fld>
            <a:endParaRPr lang="tr-TR">
              <a:solidFill>
                <a:srgbClr val="4F81BD">
                  <a:lumMod val="40000"/>
                  <a:lumOff val="60000"/>
                </a:srgbClr>
              </a:solidFill>
            </a:endParaRPr>
          </a:p>
        </p:txBody>
      </p:sp>
      <p:sp>
        <p:nvSpPr>
          <p:cNvPr id="8" name="7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9" name="8 Slayt Numarası Yer Tutucusu"/>
          <p:cNvSpPr>
            <a:spLocks noGrp="1"/>
          </p:cNvSpPr>
          <p:nvPr>
            <p:ph type="sldNum" sz="quarter" idx="12"/>
          </p:nvPr>
        </p:nvSpPr>
        <p:spPr/>
        <p:txBody>
          <a:bodyPr/>
          <a:lstStyle>
            <a:lvl1pPr>
              <a:defRPr/>
            </a:lvl1pPr>
          </a:lstStyle>
          <a:p>
            <a:pPr>
              <a:defRPr/>
            </a:pPr>
            <a:fld id="{182EDA58-474A-4D97-A8EF-0D6329B72206}" type="slidenum">
              <a:rPr lang="tr-TR">
                <a:solidFill>
                  <a:srgbClr val="4F81BD">
                    <a:lumMod val="40000"/>
                    <a:lumOff val="60000"/>
                  </a:srgbClr>
                </a:solidFill>
              </a:rPr>
              <a:pPr>
                <a:defRPr/>
              </a:pPr>
              <a:t>‹#›</a:t>
            </a:fld>
            <a:endParaRPr lang="tr-TR">
              <a:solidFill>
                <a:srgbClr val="4F81BD">
                  <a:lumMod val="40000"/>
                  <a:lumOff val="6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pPr>
              <a:defRPr/>
            </a:pPr>
            <a:fld id="{D4843740-9D47-4E86-803D-A52C4740909B}" type="datetime1">
              <a:rPr lang="tr-TR">
                <a:solidFill>
                  <a:srgbClr val="4F81BD">
                    <a:lumMod val="40000"/>
                    <a:lumOff val="60000"/>
                  </a:srgbClr>
                </a:solidFill>
              </a:rPr>
              <a:pPr>
                <a:defRPr/>
              </a:pPr>
              <a:t>04.12.2013</a:t>
            </a:fld>
            <a:endParaRPr lang="tr-TR">
              <a:solidFill>
                <a:srgbClr val="4F81BD">
                  <a:lumMod val="40000"/>
                  <a:lumOff val="60000"/>
                </a:srgbClr>
              </a:solidFill>
            </a:endParaRPr>
          </a:p>
        </p:txBody>
      </p:sp>
      <p:sp>
        <p:nvSpPr>
          <p:cNvPr id="4" name="3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5" name="4 Slayt Numarası Yer Tutucusu"/>
          <p:cNvSpPr>
            <a:spLocks noGrp="1"/>
          </p:cNvSpPr>
          <p:nvPr>
            <p:ph type="sldNum" sz="quarter" idx="12"/>
          </p:nvPr>
        </p:nvSpPr>
        <p:spPr/>
        <p:txBody>
          <a:bodyPr/>
          <a:lstStyle>
            <a:lvl1pPr>
              <a:defRPr/>
            </a:lvl1pPr>
          </a:lstStyle>
          <a:p>
            <a:pPr>
              <a:defRPr/>
            </a:pPr>
            <a:fld id="{7AF6D04E-9AE4-47E2-ABEB-D9EFDD412791}" type="slidenum">
              <a:rPr lang="tr-TR">
                <a:solidFill>
                  <a:srgbClr val="4F81BD">
                    <a:lumMod val="40000"/>
                    <a:lumOff val="60000"/>
                  </a:srgbClr>
                </a:solidFill>
              </a:rPr>
              <a:pPr>
                <a:defRPr/>
              </a:pPr>
              <a:t>‹#›</a:t>
            </a:fld>
            <a:endParaRPr lang="tr-TR">
              <a:solidFill>
                <a:srgbClr val="4F81BD">
                  <a:lumMod val="40000"/>
                  <a:lumOff val="6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fld id="{FB2F1617-1395-450B-8E0E-DA0404DC56B4}" type="datetime1">
              <a:rPr lang="tr-TR">
                <a:solidFill>
                  <a:srgbClr val="4F81BD">
                    <a:lumMod val="40000"/>
                    <a:lumOff val="60000"/>
                  </a:srgbClr>
                </a:solidFill>
              </a:rPr>
              <a:pPr>
                <a:defRPr/>
              </a:pPr>
              <a:t>04.12.2013</a:t>
            </a:fld>
            <a:endParaRPr lang="tr-TR">
              <a:solidFill>
                <a:srgbClr val="4F81BD">
                  <a:lumMod val="40000"/>
                  <a:lumOff val="60000"/>
                </a:srgbClr>
              </a:solidFill>
            </a:endParaRPr>
          </a:p>
        </p:txBody>
      </p:sp>
      <p:sp>
        <p:nvSpPr>
          <p:cNvPr id="3" name="2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4" name="3 Slayt Numarası Yer Tutucusu"/>
          <p:cNvSpPr>
            <a:spLocks noGrp="1"/>
          </p:cNvSpPr>
          <p:nvPr>
            <p:ph type="sldNum" sz="quarter" idx="12"/>
          </p:nvPr>
        </p:nvSpPr>
        <p:spPr/>
        <p:txBody>
          <a:bodyPr/>
          <a:lstStyle>
            <a:lvl1pPr>
              <a:defRPr/>
            </a:lvl1pPr>
          </a:lstStyle>
          <a:p>
            <a:pPr>
              <a:defRPr/>
            </a:pPr>
            <a:fld id="{2B36D5F5-B66F-4EF9-89DA-D58B6A1FBA5F}" type="slidenum">
              <a:rPr lang="tr-TR">
                <a:solidFill>
                  <a:srgbClr val="4F81BD">
                    <a:lumMod val="40000"/>
                    <a:lumOff val="60000"/>
                  </a:srgbClr>
                </a:solidFill>
              </a:rPr>
              <a:pPr>
                <a:defRPr/>
              </a:pPr>
              <a:t>‹#›</a:t>
            </a:fld>
            <a:endParaRPr lang="tr-TR">
              <a:solidFill>
                <a:srgbClr val="4F81BD">
                  <a:lumMod val="40000"/>
                  <a:lumOff val="6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key Başlık ve Meti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lvl1pPr>
              <a:defRPr/>
            </a:lvl1pPr>
          </a:lstStyle>
          <a:p>
            <a:pPr>
              <a:defRPr/>
            </a:pPr>
            <a:fld id="{E9E27C86-0D08-4F91-BDD0-E66DD0598329}" type="datetime1">
              <a:rPr lang="tr-TR">
                <a:solidFill>
                  <a:srgbClr val="4F81BD">
                    <a:lumMod val="40000"/>
                    <a:lumOff val="60000"/>
                  </a:srgbClr>
                </a:solidFill>
              </a:rPr>
              <a:pPr>
                <a:defRPr/>
              </a:pPr>
              <a:t>04.12.2013</a:t>
            </a:fld>
            <a:endParaRPr lang="tr-TR">
              <a:solidFill>
                <a:srgbClr val="4F81BD">
                  <a:lumMod val="40000"/>
                  <a:lumOff val="60000"/>
                </a:srgb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6" name="5 Slayt Numarası Yer Tutucusu"/>
          <p:cNvSpPr>
            <a:spLocks noGrp="1"/>
          </p:cNvSpPr>
          <p:nvPr>
            <p:ph type="sldNum" sz="quarter" idx="12"/>
          </p:nvPr>
        </p:nvSpPr>
        <p:spPr/>
        <p:txBody>
          <a:bodyPr/>
          <a:lstStyle>
            <a:lvl1pPr>
              <a:defRPr/>
            </a:lvl1pPr>
          </a:lstStyle>
          <a:p>
            <a:pPr>
              <a:defRPr/>
            </a:pPr>
            <a:fld id="{7B306E52-F75E-4516-8891-2A9C298DB0CE}" type="slidenum">
              <a:rPr lang="tr-TR">
                <a:solidFill>
                  <a:srgbClr val="4F81BD">
                    <a:lumMod val="40000"/>
                    <a:lumOff val="60000"/>
                  </a:srgbClr>
                </a:solidFill>
              </a:rPr>
              <a:pPr>
                <a:defRPr/>
              </a:pPr>
              <a:t>‹#›</a:t>
            </a:fld>
            <a:endParaRPr lang="tr-TR">
              <a:solidFill>
                <a:srgbClr val="4F81BD">
                  <a:lumMod val="40000"/>
                  <a:lumOff val="6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şlık ve İçerik">
    <p:spTree>
      <p:nvGrpSpPr>
        <p:cNvPr id="1" name=""/>
        <p:cNvGrpSpPr/>
        <p:nvPr/>
      </p:nvGrpSpPr>
      <p:grpSpPr>
        <a:xfrm>
          <a:off x="0" y="0"/>
          <a:ext cx="0" cy="0"/>
          <a:chOff x="0" y="0"/>
          <a:chExt cx="0" cy="0"/>
        </a:xfrm>
      </p:grpSpPr>
      <p:sp>
        <p:nvSpPr>
          <p:cNvPr id="4" name="23 Veri Yer Tutucusu"/>
          <p:cNvSpPr>
            <a:spLocks noGrp="1"/>
          </p:cNvSpPr>
          <p:nvPr>
            <p:ph type="dt" sz="half" idx="10"/>
          </p:nvPr>
        </p:nvSpPr>
        <p:spPr/>
        <p:txBody>
          <a:bodyPr/>
          <a:lstStyle>
            <a:lvl1pPr>
              <a:defRPr/>
            </a:lvl1pPr>
          </a:lstStyle>
          <a:p>
            <a:pPr>
              <a:defRPr/>
            </a:pPr>
            <a:fld id="{0297215C-919A-4C56-8922-98ED8D1B65FC}" type="datetimeFigureOut">
              <a:rPr lang="tr-TR"/>
              <a:pPr>
                <a:defRPr/>
              </a:pPr>
              <a:t>04.12.2013</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A8621796-D42F-48BE-910D-57D5F86C264D}"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Özel Düze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4D262D7D-BF79-485B-9B03-7BD45FA5600D}" type="datetime1">
              <a:rPr lang="tr-TR" smtClean="0">
                <a:solidFill>
                  <a:srgbClr val="4F81BD">
                    <a:lumMod val="40000"/>
                    <a:lumOff val="60000"/>
                  </a:srgbClr>
                </a:solidFill>
              </a:rPr>
              <a:pPr>
                <a:defRPr/>
              </a:pPr>
              <a:t>04.12.2013</a:t>
            </a:fld>
            <a:endParaRPr lang="tr-TR" dirty="0">
              <a:solidFill>
                <a:srgbClr val="4F81BD">
                  <a:lumMod val="40000"/>
                  <a:lumOff val="60000"/>
                </a:srgbClr>
              </a:solidFill>
            </a:endParaRPr>
          </a:p>
        </p:txBody>
      </p:sp>
      <p:sp>
        <p:nvSpPr>
          <p:cNvPr id="4" name="3 Slayt Numarası Yer Tutucusu"/>
          <p:cNvSpPr>
            <a:spLocks noGrp="1"/>
          </p:cNvSpPr>
          <p:nvPr>
            <p:ph type="sldNum" sz="quarter" idx="11"/>
          </p:nvPr>
        </p:nvSpPr>
        <p:spPr/>
        <p:txBody>
          <a:bodyPr/>
          <a:lstStyle/>
          <a:p>
            <a:pPr>
              <a:defRPr/>
            </a:pPr>
            <a:fld id="{C098ED1F-01AD-4C89-9A99-915964919832}" type="slidenum">
              <a:rPr lang="tr-TR" smtClean="0">
                <a:solidFill>
                  <a:srgbClr val="4F81BD">
                    <a:lumMod val="40000"/>
                    <a:lumOff val="60000"/>
                  </a:srgbClr>
                </a:solidFill>
              </a:rPr>
              <a:pPr>
                <a:defRPr/>
              </a:pPr>
              <a:t>‹#›</a:t>
            </a:fld>
            <a:endParaRPr lang="tr-TR" dirty="0">
              <a:solidFill>
                <a:srgbClr val="4F81BD">
                  <a:lumMod val="40000"/>
                  <a:lumOff val="6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solidFill>
                <a:srgbClr val="4F81BD">
                  <a:lumMod val="40000"/>
                  <a:lumOff val="60000"/>
                </a:srgbClr>
              </a:solidFill>
            </a:endParaRPr>
          </a:p>
        </p:txBody>
      </p:sp>
      <p:sp>
        <p:nvSpPr>
          <p:cNvPr id="6" name="5 Altbilgi Yer Tutucusu"/>
          <p:cNvSpPr>
            <a:spLocks noGrp="1"/>
          </p:cNvSpPr>
          <p:nvPr>
            <p:ph type="ftr" sz="quarter" idx="11"/>
          </p:nvPr>
        </p:nvSpPr>
        <p:spPr>
          <a:xfrm>
            <a:off x="3124200" y="6245225"/>
            <a:ext cx="2895600" cy="476250"/>
          </a:xfrm>
          <a:prstGeom prst="rect">
            <a:avLst/>
          </a:prstGeom>
        </p:spPr>
        <p:txBody>
          <a:bodyPr/>
          <a:lstStyle>
            <a:lvl1pPr>
              <a:defRPr/>
            </a:lvl1pPr>
          </a:lstStyle>
          <a:p>
            <a:endParaRPr lang="tr-TR">
              <a:solidFill>
                <a:prstClr val="black"/>
              </a:solidFill>
              <a:cs typeface="Arial" charset="0"/>
            </a:endParaRP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6FDBDD4E-9781-44C0-AACC-EDBA4599BECD}" type="slidenum">
              <a:rPr lang="tr-TR">
                <a:solidFill>
                  <a:srgbClr val="4F81BD">
                    <a:lumMod val="40000"/>
                    <a:lumOff val="60000"/>
                  </a:srgbClr>
                </a:solidFill>
              </a:rPr>
              <a:pPr/>
              <a:t>‹#›</a:t>
            </a:fld>
            <a:endParaRPr lang="tr-TR">
              <a:solidFill>
                <a:srgbClr val="4F81BD">
                  <a:lumMod val="40000"/>
                  <a:lumOff val="6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endParaRPr lang="tr-TR"/>
          </a:p>
        </p:txBody>
      </p:sp>
      <p:sp>
        <p:nvSpPr>
          <p:cNvPr id="4" name="3 Veri Yer Tutucusu"/>
          <p:cNvSpPr>
            <a:spLocks noGrp="1"/>
          </p:cNvSpPr>
          <p:nvPr>
            <p:ph type="dt" sz="half" idx="10"/>
          </p:nvPr>
        </p:nvSpPr>
        <p:spPr>
          <a:xfrm>
            <a:off x="457200" y="6245225"/>
            <a:ext cx="2133600" cy="476250"/>
          </a:xfrm>
        </p:spPr>
        <p:txBody>
          <a:bodyPr/>
          <a:lstStyle>
            <a:lvl1pPr>
              <a:defRPr/>
            </a:lvl1pPr>
          </a:lstStyle>
          <a:p>
            <a:endParaRPr lang="tr-TR">
              <a:solidFill>
                <a:srgbClr val="4F81BD">
                  <a:lumMod val="40000"/>
                  <a:lumOff val="60000"/>
                </a:srgbClr>
              </a:solidFill>
            </a:endParaRPr>
          </a:p>
        </p:txBody>
      </p:sp>
      <p:sp>
        <p:nvSpPr>
          <p:cNvPr id="5" name="4 Altbilgi Yer Tutucusu"/>
          <p:cNvSpPr>
            <a:spLocks noGrp="1"/>
          </p:cNvSpPr>
          <p:nvPr>
            <p:ph type="ftr" sz="quarter" idx="11"/>
          </p:nvPr>
        </p:nvSpPr>
        <p:spPr>
          <a:xfrm>
            <a:off x="3124200" y="6245225"/>
            <a:ext cx="2895600" cy="476250"/>
          </a:xfrm>
          <a:prstGeom prst="rect">
            <a:avLst/>
          </a:prstGeom>
        </p:spPr>
        <p:txBody>
          <a:bodyPr/>
          <a:lstStyle>
            <a:lvl1pPr>
              <a:defRPr/>
            </a:lvl1pPr>
          </a:lstStyle>
          <a:p>
            <a:endParaRPr lang="tr-TR">
              <a:solidFill>
                <a:prstClr val="black"/>
              </a:solidFill>
              <a:cs typeface="Arial" charset="0"/>
            </a:endParaRPr>
          </a:p>
        </p:txBody>
      </p:sp>
      <p:sp>
        <p:nvSpPr>
          <p:cNvPr id="6" name="5 Slayt Numarası Yer Tutucusu"/>
          <p:cNvSpPr>
            <a:spLocks noGrp="1"/>
          </p:cNvSpPr>
          <p:nvPr>
            <p:ph type="sldNum" sz="quarter" idx="12"/>
          </p:nvPr>
        </p:nvSpPr>
        <p:spPr>
          <a:xfrm>
            <a:off x="6553200" y="6245225"/>
            <a:ext cx="2133600" cy="476250"/>
          </a:xfrm>
        </p:spPr>
        <p:txBody>
          <a:bodyPr/>
          <a:lstStyle>
            <a:lvl1pPr>
              <a:defRPr/>
            </a:lvl1pPr>
          </a:lstStyle>
          <a:p>
            <a:fld id="{A3109D98-DC58-4EAE-9295-6865F8A29E33}" type="slidenum">
              <a:rPr lang="tr-TR">
                <a:solidFill>
                  <a:srgbClr val="4F81BD">
                    <a:lumMod val="40000"/>
                    <a:lumOff val="60000"/>
                  </a:srgbClr>
                </a:solidFill>
              </a:rPr>
              <a:pPr/>
              <a:t>‹#›</a:t>
            </a:fld>
            <a:endParaRPr lang="tr-TR">
              <a:solidFill>
                <a:srgbClr val="4F81BD">
                  <a:lumMod val="40000"/>
                  <a:lumOff val="6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aşlıklı Resi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Başlık Slaydı">
    <p:spTree>
      <p:nvGrpSpPr>
        <p:cNvPr id="1" name=""/>
        <p:cNvGrpSpPr/>
        <p:nvPr/>
      </p:nvGrpSpPr>
      <p:grpSpPr>
        <a:xfrm>
          <a:off x="0" y="0"/>
          <a:ext cx="0" cy="0"/>
          <a:chOff x="0" y="0"/>
          <a:chExt cx="0" cy="0"/>
        </a:xfrm>
      </p:grpSpPr>
      <p:sp>
        <p:nvSpPr>
          <p:cNvPr id="6" name="6 Veri Yer Tutucusu"/>
          <p:cNvSpPr>
            <a:spLocks noGrp="1"/>
          </p:cNvSpPr>
          <p:nvPr>
            <p:ph type="dt" sz="half" idx="10"/>
          </p:nvPr>
        </p:nvSpPr>
        <p:spPr/>
        <p:txBody>
          <a:bodyPr/>
          <a:lstStyle>
            <a:lvl1pPr>
              <a:defRPr/>
            </a:lvl1pPr>
            <a:extLst/>
          </a:lstStyle>
          <a:p>
            <a:pPr>
              <a:defRPr/>
            </a:pPr>
            <a:fld id="{039F3F27-B7AE-4B33-A426-41516D23888D}" type="datetimeFigureOut">
              <a:rPr lang="tr-TR"/>
              <a:pPr>
                <a:defRPr/>
              </a:pPr>
              <a:t>04.12.2013</a:t>
            </a:fld>
            <a:endParaRPr lang="tr-TR"/>
          </a:p>
        </p:txBody>
      </p:sp>
      <p:sp>
        <p:nvSpPr>
          <p:cNvPr id="7" name="19 Altbilgi Yer Tutucusu"/>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tr-TR"/>
          </a:p>
        </p:txBody>
      </p:sp>
      <p:sp>
        <p:nvSpPr>
          <p:cNvPr id="8" name="9 Slayt Numarası Yer Tutucusu"/>
          <p:cNvSpPr>
            <a:spLocks noGrp="1"/>
          </p:cNvSpPr>
          <p:nvPr>
            <p:ph type="sldNum" sz="quarter" idx="12"/>
          </p:nvPr>
        </p:nvSpPr>
        <p:spPr/>
        <p:txBody>
          <a:bodyPr/>
          <a:lstStyle>
            <a:lvl1pPr>
              <a:defRPr/>
            </a:lvl1pPr>
            <a:extLst/>
          </a:lstStyle>
          <a:p>
            <a:pPr>
              <a:defRPr/>
            </a:pPr>
            <a:fld id="{85C905D6-A171-4A10-AFAB-423D364F38F3}"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ölüm Üstbilgisi">
    <p:spTree>
      <p:nvGrpSpPr>
        <p:cNvPr id="1" name=""/>
        <p:cNvGrpSpPr/>
        <p:nvPr/>
      </p:nvGrpSpPr>
      <p:grpSpPr>
        <a:xfrm>
          <a:off x="0" y="0"/>
          <a:ext cx="0" cy="0"/>
          <a:chOff x="0" y="0"/>
          <a:chExt cx="0" cy="0"/>
        </a:xfrm>
      </p:grpSpPr>
      <p:sp>
        <p:nvSpPr>
          <p:cNvPr id="8" name="3 Veri Yer Tutucusu"/>
          <p:cNvSpPr>
            <a:spLocks noGrp="1"/>
          </p:cNvSpPr>
          <p:nvPr>
            <p:ph type="dt" sz="half" idx="10"/>
          </p:nvPr>
        </p:nvSpPr>
        <p:spPr/>
        <p:txBody>
          <a:bodyPr/>
          <a:lstStyle>
            <a:lvl1pPr>
              <a:defRPr/>
            </a:lvl1pPr>
            <a:extLst/>
          </a:lstStyle>
          <a:p>
            <a:pPr>
              <a:defRPr/>
            </a:pPr>
            <a:fld id="{C5294D08-F345-4456-B6F8-3B5336785849}" type="datetimeFigureOut">
              <a:rPr lang="tr-TR"/>
              <a:pPr>
                <a:defRPr/>
              </a:pPr>
              <a:t>04.12.2013</a:t>
            </a:fld>
            <a:endParaRPr lang="tr-TR"/>
          </a:p>
        </p:txBody>
      </p:sp>
      <p:sp>
        <p:nvSpPr>
          <p:cNvPr id="9" name="4 Altbilgi Yer Tutucusu"/>
          <p:cNvSpPr>
            <a:spLocks noGrp="1"/>
          </p:cNvSpPr>
          <p:nvPr>
            <p:ph type="ftr" sz="quarter" idx="11"/>
          </p:nvPr>
        </p:nvSpPr>
        <p:spPr/>
        <p:txBody>
          <a:bodyPr/>
          <a:lstStyle>
            <a:lvl1pPr>
              <a:defRPr/>
            </a:lvl1pPr>
            <a:extLst/>
          </a:lstStyle>
          <a:p>
            <a:pPr>
              <a:defRPr/>
            </a:pPr>
            <a:endParaRPr lang="tr-TR"/>
          </a:p>
        </p:txBody>
      </p:sp>
      <p:sp>
        <p:nvSpPr>
          <p:cNvPr id="10" name="5 Slayt Numarası Yer Tutucusu"/>
          <p:cNvSpPr>
            <a:spLocks noGrp="1"/>
          </p:cNvSpPr>
          <p:nvPr>
            <p:ph type="sldNum" sz="quarter" idx="12"/>
          </p:nvPr>
        </p:nvSpPr>
        <p:spPr/>
        <p:txBody>
          <a:bodyPr/>
          <a:lstStyle>
            <a:lvl1pPr>
              <a:defRPr/>
            </a:lvl1pPr>
            <a:extLst/>
          </a:lstStyle>
          <a:p>
            <a:pPr>
              <a:defRPr/>
            </a:pPr>
            <a:fld id="{AFA8586F-4558-4AB4-9D2B-40681591673D}"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5FA44E2-C8F0-403E-B6EE-B5EC878DBD17}" type="datetimeFigureOut">
              <a:rPr lang="tr-TR" smtClean="0"/>
              <a:pPr/>
              <a:t>04.12.2013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64F8BBA-74CD-49D3-AF54-3745F38C3B1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a:prstGeom prst="rect">
            <a:avLst/>
          </a:prstGeo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fld id="{B3157DCE-AFC4-4B74-89A1-04C2EAF1A976}" type="datetimeFigureOut">
              <a:rPr lang="tr-TR"/>
              <a:pPr>
                <a:defRPr/>
              </a:pPr>
              <a:t>04.12.2013</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B0B08723-9345-4CB2-9A7C-A305930C881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a:prstGeom prst="rect">
            <a:avLst/>
          </a:prstGeo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FA5E848E-9AEF-4AA6-A8DD-2E44785D6583}" type="datetimeFigureOut">
              <a:rPr lang="tr-TR"/>
              <a:pPr>
                <a:defRPr/>
              </a:pPr>
              <a:t>04.12.2013</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8 Slayt Numarası Yer Tutucusu"/>
          <p:cNvSpPr>
            <a:spLocks noGrp="1"/>
          </p:cNvSpPr>
          <p:nvPr>
            <p:ph type="sldNum" sz="quarter" idx="12"/>
          </p:nvPr>
        </p:nvSpPr>
        <p:spPr/>
        <p:txBody>
          <a:bodyPr/>
          <a:lstStyle>
            <a:lvl1pPr>
              <a:defRPr/>
            </a:lvl1pPr>
            <a:extLst/>
          </a:lstStyle>
          <a:p>
            <a:pPr>
              <a:defRPr/>
            </a:pPr>
            <a:fld id="{F6F6B7DF-A77F-4B99-9F45-AE381391072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a:prstGeom prst="rect">
            <a:avLst/>
          </a:prstGeo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fld id="{6AB1DF04-74BF-41A9-AC43-B08ED35706B5}" type="datetimeFigureOut">
              <a:rPr lang="tr-TR"/>
              <a:pPr>
                <a:defRPr/>
              </a:pPr>
              <a:t>04.12.2013</a:t>
            </a:fld>
            <a:endParaRPr lang="tr-TR"/>
          </a:p>
        </p:txBody>
      </p:sp>
      <p:sp>
        <p:nvSpPr>
          <p:cNvPr id="4" name="9 Altbilgi Yer Tutucusu"/>
          <p:cNvSpPr>
            <a:spLocks noGrp="1"/>
          </p:cNvSpPr>
          <p:nvPr>
            <p:ph type="ftr" sz="quarter" idx="11"/>
          </p:nvPr>
        </p:nvSpPr>
        <p:spPr/>
        <p:txBody>
          <a:bodyPr/>
          <a:lstStyle>
            <a:lvl1pPr>
              <a:defRPr/>
            </a:lvl1pPr>
          </a:lstStyle>
          <a:p>
            <a:pPr>
              <a:defRPr/>
            </a:pPr>
            <a:endParaRPr lang="tr-TR"/>
          </a:p>
        </p:txBody>
      </p:sp>
      <p:sp>
        <p:nvSpPr>
          <p:cNvPr id="5" name="21 Slayt Numarası Yer Tutucusu"/>
          <p:cNvSpPr>
            <a:spLocks noGrp="1"/>
          </p:cNvSpPr>
          <p:nvPr>
            <p:ph type="sldNum" sz="quarter" idx="12"/>
          </p:nvPr>
        </p:nvSpPr>
        <p:spPr/>
        <p:txBody>
          <a:bodyPr/>
          <a:lstStyle>
            <a:lvl1pPr>
              <a:defRPr/>
            </a:lvl1pPr>
          </a:lstStyle>
          <a:p>
            <a:pPr>
              <a:defRPr/>
            </a:pPr>
            <a:fld id="{16DAFA12-C371-4E68-9C12-C650FF32DC9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Veri Yer Tutucusu"/>
          <p:cNvSpPr>
            <a:spLocks noGrp="1"/>
          </p:cNvSpPr>
          <p:nvPr>
            <p:ph type="dt" sz="half" idx="10"/>
          </p:nvPr>
        </p:nvSpPr>
        <p:spPr/>
        <p:txBody>
          <a:bodyPr/>
          <a:lstStyle>
            <a:lvl1pPr>
              <a:defRPr/>
            </a:lvl1pPr>
            <a:extLst/>
          </a:lstStyle>
          <a:p>
            <a:pPr>
              <a:defRPr/>
            </a:pPr>
            <a:fld id="{C4BB2847-CBA5-41D4-A405-DF59F21E99C8}" type="datetimeFigureOut">
              <a:rPr lang="tr-TR"/>
              <a:pPr>
                <a:defRPr/>
              </a:pPr>
              <a:t>04.12.2013</a:t>
            </a:fld>
            <a:endParaRPr lang="tr-TR"/>
          </a:p>
        </p:txBody>
      </p:sp>
      <p:sp>
        <p:nvSpPr>
          <p:cNvPr id="5" name="2 Altbilgi Yer Tutucusu"/>
          <p:cNvSpPr>
            <a:spLocks noGrp="1"/>
          </p:cNvSpPr>
          <p:nvPr>
            <p:ph type="ftr" sz="quarter" idx="11"/>
          </p:nvPr>
        </p:nvSpPr>
        <p:spPr/>
        <p:txBody>
          <a:bodyPr/>
          <a:lstStyle>
            <a:lvl1pPr>
              <a:defRPr/>
            </a:lvl1pPr>
            <a:extLst/>
          </a:lstStyle>
          <a:p>
            <a:pPr>
              <a:defRPr/>
            </a:pPr>
            <a:endParaRPr lang="tr-TR"/>
          </a:p>
        </p:txBody>
      </p:sp>
      <p:sp>
        <p:nvSpPr>
          <p:cNvPr id="6" name="3 Slayt Numarası Yer Tutucusu"/>
          <p:cNvSpPr>
            <a:spLocks noGrp="1"/>
          </p:cNvSpPr>
          <p:nvPr>
            <p:ph type="sldNum" sz="quarter" idx="12"/>
          </p:nvPr>
        </p:nvSpPr>
        <p:spPr/>
        <p:txBody>
          <a:bodyPr/>
          <a:lstStyle>
            <a:lvl1pPr>
              <a:defRPr/>
            </a:lvl1pPr>
            <a:extLst/>
          </a:lstStyle>
          <a:p>
            <a:pPr>
              <a:defRPr/>
            </a:pPr>
            <a:fld id="{D183A33E-1814-44C0-8096-C8F8073BC90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prstGeom prst="rect">
            <a:avLst/>
          </a:prstGeo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094F59A-F496-4B22-AB32-5FF4FAA8EF7E}" type="datetimeFigureOut">
              <a:rPr lang="tr-TR"/>
              <a:pPr>
                <a:defRPr/>
              </a:pPr>
              <a:t>04.12.2013</a:t>
            </a:fld>
            <a:endParaRPr lang="tr-TR"/>
          </a:p>
        </p:txBody>
      </p:sp>
      <p:sp>
        <p:nvSpPr>
          <p:cNvPr id="6" name="5 Altbilgi Yer Tutucusu"/>
          <p:cNvSpPr>
            <a:spLocks noGrp="1"/>
          </p:cNvSpPr>
          <p:nvPr>
            <p:ph type="ftr" sz="quarter" idx="11"/>
          </p:nvPr>
        </p:nvSpPr>
        <p:spPr/>
        <p:txBody>
          <a:bodyPr/>
          <a:lstStyle>
            <a:lvl1pPr>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lvl1pPr>
            <a:extLst/>
          </a:lstStyle>
          <a:p>
            <a:pPr>
              <a:defRPr/>
            </a:pPr>
            <a:fld id="{076CF163-7DBC-403C-8493-49B06F9F7345}"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5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Başlık"/>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extLst/>
          </a:lstStyle>
          <a:p>
            <a:pPr>
              <a:defRPr/>
            </a:pPr>
            <a:fld id="{6450891F-77B9-4472-AF34-E0CDCC0E5F6B}" type="datetimeFigureOut">
              <a:rPr lang="tr-TR"/>
              <a:pPr>
                <a:defRPr/>
              </a:pPr>
              <a:t>04.12.2013</a:t>
            </a:fld>
            <a:endParaRPr lang="tr-TR"/>
          </a:p>
        </p:txBody>
      </p:sp>
      <p:sp>
        <p:nvSpPr>
          <p:cNvPr id="9" name="5 Altbilgi Yer Tutucusu"/>
          <p:cNvSpPr>
            <a:spLocks noGrp="1"/>
          </p:cNvSpPr>
          <p:nvPr>
            <p:ph type="ftr" sz="quarter" idx="11"/>
          </p:nvPr>
        </p:nvSpPr>
        <p:spPr/>
        <p:txBody>
          <a:bodyPr/>
          <a:lstStyle>
            <a:lvl1pPr>
              <a:defRPr/>
            </a:lvl1pPr>
            <a:extLst/>
          </a:lstStyle>
          <a:p>
            <a:pPr>
              <a:defRPr/>
            </a:pPr>
            <a:endParaRPr lang="tr-TR"/>
          </a:p>
        </p:txBody>
      </p:sp>
      <p:sp>
        <p:nvSpPr>
          <p:cNvPr id="10" name="6 Slayt Numarası Yer Tutucusu"/>
          <p:cNvSpPr>
            <a:spLocks noGrp="1"/>
          </p:cNvSpPr>
          <p:nvPr>
            <p:ph type="sldNum" sz="quarter" idx="12"/>
          </p:nvPr>
        </p:nvSpPr>
        <p:spPr/>
        <p:txBody>
          <a:bodyPr/>
          <a:lstStyle>
            <a:lvl1pPr>
              <a:defRPr/>
            </a:lvl1pPr>
            <a:extLst/>
          </a:lstStyle>
          <a:p>
            <a:pPr>
              <a:defRPr/>
            </a:pPr>
            <a:fld id="{5114EE93-70A2-48CE-8D72-E78867ACF73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528EBDA0-B9D4-4CF6-9931-24D0195AAF8D}" type="datetimeFigureOut">
              <a:rPr lang="tr-TR"/>
              <a:pPr>
                <a:defRPr/>
              </a:pPr>
              <a:t>04.12.2013</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2AE91E0B-8A26-4920-B791-D945D265262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eorgia" pitchFamily="18" charset="0"/>
        </a:defRPr>
      </a:lvl2pPr>
      <a:lvl3pPr algn="l" rtl="0" eaLnBrk="0" fontAlgn="base" hangingPunct="0">
        <a:spcBef>
          <a:spcPct val="0"/>
        </a:spcBef>
        <a:spcAft>
          <a:spcPct val="0"/>
        </a:spcAft>
        <a:defRPr sz="4300">
          <a:solidFill>
            <a:srgbClr val="572314"/>
          </a:solidFill>
          <a:latin typeface="Georgia" pitchFamily="18" charset="0"/>
        </a:defRPr>
      </a:lvl3pPr>
      <a:lvl4pPr algn="l" rtl="0" eaLnBrk="0" fontAlgn="base" hangingPunct="0">
        <a:spcBef>
          <a:spcPct val="0"/>
        </a:spcBef>
        <a:spcAft>
          <a:spcPct val="0"/>
        </a:spcAft>
        <a:defRPr sz="4300">
          <a:solidFill>
            <a:srgbClr val="572314"/>
          </a:solidFill>
          <a:latin typeface="Georgia" pitchFamily="18" charset="0"/>
        </a:defRPr>
      </a:lvl4pPr>
      <a:lvl5pPr algn="l" rtl="0" eaLnBrk="0" fontAlgn="base" hangingPunct="0">
        <a:spcBef>
          <a:spcPct val="0"/>
        </a:spcBef>
        <a:spcAft>
          <a:spcPct val="0"/>
        </a:spcAft>
        <a:defRPr sz="4300">
          <a:solidFill>
            <a:srgbClr val="572314"/>
          </a:solidFill>
          <a:latin typeface="Georgia" pitchFamily="18" charset="0"/>
        </a:defRPr>
      </a:lvl5pPr>
      <a:lvl6pPr marL="457200" algn="l" rtl="0" fontAlgn="base">
        <a:spcBef>
          <a:spcPct val="0"/>
        </a:spcBef>
        <a:spcAft>
          <a:spcPct val="0"/>
        </a:spcAft>
        <a:defRPr sz="4300">
          <a:solidFill>
            <a:srgbClr val="572314"/>
          </a:solidFill>
          <a:latin typeface="Georgia" pitchFamily="18" charset="0"/>
        </a:defRPr>
      </a:lvl6pPr>
      <a:lvl7pPr marL="914400" algn="l" rtl="0" fontAlgn="base">
        <a:spcBef>
          <a:spcPct val="0"/>
        </a:spcBef>
        <a:spcAft>
          <a:spcPct val="0"/>
        </a:spcAft>
        <a:defRPr sz="4300">
          <a:solidFill>
            <a:srgbClr val="572314"/>
          </a:solidFill>
          <a:latin typeface="Georgia" pitchFamily="18" charset="0"/>
        </a:defRPr>
      </a:lvl7pPr>
      <a:lvl8pPr marL="1371600" algn="l" rtl="0" fontAlgn="base">
        <a:spcBef>
          <a:spcPct val="0"/>
        </a:spcBef>
        <a:spcAft>
          <a:spcPct val="0"/>
        </a:spcAft>
        <a:defRPr sz="4300">
          <a:solidFill>
            <a:srgbClr val="572314"/>
          </a:solidFill>
          <a:latin typeface="Georgia" pitchFamily="18" charset="0"/>
        </a:defRPr>
      </a:lvl8pPr>
      <a:lvl9pPr marL="1828800" algn="l" rtl="0" fontAlgn="base">
        <a:spcBef>
          <a:spcPct val="0"/>
        </a:spcBef>
        <a:spcAft>
          <a:spcPct val="0"/>
        </a:spcAft>
        <a:defRPr sz="4300">
          <a:solidFill>
            <a:srgbClr val="572314"/>
          </a:solidFill>
          <a:latin typeface="Georgia" pitchFamily="18"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7" name="6 Serbest Form"/>
          <p:cNvSpPr/>
          <p:nvPr userDrawn="1"/>
        </p:nvSpPr>
        <p:spPr>
          <a:xfrm>
            <a:off x="0" y="-384175"/>
            <a:ext cx="9455150" cy="7772400"/>
          </a:xfrm>
          <a:custGeom>
            <a:avLst/>
            <a:gdLst>
              <a:gd name="connsiteX0" fmla="*/ 0 w 9144000"/>
              <a:gd name="connsiteY0" fmla="*/ 0 h 1071546"/>
              <a:gd name="connsiteX1" fmla="*/ 9144000 w 9144000"/>
              <a:gd name="connsiteY1" fmla="*/ 0 h 1071546"/>
              <a:gd name="connsiteX2" fmla="*/ 9144000 w 9144000"/>
              <a:gd name="connsiteY2" fmla="*/ 1071546 h 1071546"/>
              <a:gd name="connsiteX3" fmla="*/ 0 w 9144000"/>
              <a:gd name="connsiteY3" fmla="*/ 1071546 h 1071546"/>
              <a:gd name="connsiteX4" fmla="*/ 0 w 9144000"/>
              <a:gd name="connsiteY4" fmla="*/ 0 h 1071546"/>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1071546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1071546 h 6858000"/>
              <a:gd name="connsiteX4" fmla="*/ 0 w 9144000"/>
              <a:gd name="connsiteY4" fmla="*/ 0 h 6858000"/>
              <a:gd name="connsiteX0" fmla="*/ 0 w 9159512"/>
              <a:gd name="connsiteY0" fmla="*/ 0 h 6858000"/>
              <a:gd name="connsiteX1" fmla="*/ 9144000 w 9159512"/>
              <a:gd name="connsiteY1" fmla="*/ 0 h 6858000"/>
              <a:gd name="connsiteX2" fmla="*/ 9144000 w 9159512"/>
              <a:gd name="connsiteY2" fmla="*/ 6858000 h 6858000"/>
              <a:gd name="connsiteX3" fmla="*/ 928662 w 9159512"/>
              <a:gd name="connsiteY3" fmla="*/ 1285836 h 6858000"/>
              <a:gd name="connsiteX4" fmla="*/ 0 w 9159512"/>
              <a:gd name="connsiteY4" fmla="*/ 0 h 6858000"/>
              <a:gd name="connsiteX0" fmla="*/ 0 w 9159512"/>
              <a:gd name="connsiteY0" fmla="*/ 0 h 6858000"/>
              <a:gd name="connsiteX1" fmla="*/ 9144000 w 9159512"/>
              <a:gd name="connsiteY1" fmla="*/ 0 h 6858000"/>
              <a:gd name="connsiteX2" fmla="*/ 9144000 w 9159512"/>
              <a:gd name="connsiteY2" fmla="*/ 6858000 h 6858000"/>
              <a:gd name="connsiteX3" fmla="*/ 928662 w 9159512"/>
              <a:gd name="connsiteY3" fmla="*/ 1285836 h 6858000"/>
              <a:gd name="connsiteX4" fmla="*/ 0 w 9159512"/>
              <a:gd name="connsiteY4" fmla="*/ 0 h 6858000"/>
              <a:gd name="connsiteX0" fmla="*/ 0 w 9144000"/>
              <a:gd name="connsiteY0" fmla="*/ 0 h 6858000"/>
              <a:gd name="connsiteX1" fmla="*/ 9144000 w 9144000"/>
              <a:gd name="connsiteY1" fmla="*/ 0 h 6858000"/>
              <a:gd name="connsiteX2" fmla="*/ 9144000 w 9144000"/>
              <a:gd name="connsiteY2" fmla="*/ 6858000 h 6858000"/>
              <a:gd name="connsiteX3" fmla="*/ 928662 w 9144000"/>
              <a:gd name="connsiteY3" fmla="*/ 1285836 h 6858000"/>
              <a:gd name="connsiteX4" fmla="*/ 0 w 9144000"/>
              <a:gd name="connsiteY4" fmla="*/ 0 h 6858000"/>
              <a:gd name="connsiteX0" fmla="*/ 278041 w 9422041"/>
              <a:gd name="connsiteY0" fmla="*/ 0 h 6858000"/>
              <a:gd name="connsiteX1" fmla="*/ 9422041 w 9422041"/>
              <a:gd name="connsiteY1" fmla="*/ 0 h 6858000"/>
              <a:gd name="connsiteX2" fmla="*/ 9422041 w 9422041"/>
              <a:gd name="connsiteY2" fmla="*/ 6858000 h 6858000"/>
              <a:gd name="connsiteX3" fmla="*/ 1206703 w 9422041"/>
              <a:gd name="connsiteY3" fmla="*/ 1285836 h 6858000"/>
              <a:gd name="connsiteX4" fmla="*/ 278041 w 9422041"/>
              <a:gd name="connsiteY4" fmla="*/ 0 h 6858000"/>
              <a:gd name="connsiteX0" fmla="*/ 278041 w 9422041"/>
              <a:gd name="connsiteY0" fmla="*/ 0 h 6858000"/>
              <a:gd name="connsiteX1" fmla="*/ 9422041 w 9422041"/>
              <a:gd name="connsiteY1" fmla="*/ 0 h 6858000"/>
              <a:gd name="connsiteX2" fmla="*/ 9422041 w 9422041"/>
              <a:gd name="connsiteY2" fmla="*/ 6858000 h 6858000"/>
              <a:gd name="connsiteX3" fmla="*/ 1206703 w 9422041"/>
              <a:gd name="connsiteY3" fmla="*/ 1285836 h 6858000"/>
              <a:gd name="connsiteX4" fmla="*/ 278041 w 9422041"/>
              <a:gd name="connsiteY4" fmla="*/ 0 h 6858000"/>
              <a:gd name="connsiteX0" fmla="*/ 278041 w 9422041"/>
              <a:gd name="connsiteY0" fmla="*/ 0 h 6858000"/>
              <a:gd name="connsiteX1" fmla="*/ 9422041 w 9422041"/>
              <a:gd name="connsiteY1" fmla="*/ 0 h 6858000"/>
              <a:gd name="connsiteX2" fmla="*/ 9422041 w 9422041"/>
              <a:gd name="connsiteY2" fmla="*/ 6858000 h 6858000"/>
              <a:gd name="connsiteX3" fmla="*/ 1206703 w 9422041"/>
              <a:gd name="connsiteY3" fmla="*/ 1500126 h 6858000"/>
              <a:gd name="connsiteX4" fmla="*/ 278041 w 9422041"/>
              <a:gd name="connsiteY4" fmla="*/ 0 h 6858000"/>
              <a:gd name="connsiteX0" fmla="*/ 278041 w 9422041"/>
              <a:gd name="connsiteY0" fmla="*/ 0 h 6858000"/>
              <a:gd name="connsiteX1" fmla="*/ 9422041 w 9422041"/>
              <a:gd name="connsiteY1" fmla="*/ 0 h 6858000"/>
              <a:gd name="connsiteX2" fmla="*/ 9422041 w 9422041"/>
              <a:gd name="connsiteY2" fmla="*/ 6858000 h 6858000"/>
              <a:gd name="connsiteX3" fmla="*/ 1206703 w 9422041"/>
              <a:gd name="connsiteY3" fmla="*/ 1500126 h 6858000"/>
              <a:gd name="connsiteX4" fmla="*/ 278041 w 9422041"/>
              <a:gd name="connsiteY4" fmla="*/ 0 h 6858000"/>
              <a:gd name="connsiteX0" fmla="*/ 0 w 9144000"/>
              <a:gd name="connsiteY0" fmla="*/ 0 h 6858000"/>
              <a:gd name="connsiteX1" fmla="*/ 9144000 w 9144000"/>
              <a:gd name="connsiteY1" fmla="*/ 0 h 6858000"/>
              <a:gd name="connsiteX2" fmla="*/ 9144000 w 9144000"/>
              <a:gd name="connsiteY2" fmla="*/ 6858000 h 6858000"/>
              <a:gd name="connsiteX3" fmla="*/ 928662 w 9144000"/>
              <a:gd name="connsiteY3" fmla="*/ 1500126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858000 h 6858000"/>
              <a:gd name="connsiteX3" fmla="*/ 928662 w 9144000"/>
              <a:gd name="connsiteY3" fmla="*/ 1500126 h 6858000"/>
              <a:gd name="connsiteX4" fmla="*/ 0 w 9144000"/>
              <a:gd name="connsiteY4" fmla="*/ 0 h 6858000"/>
              <a:gd name="connsiteX0" fmla="*/ 0 w 9144000"/>
              <a:gd name="connsiteY0" fmla="*/ 0 h 7344427"/>
              <a:gd name="connsiteX1" fmla="*/ 9144000 w 9144000"/>
              <a:gd name="connsiteY1" fmla="*/ 0 h 7344427"/>
              <a:gd name="connsiteX2" fmla="*/ 9144000 w 9144000"/>
              <a:gd name="connsiteY2" fmla="*/ 6858000 h 7344427"/>
              <a:gd name="connsiteX3" fmla="*/ 4609578 w 9144000"/>
              <a:gd name="connsiteY3" fmla="*/ 2918564 h 7344427"/>
              <a:gd name="connsiteX4" fmla="*/ 928662 w 9144000"/>
              <a:gd name="connsiteY4" fmla="*/ 1500126 h 7344427"/>
              <a:gd name="connsiteX5" fmla="*/ 0 w 9144000"/>
              <a:gd name="connsiteY5" fmla="*/ 0 h 7344427"/>
              <a:gd name="connsiteX0" fmla="*/ 0 w 9693545"/>
              <a:gd name="connsiteY0" fmla="*/ 474769 h 7819196"/>
              <a:gd name="connsiteX1" fmla="*/ 9144000 w 9693545"/>
              <a:gd name="connsiteY1" fmla="*/ 474769 h 7819196"/>
              <a:gd name="connsiteX2" fmla="*/ 9144000 w 9693545"/>
              <a:gd name="connsiteY2" fmla="*/ 7332769 h 7819196"/>
              <a:gd name="connsiteX3" fmla="*/ 8324322 w 9693545"/>
              <a:gd name="connsiteY3" fmla="*/ 892979 h 7819196"/>
              <a:gd name="connsiteX4" fmla="*/ 928662 w 9693545"/>
              <a:gd name="connsiteY4" fmla="*/ 1974895 h 7819196"/>
              <a:gd name="connsiteX5" fmla="*/ 0 w 9693545"/>
              <a:gd name="connsiteY5" fmla="*/ 474769 h 7819196"/>
              <a:gd name="connsiteX0" fmla="*/ 0 w 9693545"/>
              <a:gd name="connsiteY0" fmla="*/ 474769 h 7819196"/>
              <a:gd name="connsiteX1" fmla="*/ 9144000 w 9693545"/>
              <a:gd name="connsiteY1" fmla="*/ 474769 h 7819196"/>
              <a:gd name="connsiteX2" fmla="*/ 9144000 w 9693545"/>
              <a:gd name="connsiteY2" fmla="*/ 7332769 h 7819196"/>
              <a:gd name="connsiteX3" fmla="*/ 8324322 w 9693545"/>
              <a:gd name="connsiteY3" fmla="*/ 892979 h 7819196"/>
              <a:gd name="connsiteX4" fmla="*/ 928662 w 9693545"/>
              <a:gd name="connsiteY4" fmla="*/ 1974895 h 7819196"/>
              <a:gd name="connsiteX5" fmla="*/ 0 w 9693545"/>
              <a:gd name="connsiteY5" fmla="*/ 474769 h 7819196"/>
              <a:gd name="connsiteX0" fmla="*/ 0 w 9649704"/>
              <a:gd name="connsiteY0" fmla="*/ 233643 h 7993517"/>
              <a:gd name="connsiteX1" fmla="*/ 9144000 w 9649704"/>
              <a:gd name="connsiteY1" fmla="*/ 233643 h 7993517"/>
              <a:gd name="connsiteX2" fmla="*/ 9144000 w 9649704"/>
              <a:gd name="connsiteY2" fmla="*/ 7091643 h 7993517"/>
              <a:gd name="connsiteX3" fmla="*/ 8880953 w 9649704"/>
              <a:gd name="connsiteY3" fmla="*/ 5644887 h 7993517"/>
              <a:gd name="connsiteX4" fmla="*/ 8324322 w 9649704"/>
              <a:gd name="connsiteY4" fmla="*/ 651853 h 7993517"/>
              <a:gd name="connsiteX5" fmla="*/ 928662 w 9649704"/>
              <a:gd name="connsiteY5" fmla="*/ 1733769 h 7993517"/>
              <a:gd name="connsiteX6" fmla="*/ 0 w 9649704"/>
              <a:gd name="connsiteY6" fmla="*/ 233643 h 7993517"/>
              <a:gd name="connsiteX0" fmla="*/ 42566 w 9186566"/>
              <a:gd name="connsiteY0" fmla="*/ 400328 h 8160202"/>
              <a:gd name="connsiteX1" fmla="*/ 9186566 w 9186566"/>
              <a:gd name="connsiteY1" fmla="*/ 400328 h 8160202"/>
              <a:gd name="connsiteX2" fmla="*/ 9186566 w 9186566"/>
              <a:gd name="connsiteY2" fmla="*/ 7258328 h 8160202"/>
              <a:gd name="connsiteX3" fmla="*/ 136613 w 9186566"/>
              <a:gd name="connsiteY3" fmla="*/ 6811680 h 8160202"/>
              <a:gd name="connsiteX4" fmla="*/ 8366888 w 9186566"/>
              <a:gd name="connsiteY4" fmla="*/ 818538 h 8160202"/>
              <a:gd name="connsiteX5" fmla="*/ 971228 w 9186566"/>
              <a:gd name="connsiteY5" fmla="*/ 1900454 h 8160202"/>
              <a:gd name="connsiteX6" fmla="*/ 42566 w 9186566"/>
              <a:gd name="connsiteY6" fmla="*/ 400328 h 8160202"/>
              <a:gd name="connsiteX0" fmla="*/ 42566 w 9186566"/>
              <a:gd name="connsiteY0" fmla="*/ 400328 h 7884978"/>
              <a:gd name="connsiteX1" fmla="*/ 9186566 w 9186566"/>
              <a:gd name="connsiteY1" fmla="*/ 400328 h 7884978"/>
              <a:gd name="connsiteX2" fmla="*/ 9186566 w 9186566"/>
              <a:gd name="connsiteY2" fmla="*/ 7258328 h 7884978"/>
              <a:gd name="connsiteX3" fmla="*/ 136613 w 9186566"/>
              <a:gd name="connsiteY3" fmla="*/ 6811680 h 7884978"/>
              <a:gd name="connsiteX4" fmla="*/ 8366888 w 9186566"/>
              <a:gd name="connsiteY4" fmla="*/ 818538 h 7884978"/>
              <a:gd name="connsiteX5" fmla="*/ 971228 w 9186566"/>
              <a:gd name="connsiteY5" fmla="*/ 1900454 h 7884978"/>
              <a:gd name="connsiteX6" fmla="*/ 42566 w 9186566"/>
              <a:gd name="connsiteY6" fmla="*/ 400328 h 7884978"/>
              <a:gd name="connsiteX0" fmla="*/ 42566 w 9186566"/>
              <a:gd name="connsiteY0" fmla="*/ 400328 h 7579648"/>
              <a:gd name="connsiteX1" fmla="*/ 9186566 w 9186566"/>
              <a:gd name="connsiteY1" fmla="*/ 400328 h 7579648"/>
              <a:gd name="connsiteX2" fmla="*/ 9186566 w 9186566"/>
              <a:gd name="connsiteY2" fmla="*/ 7258328 h 7579648"/>
              <a:gd name="connsiteX3" fmla="*/ 136613 w 9186566"/>
              <a:gd name="connsiteY3" fmla="*/ 6811680 h 7579648"/>
              <a:gd name="connsiteX4" fmla="*/ 8366888 w 9186566"/>
              <a:gd name="connsiteY4" fmla="*/ 818538 h 7579648"/>
              <a:gd name="connsiteX5" fmla="*/ 971228 w 9186566"/>
              <a:gd name="connsiteY5" fmla="*/ 1900454 h 7579648"/>
              <a:gd name="connsiteX6" fmla="*/ 42566 w 9186566"/>
              <a:gd name="connsiteY6" fmla="*/ 400328 h 7579648"/>
              <a:gd name="connsiteX0" fmla="*/ 655921 w 9799921"/>
              <a:gd name="connsiteY0" fmla="*/ 0 h 7179320"/>
              <a:gd name="connsiteX1" fmla="*/ 9799921 w 9799921"/>
              <a:gd name="connsiteY1" fmla="*/ 0 h 7179320"/>
              <a:gd name="connsiteX2" fmla="*/ 9799921 w 9799921"/>
              <a:gd name="connsiteY2" fmla="*/ 6858000 h 7179320"/>
              <a:gd name="connsiteX3" fmla="*/ 749968 w 9799921"/>
              <a:gd name="connsiteY3" fmla="*/ 6411352 h 7179320"/>
              <a:gd name="connsiteX4" fmla="*/ 5300110 w 9799921"/>
              <a:gd name="connsiteY4" fmla="*/ 2959768 h 7179320"/>
              <a:gd name="connsiteX5" fmla="*/ 8980243 w 9799921"/>
              <a:gd name="connsiteY5" fmla="*/ 418210 h 7179320"/>
              <a:gd name="connsiteX6" fmla="*/ 1584583 w 9799921"/>
              <a:gd name="connsiteY6" fmla="*/ 1500126 h 7179320"/>
              <a:gd name="connsiteX7" fmla="*/ 655921 w 9799921"/>
              <a:gd name="connsiteY7" fmla="*/ 0 h 7179320"/>
              <a:gd name="connsiteX0" fmla="*/ 655921 w 10111464"/>
              <a:gd name="connsiteY0" fmla="*/ 384657 h 7700844"/>
              <a:gd name="connsiteX1" fmla="*/ 9799921 w 10111464"/>
              <a:gd name="connsiteY1" fmla="*/ 384657 h 7700844"/>
              <a:gd name="connsiteX2" fmla="*/ 9799921 w 10111464"/>
              <a:gd name="connsiteY2" fmla="*/ 7242657 h 7700844"/>
              <a:gd name="connsiteX3" fmla="*/ 749968 w 10111464"/>
              <a:gd name="connsiteY3" fmla="*/ 6796009 h 7700844"/>
              <a:gd name="connsiteX4" fmla="*/ 8371912 w 10111464"/>
              <a:gd name="connsiteY4" fmla="*/ 6701987 h 7700844"/>
              <a:gd name="connsiteX5" fmla="*/ 8980243 w 10111464"/>
              <a:gd name="connsiteY5" fmla="*/ 802867 h 7700844"/>
              <a:gd name="connsiteX6" fmla="*/ 1584583 w 10111464"/>
              <a:gd name="connsiteY6" fmla="*/ 1884783 h 7700844"/>
              <a:gd name="connsiteX7" fmla="*/ 655921 w 10111464"/>
              <a:gd name="connsiteY7" fmla="*/ 384657 h 7700844"/>
              <a:gd name="connsiteX0" fmla="*/ 655921 w 10111464"/>
              <a:gd name="connsiteY0" fmla="*/ 384657 h 7992581"/>
              <a:gd name="connsiteX1" fmla="*/ 9799921 w 10111464"/>
              <a:gd name="connsiteY1" fmla="*/ 384657 h 7992581"/>
              <a:gd name="connsiteX2" fmla="*/ 9799921 w 10111464"/>
              <a:gd name="connsiteY2" fmla="*/ 7242657 h 7992581"/>
              <a:gd name="connsiteX3" fmla="*/ 749968 w 10111464"/>
              <a:gd name="connsiteY3" fmla="*/ 7224613 h 7992581"/>
              <a:gd name="connsiteX4" fmla="*/ 8371912 w 10111464"/>
              <a:gd name="connsiteY4" fmla="*/ 6701987 h 7992581"/>
              <a:gd name="connsiteX5" fmla="*/ 8980243 w 10111464"/>
              <a:gd name="connsiteY5" fmla="*/ 802867 h 7992581"/>
              <a:gd name="connsiteX6" fmla="*/ 1584583 w 10111464"/>
              <a:gd name="connsiteY6" fmla="*/ 1884783 h 7992581"/>
              <a:gd name="connsiteX7" fmla="*/ 655921 w 10111464"/>
              <a:gd name="connsiteY7" fmla="*/ 384657 h 7992581"/>
              <a:gd name="connsiteX0" fmla="*/ 0 w 9455543"/>
              <a:gd name="connsiteY0" fmla="*/ 384657 h 7992581"/>
              <a:gd name="connsiteX1" fmla="*/ 9144000 w 9455543"/>
              <a:gd name="connsiteY1" fmla="*/ 384657 h 7992581"/>
              <a:gd name="connsiteX2" fmla="*/ 9144000 w 9455543"/>
              <a:gd name="connsiteY2" fmla="*/ 7242657 h 7992581"/>
              <a:gd name="connsiteX3" fmla="*/ 94047 w 9455543"/>
              <a:gd name="connsiteY3" fmla="*/ 7224613 h 7992581"/>
              <a:gd name="connsiteX4" fmla="*/ 7715991 w 9455543"/>
              <a:gd name="connsiteY4" fmla="*/ 6701987 h 7992581"/>
              <a:gd name="connsiteX5" fmla="*/ 8324322 w 9455543"/>
              <a:gd name="connsiteY5" fmla="*/ 802867 h 7992581"/>
              <a:gd name="connsiteX6" fmla="*/ 928662 w 9455543"/>
              <a:gd name="connsiteY6" fmla="*/ 1884783 h 7992581"/>
              <a:gd name="connsiteX7" fmla="*/ 0 w 9455543"/>
              <a:gd name="connsiteY7" fmla="*/ 384657 h 7992581"/>
              <a:gd name="connsiteX0" fmla="*/ 0 w 9455543"/>
              <a:gd name="connsiteY0" fmla="*/ 384657 h 7772278"/>
              <a:gd name="connsiteX1" fmla="*/ 9144000 w 9455543"/>
              <a:gd name="connsiteY1" fmla="*/ 384657 h 7772278"/>
              <a:gd name="connsiteX2" fmla="*/ 9144000 w 9455543"/>
              <a:gd name="connsiteY2" fmla="*/ 7242657 h 7772278"/>
              <a:gd name="connsiteX3" fmla="*/ 94047 w 9455543"/>
              <a:gd name="connsiteY3" fmla="*/ 7224613 h 7772278"/>
              <a:gd name="connsiteX4" fmla="*/ 7715991 w 9455543"/>
              <a:gd name="connsiteY4" fmla="*/ 6701987 h 7772278"/>
              <a:gd name="connsiteX5" fmla="*/ 8324322 w 9455543"/>
              <a:gd name="connsiteY5" fmla="*/ 802867 h 7772278"/>
              <a:gd name="connsiteX6" fmla="*/ 928662 w 9455543"/>
              <a:gd name="connsiteY6" fmla="*/ 1884783 h 7772278"/>
              <a:gd name="connsiteX7" fmla="*/ 0 w 9455543"/>
              <a:gd name="connsiteY7" fmla="*/ 384657 h 7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5543" h="7772278">
                <a:moveTo>
                  <a:pt x="0" y="384657"/>
                </a:moveTo>
                <a:lnTo>
                  <a:pt x="9144000" y="384657"/>
                </a:lnTo>
                <a:lnTo>
                  <a:pt x="9144000" y="7242657"/>
                </a:lnTo>
                <a:lnTo>
                  <a:pt x="94047" y="7224613"/>
                </a:lnTo>
                <a:cubicBezTo>
                  <a:pt x="2637918" y="5887169"/>
                  <a:pt x="6344278" y="7772278"/>
                  <a:pt x="7715991" y="6701987"/>
                </a:cubicBezTo>
                <a:cubicBezTo>
                  <a:pt x="9087704" y="5631696"/>
                  <a:pt x="9455543" y="1605734"/>
                  <a:pt x="8324322" y="802867"/>
                </a:cubicBezTo>
                <a:cubicBezTo>
                  <a:pt x="7193101" y="0"/>
                  <a:pt x="2437546" y="1874093"/>
                  <a:pt x="928662" y="1884783"/>
                </a:cubicBezTo>
                <a:cubicBezTo>
                  <a:pt x="79181" y="1759000"/>
                  <a:pt x="61412" y="1474057"/>
                  <a:pt x="0" y="384657"/>
                </a:cubicBezTo>
                <a:close/>
              </a:path>
            </a:pathLst>
          </a:custGeom>
          <a:solidFill>
            <a:schemeClr val="tx2">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1027"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7643813" y="6357938"/>
            <a:ext cx="1500187" cy="365125"/>
          </a:xfrm>
          <a:prstGeom prst="rect">
            <a:avLst/>
          </a:prstGeom>
        </p:spPr>
        <p:txBody>
          <a:bodyPr vert="horz" lIns="91440" tIns="45720" rIns="91440" bIns="45720" rtlCol="0" anchor="ctr"/>
          <a:lstStyle>
            <a:lvl1pPr algn="ctr" fontAlgn="auto">
              <a:spcBef>
                <a:spcPts val="0"/>
              </a:spcBef>
              <a:spcAft>
                <a:spcPts val="0"/>
              </a:spcAft>
              <a:defRPr sz="1400" b="1">
                <a:solidFill>
                  <a:schemeClr val="accent1">
                    <a:lumMod val="40000"/>
                    <a:lumOff val="60000"/>
                  </a:schemeClr>
                </a:solidFill>
                <a:latin typeface="Arial" pitchFamily="34" charset="0"/>
                <a:cs typeface="Arial" pitchFamily="34" charset="0"/>
              </a:defRPr>
            </a:lvl1pPr>
          </a:lstStyle>
          <a:p>
            <a:pPr>
              <a:defRPr/>
            </a:pPr>
            <a:fld id="{4D262D7D-BF79-485B-9B03-7BD45FA5600D}" type="datetime1">
              <a:rPr lang="tr-TR">
                <a:solidFill>
                  <a:srgbClr val="4F81BD">
                    <a:lumMod val="40000"/>
                    <a:lumOff val="60000"/>
                  </a:srgbClr>
                </a:solidFill>
              </a:rPr>
              <a:pPr>
                <a:defRPr/>
              </a:pPr>
              <a:t>04.12.2013</a:t>
            </a:fld>
            <a:endParaRPr lang="tr-TR" dirty="0">
              <a:solidFill>
                <a:srgbClr val="4F81BD">
                  <a:lumMod val="40000"/>
                  <a:lumOff val="60000"/>
                </a:srgbClr>
              </a:solidFill>
            </a:endParaRPr>
          </a:p>
        </p:txBody>
      </p:sp>
      <p:sp>
        <p:nvSpPr>
          <p:cNvPr id="6" name="5 Slayt Numarası Yer Tutucusu"/>
          <p:cNvSpPr>
            <a:spLocks noGrp="1"/>
          </p:cNvSpPr>
          <p:nvPr>
            <p:ph type="sldNum" sz="quarter" idx="4"/>
          </p:nvPr>
        </p:nvSpPr>
        <p:spPr>
          <a:xfrm>
            <a:off x="1500188" y="6357938"/>
            <a:ext cx="2133600" cy="500062"/>
          </a:xfrm>
          <a:prstGeom prst="rect">
            <a:avLst/>
          </a:prstGeom>
        </p:spPr>
        <p:txBody>
          <a:bodyPr vert="horz" lIns="91440" tIns="45720" rIns="91440" bIns="45720" rtlCol="0" anchor="ctr"/>
          <a:lstStyle>
            <a:lvl1pPr algn="ctr" fontAlgn="auto">
              <a:spcBef>
                <a:spcPts val="0"/>
              </a:spcBef>
              <a:spcAft>
                <a:spcPts val="0"/>
              </a:spcAft>
              <a:defRPr sz="1400" b="1">
                <a:solidFill>
                  <a:schemeClr val="accent1">
                    <a:lumMod val="40000"/>
                    <a:lumOff val="60000"/>
                  </a:schemeClr>
                </a:solidFill>
                <a:latin typeface="Arial" pitchFamily="34" charset="0"/>
                <a:cs typeface="Arial" pitchFamily="34" charset="0"/>
              </a:defRPr>
            </a:lvl1pPr>
          </a:lstStyle>
          <a:p>
            <a:pPr>
              <a:defRPr/>
            </a:pPr>
            <a:fld id="{C098ED1F-01AD-4C89-9A99-915964919832}" type="slidenum">
              <a:rPr lang="tr-TR">
                <a:solidFill>
                  <a:srgbClr val="4F81BD">
                    <a:lumMod val="40000"/>
                    <a:lumOff val="60000"/>
                  </a:srgbClr>
                </a:solidFill>
              </a:rPr>
              <a:pPr>
                <a:defRPr/>
              </a:pPr>
              <a:t>‹#›</a:t>
            </a:fld>
            <a:endParaRPr lang="tr-TR" dirty="0">
              <a:solidFill>
                <a:srgbClr val="4F81BD">
                  <a:lumMod val="40000"/>
                  <a:lumOff val="60000"/>
                </a:srgbClr>
              </a:solidFill>
            </a:endParaRPr>
          </a:p>
        </p:txBody>
      </p:sp>
      <p:sp>
        <p:nvSpPr>
          <p:cNvPr id="8" name="7 Serbest Form"/>
          <p:cNvSpPr/>
          <p:nvPr userDrawn="1"/>
        </p:nvSpPr>
        <p:spPr>
          <a:xfrm>
            <a:off x="2357438" y="146050"/>
            <a:ext cx="6443662" cy="1211263"/>
          </a:xfrm>
          <a:custGeom>
            <a:avLst/>
            <a:gdLst>
              <a:gd name="connsiteX0" fmla="*/ 0 w 6215106"/>
              <a:gd name="connsiteY0" fmla="*/ 0 h 1000132"/>
              <a:gd name="connsiteX1" fmla="*/ 6215106 w 6215106"/>
              <a:gd name="connsiteY1" fmla="*/ 0 h 1000132"/>
              <a:gd name="connsiteX2" fmla="*/ 6215106 w 6215106"/>
              <a:gd name="connsiteY2" fmla="*/ 1000132 h 1000132"/>
              <a:gd name="connsiteX3" fmla="*/ 0 w 6215106"/>
              <a:gd name="connsiteY3" fmla="*/ 1000132 h 1000132"/>
              <a:gd name="connsiteX4" fmla="*/ 0 w 6215106"/>
              <a:gd name="connsiteY4" fmla="*/ 0 h 1000132"/>
              <a:gd name="connsiteX0" fmla="*/ 2857488 w 6215106"/>
              <a:gd name="connsiteY0" fmla="*/ 142852 h 1000132"/>
              <a:gd name="connsiteX1" fmla="*/ 6215106 w 6215106"/>
              <a:gd name="connsiteY1" fmla="*/ 0 h 1000132"/>
              <a:gd name="connsiteX2" fmla="*/ 6215106 w 6215106"/>
              <a:gd name="connsiteY2" fmla="*/ 1000132 h 1000132"/>
              <a:gd name="connsiteX3" fmla="*/ 0 w 6215106"/>
              <a:gd name="connsiteY3" fmla="*/ 1000132 h 1000132"/>
              <a:gd name="connsiteX4" fmla="*/ 2857488 w 6215106"/>
              <a:gd name="connsiteY4" fmla="*/ 142852 h 1000132"/>
              <a:gd name="connsiteX0" fmla="*/ 2857488 w 6215106"/>
              <a:gd name="connsiteY0" fmla="*/ 0 h 857280"/>
              <a:gd name="connsiteX1" fmla="*/ 5857884 w 6215106"/>
              <a:gd name="connsiteY1" fmla="*/ 0 h 857280"/>
              <a:gd name="connsiteX2" fmla="*/ 6215106 w 6215106"/>
              <a:gd name="connsiteY2" fmla="*/ 857280 h 857280"/>
              <a:gd name="connsiteX3" fmla="*/ 0 w 6215106"/>
              <a:gd name="connsiteY3" fmla="*/ 857280 h 857280"/>
              <a:gd name="connsiteX4" fmla="*/ 2857488 w 6215106"/>
              <a:gd name="connsiteY4" fmla="*/ 0 h 857280"/>
              <a:gd name="connsiteX0" fmla="*/ 2857488 w 6336464"/>
              <a:gd name="connsiteY0" fmla="*/ 0 h 857280"/>
              <a:gd name="connsiteX1" fmla="*/ 5857884 w 6336464"/>
              <a:gd name="connsiteY1" fmla="*/ 0 h 857280"/>
              <a:gd name="connsiteX2" fmla="*/ 6215106 w 6336464"/>
              <a:gd name="connsiteY2" fmla="*/ 857280 h 857280"/>
              <a:gd name="connsiteX3" fmla="*/ 0 w 6336464"/>
              <a:gd name="connsiteY3" fmla="*/ 857280 h 857280"/>
              <a:gd name="connsiteX4" fmla="*/ 2857488 w 6336464"/>
              <a:gd name="connsiteY4" fmla="*/ 0 h 857280"/>
              <a:gd name="connsiteX0" fmla="*/ 2857488 w 6336464"/>
              <a:gd name="connsiteY0" fmla="*/ 472746 h 1330026"/>
              <a:gd name="connsiteX1" fmla="*/ 5857884 w 6336464"/>
              <a:gd name="connsiteY1" fmla="*/ 472746 h 1330026"/>
              <a:gd name="connsiteX2" fmla="*/ 6215106 w 6336464"/>
              <a:gd name="connsiteY2" fmla="*/ 1330026 h 1330026"/>
              <a:gd name="connsiteX3" fmla="*/ 0 w 6336464"/>
              <a:gd name="connsiteY3" fmla="*/ 1330026 h 1330026"/>
              <a:gd name="connsiteX4" fmla="*/ 2857488 w 6336464"/>
              <a:gd name="connsiteY4" fmla="*/ 472746 h 1330026"/>
              <a:gd name="connsiteX0" fmla="*/ 2857488 w 6336464"/>
              <a:gd name="connsiteY0" fmla="*/ 472746 h 1330026"/>
              <a:gd name="connsiteX1" fmla="*/ 5857884 w 6336464"/>
              <a:gd name="connsiteY1" fmla="*/ 472746 h 1330026"/>
              <a:gd name="connsiteX2" fmla="*/ 6215106 w 6336464"/>
              <a:gd name="connsiteY2" fmla="*/ 1330026 h 1330026"/>
              <a:gd name="connsiteX3" fmla="*/ 0 w 6336464"/>
              <a:gd name="connsiteY3" fmla="*/ 1330026 h 1330026"/>
              <a:gd name="connsiteX4" fmla="*/ 2857488 w 6336464"/>
              <a:gd name="connsiteY4" fmla="*/ 472746 h 1330026"/>
              <a:gd name="connsiteX0" fmla="*/ 2857488 w 6336464"/>
              <a:gd name="connsiteY0" fmla="*/ 472746 h 1330026"/>
              <a:gd name="connsiteX1" fmla="*/ 5857884 w 6336464"/>
              <a:gd name="connsiteY1" fmla="*/ 472746 h 1330026"/>
              <a:gd name="connsiteX2" fmla="*/ 6215106 w 6336464"/>
              <a:gd name="connsiteY2" fmla="*/ 1330026 h 1330026"/>
              <a:gd name="connsiteX3" fmla="*/ 0 w 6336464"/>
              <a:gd name="connsiteY3" fmla="*/ 1330026 h 1330026"/>
              <a:gd name="connsiteX4" fmla="*/ 2857488 w 6336464"/>
              <a:gd name="connsiteY4" fmla="*/ 472746 h 1330026"/>
              <a:gd name="connsiteX0" fmla="*/ 2857488 w 6336464"/>
              <a:gd name="connsiteY0" fmla="*/ 615598 h 1330026"/>
              <a:gd name="connsiteX1" fmla="*/ 5857884 w 6336464"/>
              <a:gd name="connsiteY1" fmla="*/ 472746 h 1330026"/>
              <a:gd name="connsiteX2" fmla="*/ 6215106 w 6336464"/>
              <a:gd name="connsiteY2" fmla="*/ 1330026 h 1330026"/>
              <a:gd name="connsiteX3" fmla="*/ 0 w 6336464"/>
              <a:gd name="connsiteY3" fmla="*/ 1330026 h 1330026"/>
              <a:gd name="connsiteX4" fmla="*/ 2857488 w 6336464"/>
              <a:gd name="connsiteY4" fmla="*/ 615598 h 1330026"/>
              <a:gd name="connsiteX0" fmla="*/ 2857488 w 6336464"/>
              <a:gd name="connsiteY0" fmla="*/ 615598 h 1330026"/>
              <a:gd name="connsiteX1" fmla="*/ 5857884 w 6336464"/>
              <a:gd name="connsiteY1" fmla="*/ 472746 h 1330026"/>
              <a:gd name="connsiteX2" fmla="*/ 6215106 w 6336464"/>
              <a:gd name="connsiteY2" fmla="*/ 1330026 h 1330026"/>
              <a:gd name="connsiteX3" fmla="*/ 0 w 6336464"/>
              <a:gd name="connsiteY3" fmla="*/ 1330026 h 1330026"/>
              <a:gd name="connsiteX4" fmla="*/ 2857488 w 6336464"/>
              <a:gd name="connsiteY4" fmla="*/ 615598 h 1330026"/>
              <a:gd name="connsiteX0" fmla="*/ 3214710 w 6693686"/>
              <a:gd name="connsiteY0" fmla="*/ 615598 h 1330026"/>
              <a:gd name="connsiteX1" fmla="*/ 6215106 w 6693686"/>
              <a:gd name="connsiteY1" fmla="*/ 472746 h 1330026"/>
              <a:gd name="connsiteX2" fmla="*/ 6572328 w 6693686"/>
              <a:gd name="connsiteY2" fmla="*/ 1330026 h 1330026"/>
              <a:gd name="connsiteX3" fmla="*/ 0 w 6693686"/>
              <a:gd name="connsiteY3" fmla="*/ 1330026 h 1330026"/>
              <a:gd name="connsiteX4" fmla="*/ 3214710 w 6693686"/>
              <a:gd name="connsiteY4" fmla="*/ 615598 h 1330026"/>
              <a:gd name="connsiteX0" fmla="*/ 3214710 w 6693686"/>
              <a:gd name="connsiteY0" fmla="*/ 615598 h 1330026"/>
              <a:gd name="connsiteX1" fmla="*/ 6215106 w 6693686"/>
              <a:gd name="connsiteY1" fmla="*/ 472746 h 1330026"/>
              <a:gd name="connsiteX2" fmla="*/ 6572328 w 6693686"/>
              <a:gd name="connsiteY2" fmla="*/ 1330026 h 1330026"/>
              <a:gd name="connsiteX3" fmla="*/ 0 w 6693686"/>
              <a:gd name="connsiteY3" fmla="*/ 1330026 h 1330026"/>
              <a:gd name="connsiteX4" fmla="*/ 3214710 w 6693686"/>
              <a:gd name="connsiteY4" fmla="*/ 615598 h 1330026"/>
              <a:gd name="connsiteX0" fmla="*/ 2928990 w 6407966"/>
              <a:gd name="connsiteY0" fmla="*/ 615598 h 1330026"/>
              <a:gd name="connsiteX1" fmla="*/ 5929386 w 6407966"/>
              <a:gd name="connsiteY1" fmla="*/ 472746 h 1330026"/>
              <a:gd name="connsiteX2" fmla="*/ 6286608 w 6407966"/>
              <a:gd name="connsiteY2" fmla="*/ 1330026 h 1330026"/>
              <a:gd name="connsiteX3" fmla="*/ 0 w 6407966"/>
              <a:gd name="connsiteY3" fmla="*/ 1330026 h 1330026"/>
              <a:gd name="connsiteX4" fmla="*/ 2928990 w 6407966"/>
              <a:gd name="connsiteY4" fmla="*/ 615598 h 1330026"/>
              <a:gd name="connsiteX0" fmla="*/ 2928990 w 6407966"/>
              <a:gd name="connsiteY0" fmla="*/ 615598 h 1330026"/>
              <a:gd name="connsiteX1" fmla="*/ 5929386 w 6407966"/>
              <a:gd name="connsiteY1" fmla="*/ 472746 h 1330026"/>
              <a:gd name="connsiteX2" fmla="*/ 6286608 w 6407966"/>
              <a:gd name="connsiteY2" fmla="*/ 1330026 h 1330026"/>
              <a:gd name="connsiteX3" fmla="*/ 0 w 6407966"/>
              <a:gd name="connsiteY3" fmla="*/ 1330026 h 1330026"/>
              <a:gd name="connsiteX4" fmla="*/ 2928990 w 6407966"/>
              <a:gd name="connsiteY4" fmla="*/ 615598 h 1330026"/>
              <a:gd name="connsiteX0" fmla="*/ 2928990 w 6444270"/>
              <a:gd name="connsiteY0" fmla="*/ 615598 h 1330026"/>
              <a:gd name="connsiteX1" fmla="*/ 5929386 w 6444270"/>
              <a:gd name="connsiteY1" fmla="*/ 472746 h 1330026"/>
              <a:gd name="connsiteX2" fmla="*/ 6286608 w 6444270"/>
              <a:gd name="connsiteY2" fmla="*/ 1330026 h 1330026"/>
              <a:gd name="connsiteX3" fmla="*/ 0 w 6444270"/>
              <a:gd name="connsiteY3" fmla="*/ 1330026 h 1330026"/>
              <a:gd name="connsiteX4" fmla="*/ 2928990 w 6444270"/>
              <a:gd name="connsiteY4" fmla="*/ 615598 h 1330026"/>
              <a:gd name="connsiteX0" fmla="*/ 2928990 w 6444270"/>
              <a:gd name="connsiteY0" fmla="*/ 615598 h 1330026"/>
              <a:gd name="connsiteX1" fmla="*/ 5929386 w 6444270"/>
              <a:gd name="connsiteY1" fmla="*/ 472746 h 1330026"/>
              <a:gd name="connsiteX2" fmla="*/ 6286608 w 6444270"/>
              <a:gd name="connsiteY2" fmla="*/ 1330026 h 1330026"/>
              <a:gd name="connsiteX3" fmla="*/ 0 w 6444270"/>
              <a:gd name="connsiteY3" fmla="*/ 1330026 h 1330026"/>
              <a:gd name="connsiteX4" fmla="*/ 2928990 w 6444270"/>
              <a:gd name="connsiteY4" fmla="*/ 615598 h 1330026"/>
              <a:gd name="connsiteX0" fmla="*/ 2928990 w 6444270"/>
              <a:gd name="connsiteY0" fmla="*/ 615598 h 1330026"/>
              <a:gd name="connsiteX1" fmla="*/ 5929386 w 6444270"/>
              <a:gd name="connsiteY1" fmla="*/ 472746 h 1330026"/>
              <a:gd name="connsiteX2" fmla="*/ 6286608 w 6444270"/>
              <a:gd name="connsiteY2" fmla="*/ 1330026 h 1330026"/>
              <a:gd name="connsiteX3" fmla="*/ 0 w 6444270"/>
              <a:gd name="connsiteY3" fmla="*/ 1330026 h 1330026"/>
              <a:gd name="connsiteX4" fmla="*/ 2928990 w 6444270"/>
              <a:gd name="connsiteY4" fmla="*/ 615598 h 1330026"/>
              <a:gd name="connsiteX0" fmla="*/ 2928990 w 6444270"/>
              <a:gd name="connsiteY0" fmla="*/ 540535 h 1254963"/>
              <a:gd name="connsiteX1" fmla="*/ 5929386 w 6444270"/>
              <a:gd name="connsiteY1" fmla="*/ 397683 h 1254963"/>
              <a:gd name="connsiteX2" fmla="*/ 6286608 w 6444270"/>
              <a:gd name="connsiteY2" fmla="*/ 1254963 h 1254963"/>
              <a:gd name="connsiteX3" fmla="*/ 0 w 6444270"/>
              <a:gd name="connsiteY3" fmla="*/ 1254963 h 1254963"/>
              <a:gd name="connsiteX4" fmla="*/ 2928990 w 6444270"/>
              <a:gd name="connsiteY4" fmla="*/ 540535 h 1254963"/>
              <a:gd name="connsiteX0" fmla="*/ 2928990 w 6444270"/>
              <a:gd name="connsiteY0" fmla="*/ 540535 h 1254963"/>
              <a:gd name="connsiteX1" fmla="*/ 5929386 w 6444270"/>
              <a:gd name="connsiteY1" fmla="*/ 397683 h 1254963"/>
              <a:gd name="connsiteX2" fmla="*/ 6286608 w 6444270"/>
              <a:gd name="connsiteY2" fmla="*/ 1254963 h 1254963"/>
              <a:gd name="connsiteX3" fmla="*/ 0 w 6444270"/>
              <a:gd name="connsiteY3" fmla="*/ 1254963 h 1254963"/>
              <a:gd name="connsiteX4" fmla="*/ 2928990 w 6444270"/>
              <a:gd name="connsiteY4" fmla="*/ 540535 h 1254963"/>
              <a:gd name="connsiteX0" fmla="*/ 2928990 w 6444270"/>
              <a:gd name="connsiteY0" fmla="*/ 560743 h 1275171"/>
              <a:gd name="connsiteX1" fmla="*/ 5929386 w 6444270"/>
              <a:gd name="connsiteY1" fmla="*/ 417891 h 1275171"/>
              <a:gd name="connsiteX2" fmla="*/ 6286608 w 6444270"/>
              <a:gd name="connsiteY2" fmla="*/ 1275171 h 1275171"/>
              <a:gd name="connsiteX3" fmla="*/ 0 w 6444270"/>
              <a:gd name="connsiteY3" fmla="*/ 1275171 h 1275171"/>
              <a:gd name="connsiteX4" fmla="*/ 2928990 w 6444270"/>
              <a:gd name="connsiteY4" fmla="*/ 560743 h 1275171"/>
              <a:gd name="connsiteX0" fmla="*/ 2928990 w 6444270"/>
              <a:gd name="connsiteY0" fmla="*/ 560743 h 1275171"/>
              <a:gd name="connsiteX1" fmla="*/ 5929386 w 6444270"/>
              <a:gd name="connsiteY1" fmla="*/ 417891 h 1275171"/>
              <a:gd name="connsiteX2" fmla="*/ 6286608 w 6444270"/>
              <a:gd name="connsiteY2" fmla="*/ 1275171 h 1275171"/>
              <a:gd name="connsiteX3" fmla="*/ 0 w 6444270"/>
              <a:gd name="connsiteY3" fmla="*/ 1275171 h 1275171"/>
              <a:gd name="connsiteX4" fmla="*/ 2928990 w 6444270"/>
              <a:gd name="connsiteY4" fmla="*/ 560743 h 1275171"/>
              <a:gd name="connsiteX0" fmla="*/ 2928990 w 6444270"/>
              <a:gd name="connsiteY0" fmla="*/ 560743 h 1275171"/>
              <a:gd name="connsiteX1" fmla="*/ 5929386 w 6444270"/>
              <a:gd name="connsiteY1" fmla="*/ 417891 h 1275171"/>
              <a:gd name="connsiteX2" fmla="*/ 6286608 w 6444270"/>
              <a:gd name="connsiteY2" fmla="*/ 1275171 h 1275171"/>
              <a:gd name="connsiteX3" fmla="*/ 0 w 6444270"/>
              <a:gd name="connsiteY3" fmla="*/ 1275171 h 1275171"/>
              <a:gd name="connsiteX4" fmla="*/ 2928990 w 6444270"/>
              <a:gd name="connsiteY4" fmla="*/ 560743 h 1275171"/>
              <a:gd name="connsiteX0" fmla="*/ 2928990 w 6444270"/>
              <a:gd name="connsiteY0" fmla="*/ 443700 h 1158128"/>
              <a:gd name="connsiteX1" fmla="*/ 5929386 w 6444270"/>
              <a:gd name="connsiteY1" fmla="*/ 300848 h 1158128"/>
              <a:gd name="connsiteX2" fmla="*/ 6286608 w 6444270"/>
              <a:gd name="connsiteY2" fmla="*/ 1158128 h 1158128"/>
              <a:gd name="connsiteX3" fmla="*/ 0 w 6444270"/>
              <a:gd name="connsiteY3" fmla="*/ 1158128 h 1158128"/>
              <a:gd name="connsiteX4" fmla="*/ 2928990 w 6444270"/>
              <a:gd name="connsiteY4" fmla="*/ 443700 h 1158128"/>
              <a:gd name="connsiteX0" fmla="*/ 2928990 w 6444270"/>
              <a:gd name="connsiteY0" fmla="*/ 497056 h 1211484"/>
              <a:gd name="connsiteX1" fmla="*/ 5929386 w 6444270"/>
              <a:gd name="connsiteY1" fmla="*/ 354204 h 1211484"/>
              <a:gd name="connsiteX2" fmla="*/ 6286608 w 6444270"/>
              <a:gd name="connsiteY2" fmla="*/ 1211484 h 1211484"/>
              <a:gd name="connsiteX3" fmla="*/ 0 w 6444270"/>
              <a:gd name="connsiteY3" fmla="*/ 1211484 h 1211484"/>
              <a:gd name="connsiteX4" fmla="*/ 2928990 w 6444270"/>
              <a:gd name="connsiteY4" fmla="*/ 497056 h 1211484"/>
              <a:gd name="connsiteX0" fmla="*/ 2928990 w 6444270"/>
              <a:gd name="connsiteY0" fmla="*/ 497056 h 1211484"/>
              <a:gd name="connsiteX1" fmla="*/ 5929386 w 6444270"/>
              <a:gd name="connsiteY1" fmla="*/ 354204 h 1211484"/>
              <a:gd name="connsiteX2" fmla="*/ 6286608 w 6444270"/>
              <a:gd name="connsiteY2" fmla="*/ 1211484 h 1211484"/>
              <a:gd name="connsiteX3" fmla="*/ 0 w 6444270"/>
              <a:gd name="connsiteY3" fmla="*/ 1211484 h 1211484"/>
              <a:gd name="connsiteX4" fmla="*/ 2928990 w 6444270"/>
              <a:gd name="connsiteY4" fmla="*/ 497056 h 121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270" h="1211484">
                <a:moveTo>
                  <a:pt x="2928990" y="497056"/>
                </a:moveTo>
                <a:cubicBezTo>
                  <a:pt x="3988819" y="256321"/>
                  <a:pt x="5458515" y="0"/>
                  <a:pt x="5929386" y="354204"/>
                </a:cubicBezTo>
                <a:cubicBezTo>
                  <a:pt x="6286158" y="604874"/>
                  <a:pt x="6444270" y="1123649"/>
                  <a:pt x="6286608" y="1211484"/>
                </a:cubicBezTo>
                <a:lnTo>
                  <a:pt x="0" y="1211484"/>
                </a:lnTo>
                <a:lnTo>
                  <a:pt x="2928990" y="497056"/>
                </a:lnTo>
                <a:close/>
              </a:path>
            </a:pathLst>
          </a:custGeom>
          <a:solidFill>
            <a:schemeClr val="tx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1032" name="8 Resim" descr="mevka_logo_trans.gif"/>
          <p:cNvPicPr>
            <a:picLocks noChangeAspect="1"/>
          </p:cNvPicPr>
          <p:nvPr userDrawn="1"/>
        </p:nvPicPr>
        <p:blipFill>
          <a:blip r:embed="rId16" cstate="print"/>
          <a:srcRect/>
          <a:stretch>
            <a:fillRect/>
          </a:stretch>
        </p:blipFill>
        <p:spPr bwMode="auto">
          <a:xfrm>
            <a:off x="0" y="142875"/>
            <a:ext cx="3048000" cy="1135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9" r:id="rId8"/>
    <p:sldLayoutId id="2147484014" r:id="rId9"/>
    <p:sldLayoutId id="2147484000" r:id="rId10"/>
    <p:sldLayoutId id="2147484001" r:id="rId11"/>
    <p:sldLayoutId id="2147484015" r:id="rId12"/>
    <p:sldLayoutId id="2147484016" r:id="rId1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44E2-C8F0-403E-B6EE-B5EC878DBD17}" type="datetimeFigureOut">
              <a:rPr lang="tr-TR" smtClean="0"/>
              <a:pPr/>
              <a:t>04.12.2013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F8BBA-74CD-49D3-AF54-3745F38C3B1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4.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0.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1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1.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3.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4.xm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6.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9.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0.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6.xml"/><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hyperlink" Target="http://www.taskent.bel.tr/" TargetMode="Externa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7.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0.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1.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6.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1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3.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4.xml"/><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6.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hyperlink" Target="file:///C:\Users\gergun\Desktop\e\Reklam.mpg"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0.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Rectangle 8"/>
          <p:cNvSpPr txBox="1">
            <a:spLocks noChangeArrowheads="1"/>
          </p:cNvSpPr>
          <p:nvPr/>
        </p:nvSpPr>
        <p:spPr bwMode="auto">
          <a:xfrm>
            <a:off x="500063" y="2846388"/>
            <a:ext cx="8143875" cy="4686300"/>
          </a:xfrm>
          <a:prstGeom prst="rect">
            <a:avLst/>
          </a:prstGeom>
          <a:ln>
            <a:miter lim="800000"/>
            <a:headEnd/>
            <a:tailEnd/>
          </a:ln>
        </p:spPr>
        <p:txBody>
          <a:bodyPr>
            <a:normAutofit/>
          </a:bodyPr>
          <a:lstStyle/>
          <a:p>
            <a:pPr algn="ctr" fontAlgn="auto">
              <a:spcAft>
                <a:spcPts val="0"/>
              </a:spcAft>
              <a:defRPr/>
            </a:pPr>
            <a:r>
              <a:rPr lang="en-GB" sz="2800" dirty="0">
                <a:solidFill>
                  <a:schemeClr val="bg1"/>
                </a:solidFill>
                <a:effectLst>
                  <a:outerShdw blurRad="50000" dist="30000" dir="5400000" algn="tl" rotWithShape="0">
                    <a:srgbClr val="000000">
                      <a:alpha val="30000"/>
                    </a:srgbClr>
                  </a:outerShdw>
                </a:effectLst>
                <a:latin typeface="+mj-lt"/>
                <a:ea typeface="+mj-ea"/>
                <a:cs typeface="Arial" pitchFamily="34" charset="0"/>
              </a:rPr>
              <a:t/>
            </a:r>
            <a:br>
              <a:rPr lang="en-GB" sz="2800" dirty="0">
                <a:solidFill>
                  <a:schemeClr val="bg1"/>
                </a:solidFill>
                <a:effectLst>
                  <a:outerShdw blurRad="50000" dist="30000" dir="5400000" algn="tl" rotWithShape="0">
                    <a:srgbClr val="000000">
                      <a:alpha val="30000"/>
                    </a:srgbClr>
                  </a:outerShdw>
                </a:effectLst>
                <a:latin typeface="+mj-lt"/>
                <a:ea typeface="+mj-ea"/>
                <a:cs typeface="Arial" pitchFamily="34" charset="0"/>
              </a:rPr>
            </a:br>
            <a:r>
              <a:rPr lang="tr-TR" sz="2800" dirty="0">
                <a:solidFill>
                  <a:schemeClr val="bg1"/>
                </a:solidFill>
                <a:effectLst>
                  <a:outerShdw blurRad="50000" dist="30000" dir="5400000" algn="tl" rotWithShape="0">
                    <a:srgbClr val="000000">
                      <a:alpha val="30000"/>
                    </a:srgbClr>
                  </a:outerShdw>
                </a:effectLst>
                <a:latin typeface="+mj-lt"/>
                <a:ea typeface="+mj-ea"/>
                <a:cs typeface="+mj-cs"/>
              </a:rPr>
              <a:t/>
            </a:r>
            <a:br>
              <a:rPr lang="tr-TR" sz="2800" dirty="0">
                <a:solidFill>
                  <a:schemeClr val="bg1"/>
                </a:solidFill>
                <a:effectLst>
                  <a:outerShdw blurRad="50000" dist="30000" dir="5400000" algn="tl" rotWithShape="0">
                    <a:srgbClr val="000000">
                      <a:alpha val="30000"/>
                    </a:srgbClr>
                  </a:outerShdw>
                </a:effectLst>
                <a:latin typeface="+mj-lt"/>
                <a:ea typeface="+mj-ea"/>
                <a:cs typeface="+mj-cs"/>
              </a:rPr>
            </a:br>
            <a:r>
              <a:rPr lang="tr-TR" sz="2800" dirty="0">
                <a:solidFill>
                  <a:schemeClr val="bg1"/>
                </a:solidFill>
                <a:effectLst>
                  <a:outerShdw blurRad="50000" dist="30000" dir="5400000" algn="tl" rotWithShape="0">
                    <a:srgbClr val="000000">
                      <a:alpha val="30000"/>
                    </a:srgbClr>
                  </a:outerShdw>
                </a:effectLst>
                <a:latin typeface="+mj-lt"/>
                <a:ea typeface="+mj-ea"/>
                <a:cs typeface="+mj-cs"/>
              </a:rPr>
              <a:t/>
            </a:r>
            <a:br>
              <a:rPr lang="tr-TR" sz="2800" dirty="0">
                <a:solidFill>
                  <a:schemeClr val="bg1"/>
                </a:solidFill>
                <a:effectLst>
                  <a:outerShdw blurRad="50000" dist="30000" dir="5400000" algn="tl" rotWithShape="0">
                    <a:srgbClr val="000000">
                      <a:alpha val="30000"/>
                    </a:srgbClr>
                  </a:outerShdw>
                </a:effectLst>
                <a:latin typeface="+mj-lt"/>
                <a:ea typeface="+mj-ea"/>
                <a:cs typeface="+mj-cs"/>
              </a:rPr>
            </a:br>
            <a:r>
              <a:rPr lang="tr-TR" sz="2000" dirty="0">
                <a:solidFill>
                  <a:schemeClr val="bg1"/>
                </a:solidFill>
                <a:effectLst>
                  <a:outerShdw blurRad="50000" dist="30000" dir="5400000" algn="tl" rotWithShape="0">
                    <a:srgbClr val="000000">
                      <a:alpha val="30000"/>
                    </a:srgbClr>
                  </a:outerShdw>
                </a:effectLst>
                <a:latin typeface="+mj-lt"/>
                <a:ea typeface="+mj-ea"/>
                <a:cs typeface="+mj-cs"/>
              </a:rPr>
              <a:t/>
            </a:r>
            <a:br>
              <a:rPr lang="tr-TR" sz="2000" dirty="0">
                <a:solidFill>
                  <a:schemeClr val="bg1"/>
                </a:solidFill>
                <a:effectLst>
                  <a:outerShdw blurRad="50000" dist="30000" dir="5400000" algn="tl" rotWithShape="0">
                    <a:srgbClr val="000000">
                      <a:alpha val="30000"/>
                    </a:srgbClr>
                  </a:outerShdw>
                </a:effectLst>
                <a:latin typeface="+mj-lt"/>
                <a:ea typeface="+mj-ea"/>
                <a:cs typeface="+mj-cs"/>
              </a:rPr>
            </a:br>
            <a:r>
              <a:rPr lang="tr-TR" sz="4800" b="1" dirty="0">
                <a:solidFill>
                  <a:schemeClr val="bg1"/>
                </a:solidFill>
                <a:effectLst>
                  <a:outerShdw blurRad="38100" dist="38100" dir="2700000" algn="tl">
                    <a:srgbClr val="000000"/>
                  </a:outerShdw>
                </a:effectLst>
                <a:latin typeface="+mj-lt"/>
                <a:ea typeface="+mj-ea"/>
                <a:cs typeface="+mj-cs"/>
              </a:rPr>
              <a:t>PROJE HAZIRLAMA EĞİTİMİ</a:t>
            </a:r>
          </a:p>
          <a:p>
            <a:pPr algn="ctr" fontAlgn="auto">
              <a:spcAft>
                <a:spcPts val="0"/>
              </a:spcAft>
              <a:defRPr/>
            </a:pPr>
            <a:r>
              <a:rPr lang="tr-TR" sz="4800" b="1" dirty="0">
                <a:solidFill>
                  <a:schemeClr val="bg1"/>
                </a:solidFill>
                <a:effectLst>
                  <a:outerShdw blurRad="38100" dist="38100" dir="2700000" algn="tl">
                    <a:srgbClr val="000000"/>
                  </a:outerShdw>
                </a:effectLst>
                <a:latin typeface="+mj-lt"/>
                <a:ea typeface="+mj-ea"/>
                <a:cs typeface="+mj-cs"/>
              </a:rPr>
              <a:t/>
            </a:r>
            <a:br>
              <a:rPr lang="tr-TR" sz="4800" b="1" dirty="0">
                <a:solidFill>
                  <a:schemeClr val="bg1"/>
                </a:solidFill>
                <a:effectLst>
                  <a:outerShdw blurRad="38100" dist="38100" dir="2700000" algn="tl">
                    <a:srgbClr val="000000"/>
                  </a:outerShdw>
                </a:effectLst>
                <a:latin typeface="+mj-lt"/>
                <a:ea typeface="+mj-ea"/>
                <a:cs typeface="+mj-cs"/>
              </a:rPr>
            </a:br>
            <a:r>
              <a:rPr lang="en-US" sz="4800" b="1" dirty="0">
                <a:solidFill>
                  <a:schemeClr val="bg1"/>
                </a:solidFill>
                <a:effectLst>
                  <a:outerShdw blurRad="38100" dist="38100" dir="2700000" algn="tl">
                    <a:srgbClr val="000000"/>
                  </a:outerShdw>
                </a:effectLst>
                <a:latin typeface="+mj-lt"/>
                <a:ea typeface="+mj-ea"/>
                <a:cs typeface="Arial" pitchFamily="34" charset="0"/>
              </a:rPr>
              <a:t> </a:t>
            </a:r>
            <a:endParaRPr lang="en-GB" sz="4800" b="1" dirty="0">
              <a:solidFill>
                <a:schemeClr val="bg1"/>
              </a:solidFill>
              <a:effectLst>
                <a:outerShdw blurRad="38100" dist="38100" dir="2700000" algn="tl">
                  <a:srgbClr val="000000"/>
                </a:outerShdw>
              </a:effectLst>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endParaRPr lang="tr-TR" sz="2000" b="1" dirty="0" smtClean="0">
              <a:solidFill>
                <a:schemeClr val="tx1"/>
              </a:solidFill>
              <a:latin typeface="Calibri" pitchFamily="34" charset="0"/>
            </a:endParaRPr>
          </a:p>
          <a:p>
            <a:r>
              <a:rPr lang="tr-TR" sz="2000" b="1" dirty="0" smtClean="0">
                <a:solidFill>
                  <a:schemeClr val="tx1"/>
                </a:solidFill>
                <a:latin typeface="Calibri" pitchFamily="34" charset="0"/>
              </a:rPr>
              <a:t>EKLER</a:t>
            </a:r>
          </a:p>
          <a:p>
            <a:r>
              <a:rPr lang="tr-TR" sz="2000" b="1" dirty="0" smtClean="0">
                <a:solidFill>
                  <a:schemeClr val="tx1"/>
                </a:solidFill>
                <a:latin typeface="Calibri" pitchFamily="34" charset="0"/>
              </a:rPr>
              <a:t>EK A : Başvuru Formu (Word Formatında) – Doldurulacak</a:t>
            </a:r>
          </a:p>
          <a:p>
            <a:r>
              <a:rPr lang="tr-TR" sz="2000" b="1" dirty="0" smtClean="0">
                <a:solidFill>
                  <a:schemeClr val="tx1"/>
                </a:solidFill>
                <a:latin typeface="Calibri" pitchFamily="34" charset="0"/>
              </a:rPr>
              <a:t>EK B : Bütçe (Excel Formatında B1-B2-B3) – Doldurulacak</a:t>
            </a:r>
          </a:p>
          <a:p>
            <a:r>
              <a:rPr lang="tr-TR" sz="2000" b="1" dirty="0" smtClean="0">
                <a:solidFill>
                  <a:schemeClr val="tx1"/>
                </a:solidFill>
                <a:latin typeface="Calibri" pitchFamily="34" charset="0"/>
              </a:rPr>
              <a:t>EK C : Mantıksal Çerçeve (Excel Formatında) - Doldurulacak</a:t>
            </a:r>
          </a:p>
          <a:p>
            <a:r>
              <a:rPr lang="tr-TR" sz="2000" b="1" dirty="0" smtClean="0">
                <a:solidFill>
                  <a:schemeClr val="tx1"/>
                </a:solidFill>
                <a:latin typeface="Calibri" pitchFamily="34" charset="0"/>
              </a:rPr>
              <a:t>EK D : Projede Yer Alan Kilit Personelin Özgeçmişleri - Doldurulacak</a:t>
            </a:r>
          </a:p>
          <a:p>
            <a:endParaRPr lang="tr-TR" sz="2000" b="1" dirty="0" smtClean="0">
              <a:solidFill>
                <a:schemeClr val="tx1"/>
              </a:solidFill>
              <a:latin typeface="Calibri" pitchFamily="34" charset="0"/>
            </a:endParaRPr>
          </a:p>
          <a:p>
            <a:r>
              <a:rPr lang="tr-TR" sz="2000" dirty="0" smtClean="0">
                <a:solidFill>
                  <a:schemeClr val="tx1"/>
                </a:solidFill>
                <a:latin typeface="Calibri" pitchFamily="34" charset="0"/>
              </a:rPr>
              <a:t>Başvuru Formu ve diğer belgeler Türkçe hazırlanmalıdır.</a:t>
            </a:r>
          </a:p>
          <a:p>
            <a:r>
              <a:rPr lang="tr-TR" sz="2000" dirty="0" smtClean="0">
                <a:solidFill>
                  <a:schemeClr val="tx1"/>
                </a:solidFill>
                <a:latin typeface="Calibri" pitchFamily="34" charset="0"/>
              </a:rPr>
              <a:t>Bu belgeler doldurulurken,  standart formata bağlı kalınmalı ve mevcut hiçbir metin silinmemeli ya da değiştirilmemelidir. Aksi takdirde, yapılan başvuru ön inceleme aşamasında değerlendirme dışı kalacaktır.</a:t>
            </a:r>
          </a:p>
          <a:p>
            <a:r>
              <a:rPr lang="tr-TR" sz="2000" dirty="0" smtClean="0">
                <a:solidFill>
                  <a:schemeClr val="tx1"/>
                </a:solidFill>
                <a:latin typeface="Calibri" pitchFamily="34" charset="0"/>
              </a:rPr>
              <a:t>El yazısı ve daktilo ile yapılan başvurular kabul edilmeyecektir.</a:t>
            </a:r>
            <a:endParaRPr lang="tr-TR" sz="2000" dirty="0">
              <a:solidFill>
                <a:schemeClr val="tx1"/>
              </a:solidFill>
              <a:latin typeface="Calibri" pitchFamily="34" charset="0"/>
            </a:endParaRPr>
          </a:p>
        </p:txBody>
      </p:sp>
      <p:sp>
        <p:nvSpPr>
          <p:cNvPr id="4" name="3 Veri Yer Tutucusu"/>
          <p:cNvSpPr>
            <a:spLocks noGrp="1"/>
          </p:cNvSpPr>
          <p:nvPr>
            <p:ph type="dt" sz="half" idx="10"/>
          </p:nvPr>
        </p:nvSpPr>
        <p:spPr/>
        <p:txBody>
          <a:bodyPr/>
          <a:lstStyle/>
          <a:p>
            <a:pPr>
              <a:defRPr/>
            </a:pPr>
            <a:fld id="{D97EC051-184E-4509-B998-C1D3718E9DCB}" type="datetime1">
              <a:rPr lang="tr-TR" smtClean="0"/>
              <a:pPr>
                <a:defRPr/>
              </a:pPr>
              <a:t>04.12.2013</a:t>
            </a:fld>
            <a:endParaRPr lang="tr-TR"/>
          </a:p>
        </p:txBody>
      </p:sp>
      <p:sp>
        <p:nvSpPr>
          <p:cNvPr id="5" name="4 Slayt Numarası Yer Tutucusu"/>
          <p:cNvSpPr>
            <a:spLocks noGrp="1"/>
          </p:cNvSpPr>
          <p:nvPr>
            <p:ph type="sldNum" sz="quarter" idx="11"/>
          </p:nvPr>
        </p:nvSpPr>
        <p:spPr/>
        <p:txBody>
          <a:bodyPr/>
          <a:lstStyle/>
          <a:p>
            <a:pPr>
              <a:defRPr/>
            </a:pPr>
            <a:fld id="{5CED2CF9-DBBA-4818-AE4D-83FF9FE12478}" type="slidenum">
              <a:rPr lang="tr-TR" smtClean="0"/>
              <a:pPr>
                <a:defRPr/>
              </a:pPr>
              <a:t>10</a:t>
            </a:fld>
            <a:endParaRPr lang="tr-T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928671"/>
            <a:ext cx="9144000" cy="5262979"/>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Yapılacak olan tüm faaliyetlerde MEVKA’nın görünürlüğü sağlanacaktır. Bu kapsamda;</a:t>
            </a:r>
          </a:p>
          <a:p>
            <a:pPr algn="just">
              <a:lnSpc>
                <a:spcPct val="120000"/>
              </a:lnSpc>
              <a:buFont typeface="Arial" pitchFamily="34" charset="0"/>
              <a:buChar char="•"/>
            </a:pPr>
            <a:r>
              <a:rPr lang="tr-TR" sz="2800" dirty="0" smtClean="0">
                <a:latin typeface="Calibri" pitchFamily="34" charset="0"/>
              </a:rPr>
              <a:t>Basılacak olan </a:t>
            </a:r>
            <a:r>
              <a:rPr lang="tr-TR" sz="2800" dirty="0" smtClean="0">
                <a:solidFill>
                  <a:srgbClr val="C00000"/>
                </a:solidFill>
                <a:latin typeface="Calibri" pitchFamily="34" charset="0"/>
              </a:rPr>
              <a:t>tüm yayınlarda (broşürler, afişler v.b) bu projenin MEVKA hibesi </a:t>
            </a:r>
            <a:r>
              <a:rPr lang="tr-TR" sz="2800" dirty="0" smtClean="0">
                <a:latin typeface="Calibri" pitchFamily="34" charset="0"/>
              </a:rPr>
              <a:t>olduğu belirtilerek istenilen formatta bastırılacaktır. </a:t>
            </a:r>
          </a:p>
          <a:p>
            <a:pPr algn="just">
              <a:lnSpc>
                <a:spcPct val="120000"/>
              </a:lnSpc>
              <a:buFont typeface="Arial" pitchFamily="34" charset="0"/>
              <a:buChar char="•"/>
            </a:pPr>
            <a:r>
              <a:rPr lang="tr-TR" sz="2800" dirty="0" smtClean="0">
                <a:latin typeface="Calibri" pitchFamily="34" charset="0"/>
              </a:rPr>
              <a:t>Proje kapsamında açılış ve kapanış toplantıları ve 8 tane seminer düzenlenecektir. </a:t>
            </a:r>
            <a:r>
              <a:rPr lang="tr-TR" sz="2800" dirty="0" smtClean="0">
                <a:solidFill>
                  <a:srgbClr val="C00000"/>
                </a:solidFill>
                <a:latin typeface="Calibri" pitchFamily="34" charset="0"/>
              </a:rPr>
              <a:t>Bu toplantı ve Köy Seminerleri salonlarına MEVKA bayrakları, MEVKA logolu proje tanıtım afişleri </a:t>
            </a:r>
            <a:r>
              <a:rPr lang="tr-TR" sz="2800" dirty="0" smtClean="0">
                <a:latin typeface="Calibri" pitchFamily="34" charset="0"/>
              </a:rPr>
              <a:t>asılarak MEVKA’nin görünürlüğünün sağlanmasına özen gösterilecektir.</a:t>
            </a:r>
          </a:p>
        </p:txBody>
      </p:sp>
      <p:sp>
        <p:nvSpPr>
          <p:cNvPr id="8" name="2 Başlık"/>
          <p:cNvSpPr txBox="1">
            <a:spLocks/>
          </p:cNvSpPr>
          <p:nvPr/>
        </p:nvSpPr>
        <p:spPr bwMode="auto">
          <a:xfrm>
            <a:off x="2735288" y="334012"/>
            <a:ext cx="64087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2.6 Görünürlük Faaliyetleri</a:t>
            </a:r>
            <a:endParaRPr lang="tr-TR" sz="2400" b="1" dirty="0" smtClean="0">
              <a:latin typeface="Calibri" pitchFamily="34" charset="0"/>
            </a:endParaRPr>
          </a:p>
        </p:txBody>
      </p:sp>
      <p:sp>
        <p:nvSpPr>
          <p:cNvPr id="9" name="8 On İki Kenarlı"/>
          <p:cNvSpPr/>
          <p:nvPr/>
        </p:nvSpPr>
        <p:spPr>
          <a:xfrm>
            <a:off x="7786710" y="5572140"/>
            <a:ext cx="785818" cy="7143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1/2</a:t>
            </a:r>
            <a:endParaRPr lang="tr-T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1306349"/>
            <a:ext cx="9144000" cy="3711785"/>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Yaptırılacak olan WEB sitesinde MEVKA görünürlüğünün sağlanmasına özen gösterilecektir. </a:t>
            </a:r>
          </a:p>
          <a:p>
            <a:pPr algn="just">
              <a:lnSpc>
                <a:spcPct val="120000"/>
              </a:lnSpc>
            </a:pPr>
            <a:r>
              <a:rPr lang="tr-TR" sz="2800" dirty="0" smtClean="0">
                <a:latin typeface="Calibri" pitchFamily="34" charset="0"/>
              </a:rPr>
              <a:t> </a:t>
            </a:r>
          </a:p>
          <a:p>
            <a:pPr algn="just">
              <a:lnSpc>
                <a:spcPct val="120000"/>
              </a:lnSpc>
            </a:pPr>
            <a:r>
              <a:rPr lang="tr-TR" sz="2800" dirty="0" smtClean="0">
                <a:latin typeface="Calibri" pitchFamily="34" charset="0"/>
              </a:rPr>
              <a:t>Broşür		2000  adet</a:t>
            </a:r>
          </a:p>
          <a:p>
            <a:pPr algn="just">
              <a:lnSpc>
                <a:spcPct val="120000"/>
              </a:lnSpc>
            </a:pPr>
            <a:r>
              <a:rPr lang="tr-TR" sz="2800" dirty="0" smtClean="0">
                <a:latin typeface="Calibri" pitchFamily="34" charset="0"/>
              </a:rPr>
              <a:t>Web Sayfası	      	1  adet</a:t>
            </a:r>
          </a:p>
          <a:p>
            <a:pPr algn="just">
              <a:lnSpc>
                <a:spcPct val="120000"/>
              </a:lnSpc>
            </a:pPr>
            <a:r>
              <a:rPr lang="tr-TR" sz="2800" dirty="0" smtClean="0">
                <a:latin typeface="Calibri" pitchFamily="34" charset="0"/>
              </a:rPr>
              <a:t>Şapka			1260  adet</a:t>
            </a:r>
          </a:p>
          <a:p>
            <a:pPr algn="just">
              <a:lnSpc>
                <a:spcPct val="120000"/>
              </a:lnSpc>
            </a:pPr>
            <a:r>
              <a:rPr lang="tr-TR" sz="2800" dirty="0" smtClean="0">
                <a:latin typeface="Calibri" pitchFamily="34" charset="0"/>
              </a:rPr>
              <a:t>Afiş			20  adet</a:t>
            </a:r>
          </a:p>
        </p:txBody>
      </p:sp>
      <p:sp>
        <p:nvSpPr>
          <p:cNvPr id="8" name="2 Başlık"/>
          <p:cNvSpPr txBox="1">
            <a:spLocks/>
          </p:cNvSpPr>
          <p:nvPr/>
        </p:nvSpPr>
        <p:spPr bwMode="auto">
          <a:xfrm>
            <a:off x="2735288" y="334012"/>
            <a:ext cx="64087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2.6 Görünürlük Faaliyetleri</a:t>
            </a:r>
            <a:endParaRPr lang="tr-TR" sz="2400" b="1" dirty="0" smtClean="0">
              <a:latin typeface="Calibri" pitchFamily="34" charset="0"/>
            </a:endParaRPr>
          </a:p>
        </p:txBody>
      </p:sp>
      <p:sp>
        <p:nvSpPr>
          <p:cNvPr id="4" name="3 On İki Kenarlı"/>
          <p:cNvSpPr/>
          <p:nvPr/>
        </p:nvSpPr>
        <p:spPr>
          <a:xfrm>
            <a:off x="7786710" y="5572140"/>
            <a:ext cx="928694" cy="7143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2/2</a:t>
            </a:r>
            <a:endParaRPr lang="tr-T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1306349"/>
            <a:ext cx="9144000" cy="4194353"/>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Yaptırılacak olan WEB sitesinde MEVKA görünürlüğünün sağlanmasına özen gösterilecektir. </a:t>
            </a:r>
          </a:p>
          <a:p>
            <a:pPr algn="just">
              <a:lnSpc>
                <a:spcPct val="120000"/>
              </a:lnSpc>
            </a:pPr>
            <a:r>
              <a:rPr lang="tr-TR" sz="2800" dirty="0" smtClean="0">
                <a:latin typeface="Calibri" pitchFamily="34" charset="0"/>
              </a:rPr>
              <a:t> </a:t>
            </a:r>
          </a:p>
          <a:p>
            <a:pPr algn="just">
              <a:lnSpc>
                <a:spcPct val="120000"/>
              </a:lnSpc>
            </a:pPr>
            <a:r>
              <a:rPr lang="tr-TR" sz="2800" dirty="0" smtClean="0">
                <a:latin typeface="Calibri" pitchFamily="34" charset="0"/>
              </a:rPr>
              <a:t>Broşür		2000  adet</a:t>
            </a:r>
          </a:p>
          <a:p>
            <a:pPr algn="just">
              <a:lnSpc>
                <a:spcPct val="120000"/>
              </a:lnSpc>
            </a:pPr>
            <a:r>
              <a:rPr lang="tr-TR" sz="2800" dirty="0" smtClean="0">
                <a:latin typeface="Calibri" pitchFamily="34" charset="0"/>
              </a:rPr>
              <a:t>Tulum			1260  adet</a:t>
            </a:r>
          </a:p>
          <a:p>
            <a:pPr algn="just">
              <a:lnSpc>
                <a:spcPct val="120000"/>
              </a:lnSpc>
            </a:pPr>
            <a:r>
              <a:rPr lang="tr-TR" sz="2800" dirty="0" smtClean="0">
                <a:latin typeface="Calibri" pitchFamily="34" charset="0"/>
              </a:rPr>
              <a:t>Web Sayfası	      	1  adet</a:t>
            </a:r>
          </a:p>
          <a:p>
            <a:pPr algn="just">
              <a:lnSpc>
                <a:spcPct val="120000"/>
              </a:lnSpc>
            </a:pPr>
            <a:r>
              <a:rPr lang="tr-TR" sz="2800" dirty="0" smtClean="0">
                <a:latin typeface="Calibri" pitchFamily="34" charset="0"/>
              </a:rPr>
              <a:t>Şapka			1260  adet</a:t>
            </a:r>
          </a:p>
          <a:p>
            <a:pPr algn="just">
              <a:lnSpc>
                <a:spcPct val="120000"/>
              </a:lnSpc>
            </a:pPr>
            <a:r>
              <a:rPr lang="tr-TR" sz="2800" dirty="0" smtClean="0">
                <a:latin typeface="Calibri" pitchFamily="34" charset="0"/>
              </a:rPr>
              <a:t>Afiş			20  adet</a:t>
            </a:r>
          </a:p>
        </p:txBody>
      </p:sp>
      <p:sp>
        <p:nvSpPr>
          <p:cNvPr id="8" name="2 Başlık"/>
          <p:cNvSpPr txBox="1">
            <a:spLocks/>
          </p:cNvSpPr>
          <p:nvPr/>
        </p:nvSpPr>
        <p:spPr bwMode="auto">
          <a:xfrm>
            <a:off x="2735288" y="334012"/>
            <a:ext cx="64087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2.6 Görünürlük Faaliyetleri</a:t>
            </a:r>
            <a:endParaRPr lang="tr-TR" sz="2400" b="1" dirty="0" smtClean="0">
              <a:latin typeface="Calibri" pitchFamily="34" charset="0"/>
            </a:endParaRPr>
          </a:p>
        </p:txBody>
      </p:sp>
      <p:sp>
        <p:nvSpPr>
          <p:cNvPr id="4" name="3 On İki Kenarlı"/>
          <p:cNvSpPr/>
          <p:nvPr/>
        </p:nvSpPr>
        <p:spPr>
          <a:xfrm>
            <a:off x="7786710" y="5572140"/>
            <a:ext cx="928694" cy="7143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2/2</a:t>
            </a:r>
            <a:endParaRPr lang="tr-TR" dirty="0"/>
          </a:p>
        </p:txBody>
      </p:sp>
      <p:sp>
        <p:nvSpPr>
          <p:cNvPr id="6" name="5 Metin kutusu"/>
          <p:cNvSpPr txBox="1"/>
          <p:nvPr/>
        </p:nvSpPr>
        <p:spPr>
          <a:xfrm>
            <a:off x="3159989" y="5157192"/>
            <a:ext cx="2340705"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M A K U L !</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7" name="6 Gülen Yüz"/>
          <p:cNvSpPr/>
          <p:nvPr/>
        </p:nvSpPr>
        <p:spPr>
          <a:xfrm>
            <a:off x="3059832" y="3140968"/>
            <a:ext cx="2376264" cy="2016224"/>
          </a:xfrm>
          <a:prstGeom prst="smileyFac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3A90C7F9-4D62-46B2-A56B-255B6A22FE7B}" type="datetime1">
              <a:rPr lang="tr-TR" smtClean="0">
                <a:latin typeface="Calibri" pitchFamily="34" charset="0"/>
              </a:rPr>
              <a:pPr>
                <a:defRPr/>
              </a:pPr>
              <a:t>04.12.2013</a:t>
            </a:fld>
            <a:endParaRPr lang="tr-TR">
              <a:latin typeface="Calibri" pitchFamily="34" charset="0"/>
            </a:endParaRPr>
          </a:p>
        </p:txBody>
      </p:sp>
      <p:sp>
        <p:nvSpPr>
          <p:cNvPr id="5" name="4 Slayt Numarası Yer Tutucusu"/>
          <p:cNvSpPr>
            <a:spLocks noGrp="1"/>
          </p:cNvSpPr>
          <p:nvPr>
            <p:ph type="sldNum" sz="quarter" idx="12"/>
          </p:nvPr>
        </p:nvSpPr>
        <p:spPr>
          <a:xfrm>
            <a:off x="2339752" y="6237312"/>
            <a:ext cx="2133600" cy="500062"/>
          </a:xfrm>
        </p:spPr>
        <p:txBody>
          <a:bodyPr/>
          <a:lstStyle/>
          <a:p>
            <a:pPr>
              <a:defRPr/>
            </a:pPr>
            <a:fld id="{ED4968B4-A4E2-4091-AA36-CCDFD2ABA449}" type="slidenum">
              <a:rPr lang="tr-TR" smtClean="0">
                <a:latin typeface="Calibri" pitchFamily="34" charset="0"/>
              </a:rPr>
              <a:pPr>
                <a:defRPr/>
              </a:pPr>
              <a:t>103</a:t>
            </a:fld>
            <a:endParaRPr lang="tr-TR" dirty="0">
              <a:latin typeface="Calibri" pitchFamily="34" charset="0"/>
            </a:endParaRPr>
          </a:p>
        </p:txBody>
      </p:sp>
      <p:sp>
        <p:nvSpPr>
          <p:cNvPr id="64515" name="2 İçerik Yer Tutucusu"/>
          <p:cNvSpPr>
            <a:spLocks noGrp="1"/>
          </p:cNvSpPr>
          <p:nvPr>
            <p:ph idx="4294967295"/>
          </p:nvPr>
        </p:nvSpPr>
        <p:spPr>
          <a:xfrm>
            <a:off x="500034" y="1600200"/>
            <a:ext cx="8229600" cy="4525963"/>
          </a:xfrm>
        </p:spPr>
        <p:txBody>
          <a:bodyPr/>
          <a:lstStyle/>
          <a:p>
            <a:pPr>
              <a:buFont typeface="Arial" charset="0"/>
              <a:buNone/>
            </a:pPr>
            <a:r>
              <a:rPr lang="tr-TR" sz="2400" dirty="0" smtClean="0">
                <a:solidFill>
                  <a:schemeClr val="tx1"/>
                </a:solidFill>
                <a:latin typeface="Calibri" pitchFamily="34" charset="0"/>
                <a:cs typeface="Arial" charset="0"/>
              </a:rPr>
              <a:t>3.Yöntem Başlığı Altında;</a:t>
            </a:r>
          </a:p>
          <a:p>
            <a:pPr>
              <a:buFont typeface="Arial" charset="0"/>
              <a:buNone/>
            </a:pPr>
            <a:r>
              <a:rPr lang="tr-TR" sz="2400" dirty="0" smtClean="0">
                <a:solidFill>
                  <a:schemeClr val="tx1"/>
                </a:solidFill>
                <a:latin typeface="Calibri" pitchFamily="34" charset="0"/>
                <a:cs typeface="Arial" charset="0"/>
              </a:rPr>
              <a:t>	3.6 Projede, </a:t>
            </a:r>
            <a:r>
              <a:rPr lang="tr-TR" sz="2400" dirty="0" smtClean="0">
                <a:solidFill>
                  <a:srgbClr val="FF0000"/>
                </a:solidFill>
                <a:latin typeface="Calibri" pitchFamily="34" charset="0"/>
                <a:cs typeface="Arial" charset="0"/>
              </a:rPr>
              <a:t>devlet desteğine </a:t>
            </a:r>
            <a:r>
              <a:rPr lang="tr-TR" sz="2400" dirty="0" smtClean="0">
                <a:solidFill>
                  <a:schemeClr val="tx1"/>
                </a:solidFill>
                <a:latin typeface="Calibri" pitchFamily="34" charset="0"/>
                <a:cs typeface="Arial" charset="0"/>
              </a:rPr>
              <a:t>ve </a:t>
            </a:r>
            <a:r>
              <a:rPr lang="tr-TR" sz="2400" dirty="0" smtClean="0">
                <a:solidFill>
                  <a:srgbClr val="FF0000"/>
                </a:solidFill>
                <a:latin typeface="Calibri" pitchFamily="34" charset="0"/>
                <a:cs typeface="Arial" charset="0"/>
              </a:rPr>
              <a:t>görünürlüğüne</a:t>
            </a:r>
            <a:r>
              <a:rPr lang="tr-TR" sz="2400" dirty="0" smtClean="0">
                <a:solidFill>
                  <a:schemeClr val="tx1"/>
                </a:solidFill>
                <a:latin typeface="Calibri" pitchFamily="34" charset="0"/>
                <a:cs typeface="Arial" charset="0"/>
              </a:rPr>
              <a:t> yeterli önem verilmiş mi? </a:t>
            </a:r>
          </a:p>
          <a:p>
            <a:pPr>
              <a:buFont typeface="Arial" charset="0"/>
              <a:buNone/>
            </a:pPr>
            <a:r>
              <a:rPr lang="tr-TR" sz="2400" dirty="0" smtClean="0">
                <a:solidFill>
                  <a:schemeClr val="tx1"/>
                </a:solidFill>
                <a:latin typeface="Calibri" pitchFamily="34" charset="0"/>
                <a:cs typeface="Arial" charset="0"/>
              </a:rPr>
              <a:t>				    </a:t>
            </a:r>
            <a:r>
              <a:rPr lang="tr-TR" sz="2400" dirty="0" smtClean="0">
                <a:solidFill>
                  <a:srgbClr val="FF0000"/>
                </a:solidFill>
                <a:latin typeface="Calibri" pitchFamily="34" charset="0"/>
                <a:cs typeface="Arial" charset="0"/>
              </a:rPr>
              <a:t>5 puan</a:t>
            </a:r>
          </a:p>
          <a:p>
            <a:pPr>
              <a:buFont typeface="Arial" charset="0"/>
              <a:buNone/>
            </a:pPr>
            <a:endParaRPr lang="tr-TR" dirty="0" smtClean="0">
              <a:solidFill>
                <a:schemeClr val="tx1"/>
              </a:solidFill>
              <a:latin typeface="Calibri" pitchFamily="34" charset="0"/>
              <a:cs typeface="Arial" charset="0"/>
            </a:endParaRPr>
          </a:p>
        </p:txBody>
      </p:sp>
      <p:cxnSp>
        <p:nvCxnSpPr>
          <p:cNvPr id="7" name="6 Düz Ok Bağlayıcısı"/>
          <p:cNvCxnSpPr/>
          <p:nvPr/>
        </p:nvCxnSpPr>
        <p:spPr>
          <a:xfrm rot="5400000">
            <a:off x="3817938" y="2670175"/>
            <a:ext cx="357188" cy="1587"/>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2 Başlık"/>
          <p:cNvSpPr txBox="1">
            <a:spLocks/>
          </p:cNvSpPr>
          <p:nvPr/>
        </p:nvSpPr>
        <p:spPr bwMode="auto">
          <a:xfrm>
            <a:off x="2735288" y="9746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2.6 Görünürlük Faaliyetleri</a:t>
            </a:r>
            <a:endParaRPr lang="tr-TR" sz="2400" b="1" dirty="0" smtClean="0">
              <a:latin typeface="Calibri" pitchFamily="34" charset="0"/>
            </a:endParaRPr>
          </a:p>
        </p:txBody>
      </p:sp>
      <p:sp>
        <p:nvSpPr>
          <p:cNvPr id="9" name="1 Başlık"/>
          <p:cNvSpPr txBox="1">
            <a:spLocks/>
          </p:cNvSpPr>
          <p:nvPr/>
        </p:nvSpPr>
        <p:spPr bwMode="auto">
          <a:xfrm>
            <a:off x="2771800" y="908720"/>
            <a:ext cx="5072062"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pitchFamily="34" charset="0"/>
                <a:ea typeface="+mj-ea"/>
                <a:cs typeface="Arial" charset="0"/>
              </a:rPr>
              <a:t>Değerlendirme Tablosu</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8DCC286E-C6D7-4F67-96E7-E450B846DF6A}" type="slidenum">
              <a:rPr lang="tr-TR" smtClean="0"/>
              <a:pPr>
                <a:defRPr/>
              </a:pPr>
              <a:t>104</a:t>
            </a:fld>
            <a:endParaRPr lang="tr-TR"/>
          </a:p>
        </p:txBody>
      </p:sp>
      <p:sp>
        <p:nvSpPr>
          <p:cNvPr id="7" name="2 Başlık"/>
          <p:cNvSpPr txBox="1">
            <a:spLocks/>
          </p:cNvSpPr>
          <p:nvPr/>
        </p:nvSpPr>
        <p:spPr bwMode="auto">
          <a:xfrm>
            <a:off x="2735288" y="9746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3. PROJE BÜTÇESİ</a:t>
            </a:r>
            <a:endParaRPr lang="tr-TR" sz="2400" b="1" dirty="0" smtClean="0">
              <a:latin typeface="Calibri" pitchFamily="34" charset="0"/>
            </a:endParaRPr>
          </a:p>
        </p:txBody>
      </p:sp>
      <p:sp>
        <p:nvSpPr>
          <p:cNvPr id="26" name="25 Metin kutusu"/>
          <p:cNvSpPr txBox="1"/>
          <p:nvPr/>
        </p:nvSpPr>
        <p:spPr>
          <a:xfrm>
            <a:off x="0" y="4477416"/>
            <a:ext cx="9144000" cy="52322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r>
              <a:rPr lang="tr-TR" sz="2800" dirty="0" smtClean="0">
                <a:latin typeface="Calibri" pitchFamily="34" charset="0"/>
              </a:rPr>
              <a:t>Ek B doldurulmuş ve ek olarak sunulmuştur. </a:t>
            </a:r>
            <a:endParaRPr lang="tr-TR" sz="2800" dirty="0">
              <a:latin typeface="Calibri" pitchFamily="34" charset="0"/>
            </a:endParaRPr>
          </a:p>
        </p:txBody>
      </p:sp>
      <p:pic>
        <p:nvPicPr>
          <p:cNvPr id="27" name="26 Resim" descr="imagesCA65RP4X.jpg"/>
          <p:cNvPicPr>
            <a:picLocks noChangeAspect="1"/>
          </p:cNvPicPr>
          <p:nvPr/>
        </p:nvPicPr>
        <p:blipFill>
          <a:blip r:embed="rId3" cstate="print"/>
          <a:stretch>
            <a:fillRect/>
          </a:stretch>
        </p:blipFill>
        <p:spPr>
          <a:xfrm>
            <a:off x="113905" y="1000108"/>
            <a:ext cx="4600971" cy="3050644"/>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8DCC286E-C6D7-4F67-96E7-E450B846DF6A}" type="slidenum">
              <a:rPr lang="tr-TR" smtClean="0"/>
              <a:pPr>
                <a:defRPr/>
              </a:pPr>
              <a:t>105</a:t>
            </a:fld>
            <a:endParaRPr lang="tr-TR"/>
          </a:p>
        </p:txBody>
      </p:sp>
      <p:sp>
        <p:nvSpPr>
          <p:cNvPr id="7" name="2 Başlık"/>
          <p:cNvSpPr txBox="1">
            <a:spLocks/>
          </p:cNvSpPr>
          <p:nvPr/>
        </p:nvSpPr>
        <p:spPr bwMode="auto">
          <a:xfrm>
            <a:off x="2735288" y="9746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4. BEKLENEN FİNANSMAN KAYNAKLARI</a:t>
            </a:r>
            <a:endParaRPr lang="tr-TR" sz="2400" b="1" dirty="0" smtClean="0">
              <a:latin typeface="Calibri" pitchFamily="34" charset="0"/>
            </a:endParaRPr>
          </a:p>
        </p:txBody>
      </p:sp>
      <p:sp>
        <p:nvSpPr>
          <p:cNvPr id="26" name="25 Metin kutusu"/>
          <p:cNvSpPr txBox="1"/>
          <p:nvPr/>
        </p:nvSpPr>
        <p:spPr>
          <a:xfrm>
            <a:off x="0" y="4477416"/>
            <a:ext cx="9144000" cy="52322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r>
              <a:rPr lang="tr-TR" sz="2800" dirty="0" smtClean="0">
                <a:latin typeface="Calibri" pitchFamily="34" charset="0"/>
              </a:rPr>
              <a:t>Ek B2 doldurulmuş ve ek olarak sunulmuştur. </a:t>
            </a:r>
            <a:endParaRPr lang="tr-TR" sz="2800" dirty="0">
              <a:latin typeface="Calibri" pitchFamily="34" charset="0"/>
            </a:endParaRPr>
          </a:p>
        </p:txBody>
      </p:sp>
      <p:pic>
        <p:nvPicPr>
          <p:cNvPr id="27" name="26 Resim" descr="imagesCA65RP4X.jpg"/>
          <p:cNvPicPr>
            <a:picLocks noChangeAspect="1"/>
          </p:cNvPicPr>
          <p:nvPr/>
        </p:nvPicPr>
        <p:blipFill>
          <a:blip r:embed="rId3" cstate="print"/>
          <a:stretch>
            <a:fillRect/>
          </a:stretch>
        </p:blipFill>
        <p:spPr>
          <a:xfrm>
            <a:off x="113905" y="1000108"/>
            <a:ext cx="4600971" cy="3050644"/>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8DCC286E-C6D7-4F67-96E7-E450B846DF6A}" type="slidenum">
              <a:rPr lang="tr-TR" smtClean="0"/>
              <a:pPr>
                <a:defRPr/>
              </a:pPr>
              <a:t>106</a:t>
            </a:fld>
            <a:endParaRPr lang="tr-TR"/>
          </a:p>
        </p:txBody>
      </p:sp>
      <p:sp>
        <p:nvSpPr>
          <p:cNvPr id="7" name="2 Başlık"/>
          <p:cNvSpPr txBox="1">
            <a:spLocks/>
          </p:cNvSpPr>
          <p:nvPr/>
        </p:nvSpPr>
        <p:spPr bwMode="auto">
          <a:xfrm>
            <a:off x="2735288" y="9746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4. BEKLENEN FİNANSMAN KAYNAKLARI</a:t>
            </a:r>
            <a:endParaRPr lang="tr-TR" sz="2400" b="1" dirty="0" smtClean="0">
              <a:latin typeface="Calibri" pitchFamily="34" charset="0"/>
            </a:endParaRPr>
          </a:p>
        </p:txBody>
      </p:sp>
      <p:sp>
        <p:nvSpPr>
          <p:cNvPr id="26" name="25 Metin kutusu"/>
          <p:cNvSpPr txBox="1"/>
          <p:nvPr/>
        </p:nvSpPr>
        <p:spPr>
          <a:xfrm>
            <a:off x="0" y="3929066"/>
            <a:ext cx="9144000" cy="1384995"/>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r>
              <a:rPr lang="tr-TR" sz="2800" dirty="0" smtClean="0">
                <a:latin typeface="Calibri" pitchFamily="34" charset="0"/>
              </a:rPr>
              <a:t>Proje ortağı Karşıyaka Belediyesi, eğitim merkezi olarak kullanılacak binayı, bu mekanın elektrik, ısınma vb. giderlerini ayni katkı olarak sağlayacaktır.</a:t>
            </a:r>
          </a:p>
        </p:txBody>
      </p:sp>
      <p:pic>
        <p:nvPicPr>
          <p:cNvPr id="27" name="26 Resim" descr="imagesCA65RP4X.jpg"/>
          <p:cNvPicPr>
            <a:picLocks noChangeAspect="1"/>
          </p:cNvPicPr>
          <p:nvPr/>
        </p:nvPicPr>
        <p:blipFill>
          <a:blip r:embed="rId3" cstate="print"/>
          <a:stretch>
            <a:fillRect/>
          </a:stretch>
        </p:blipFill>
        <p:spPr>
          <a:xfrm>
            <a:off x="6000728" y="642918"/>
            <a:ext cx="3143272" cy="2084126"/>
          </a:xfrm>
          <a:prstGeom prst="rect">
            <a:avLst/>
          </a:prstGeom>
        </p:spPr>
      </p:pic>
      <p:sp>
        <p:nvSpPr>
          <p:cNvPr id="8" name="7 Metin kutusu"/>
          <p:cNvSpPr txBox="1"/>
          <p:nvPr/>
        </p:nvSpPr>
        <p:spPr>
          <a:xfrm>
            <a:off x="214282" y="1500174"/>
            <a:ext cx="27860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AYNİ KATKILAR</a:t>
            </a:r>
            <a:endParaRPr lang="tr-TR" dirty="0"/>
          </a:p>
        </p:txBody>
      </p:sp>
      <p:sp>
        <p:nvSpPr>
          <p:cNvPr id="9" name="8 Dikdörtgen"/>
          <p:cNvSpPr/>
          <p:nvPr/>
        </p:nvSpPr>
        <p:spPr>
          <a:xfrm>
            <a:off x="428596" y="2285992"/>
            <a:ext cx="535785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400" dirty="0" smtClean="0"/>
              <a:t>Projeye para yerine mal veye hizmet ile yapılan katkı anlamına gelir. </a:t>
            </a:r>
            <a:endParaRPr lang="tr-TR" sz="2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mtClean="0">
                <a:solidFill>
                  <a:srgbClr val="4F81BD">
                    <a:lumMod val="40000"/>
                    <a:lumOff val="60000"/>
                  </a:srgbClr>
                </a:solidFill>
              </a:rPr>
              <a:pPr>
                <a:defRPr/>
              </a:pPr>
              <a:t>107</a:t>
            </a:fld>
            <a:endParaRPr lang="tr-TR">
              <a:solidFill>
                <a:srgbClr val="4F81BD">
                  <a:lumMod val="40000"/>
                  <a:lumOff val="60000"/>
                </a:srgbClr>
              </a:solidFill>
            </a:endParaRPr>
          </a:p>
        </p:txBody>
      </p:sp>
      <p:sp>
        <p:nvSpPr>
          <p:cNvPr id="11"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omic Sans MS" pitchFamily="66" charset="0"/>
                <a:ea typeface="+mj-ea"/>
                <a:cs typeface="+mj-cs"/>
              </a:rPr>
              <a:t>II.Başvuru Sahibi</a:t>
            </a:r>
            <a:endParaRPr lang="tr-TR" sz="2800" dirty="0" smtClean="0"/>
          </a:p>
        </p:txBody>
      </p:sp>
      <p:graphicFrame>
        <p:nvGraphicFramePr>
          <p:cNvPr id="7" name="6 Tablo"/>
          <p:cNvGraphicFramePr>
            <a:graphicFrameLocks noGrp="1"/>
          </p:cNvGraphicFramePr>
          <p:nvPr/>
        </p:nvGraphicFramePr>
        <p:xfrm>
          <a:off x="251520" y="1340763"/>
          <a:ext cx="8496944" cy="4824540"/>
        </p:xfrm>
        <a:graphic>
          <a:graphicData uri="http://schemas.openxmlformats.org/drawingml/2006/table">
            <a:tbl>
              <a:tblPr/>
              <a:tblGrid>
                <a:gridCol w="3203213"/>
                <a:gridCol w="5293731"/>
              </a:tblGrid>
              <a:tr h="275449">
                <a:tc>
                  <a:txBody>
                    <a:bodyPr/>
                    <a:lstStyle/>
                    <a:p>
                      <a:pPr>
                        <a:spcBef>
                          <a:spcPts val="500"/>
                        </a:spcBef>
                        <a:spcAft>
                          <a:spcPts val="0"/>
                        </a:spcAft>
                        <a:tabLst>
                          <a:tab pos="5581015" algn="r"/>
                        </a:tabLst>
                      </a:pPr>
                      <a:r>
                        <a:rPr lang="tr-TR" sz="1100" b="1" spc="-10" dirty="0">
                          <a:latin typeface="Calibri"/>
                          <a:ea typeface="Times New Roman"/>
                          <a:cs typeface="Times New Roman"/>
                        </a:rPr>
                        <a:t>TAM YASAL ADI:</a:t>
                      </a:r>
                      <a:endParaRPr lang="tr-TR" sz="1000" spc="-1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a:spcAft>
                          <a:spcPts val="0"/>
                        </a:spcAft>
                        <a:tabLst>
                          <a:tab pos="-457200" algn="l"/>
                          <a:tab pos="5581015" algn="r"/>
                        </a:tabLst>
                      </a:pPr>
                      <a:endParaRPr lang="tr-TR" sz="1600" spc="-10" baseline="30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49">
                <a:tc>
                  <a:txBody>
                    <a:bodyPr/>
                    <a:lstStyle/>
                    <a:p>
                      <a:pPr>
                        <a:spcBef>
                          <a:spcPts val="500"/>
                        </a:spcBef>
                        <a:spcAft>
                          <a:spcPts val="500"/>
                        </a:spcAft>
                        <a:tabLst>
                          <a:tab pos="5581015" algn="r"/>
                        </a:tabLst>
                      </a:pPr>
                      <a:r>
                        <a:rPr lang="tr-TR" sz="1100" b="1" spc="-10" dirty="0">
                          <a:latin typeface="Calibri"/>
                          <a:ea typeface="Times New Roman"/>
                          <a:cs typeface="Times New Roman"/>
                        </a:rPr>
                        <a:t>UYRUĞU:</a:t>
                      </a: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49">
                <a:tc>
                  <a:txBody>
                    <a:bodyPr/>
                    <a:lstStyle/>
                    <a:p>
                      <a:pPr>
                        <a:spcBef>
                          <a:spcPts val="500"/>
                        </a:spcBef>
                        <a:spcAft>
                          <a:spcPts val="500"/>
                        </a:spcAft>
                        <a:tabLst>
                          <a:tab pos="5581015" algn="r"/>
                        </a:tabLst>
                      </a:pPr>
                      <a:r>
                        <a:rPr lang="tr-TR" sz="1100" b="1" spc="-10">
                          <a:latin typeface="Calibri"/>
                          <a:ea typeface="Times New Roman"/>
                          <a:cs typeface="Times New Roman"/>
                        </a:rPr>
                        <a:t>YASAL STATÜ:</a:t>
                      </a:r>
                      <a:endParaRPr lang="tr-T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49">
                <a:tc>
                  <a:txBody>
                    <a:bodyPr/>
                    <a:lstStyle/>
                    <a:p>
                      <a:pPr>
                        <a:spcBef>
                          <a:spcPts val="500"/>
                        </a:spcBef>
                        <a:spcAft>
                          <a:spcPts val="500"/>
                        </a:spcAft>
                        <a:tabLst>
                          <a:tab pos="5581015" algn="r"/>
                        </a:tabLst>
                      </a:pPr>
                      <a:r>
                        <a:rPr lang="tr-TR" sz="1100" b="1" spc="-10">
                          <a:latin typeface="Calibri"/>
                          <a:ea typeface="Times New Roman"/>
                          <a:cs typeface="Times New Roman"/>
                        </a:rPr>
                        <a:t>RESMİ ADRES:</a:t>
                      </a:r>
                      <a:endParaRPr lang="tr-T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49">
                <a:tc>
                  <a:txBody>
                    <a:bodyPr/>
                    <a:lstStyle/>
                    <a:p>
                      <a:pPr>
                        <a:spcBef>
                          <a:spcPts val="500"/>
                        </a:spcBef>
                        <a:spcAft>
                          <a:spcPts val="500"/>
                        </a:spcAft>
                      </a:pPr>
                      <a:r>
                        <a:rPr lang="tr-TR" sz="1100" b="1" spc="-10">
                          <a:latin typeface="Calibri"/>
                          <a:ea typeface="Times New Roman"/>
                          <a:cs typeface="Times New Roman"/>
                        </a:rPr>
                        <a:t>POSTA ADRESİ: </a:t>
                      </a:r>
                      <a:endParaRPr lang="tr-T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74">
                <a:tc>
                  <a:txBody>
                    <a:bodyPr/>
                    <a:lstStyle/>
                    <a:p>
                      <a:pPr>
                        <a:spcBef>
                          <a:spcPts val="500"/>
                        </a:spcBef>
                        <a:spcAft>
                          <a:spcPts val="500"/>
                        </a:spcAft>
                        <a:tabLst>
                          <a:tab pos="5581015" algn="r"/>
                        </a:tabLst>
                      </a:pPr>
                      <a:r>
                        <a:rPr lang="tr-TR" sz="1100" b="1" spc="-10">
                          <a:latin typeface="Calibri"/>
                          <a:ea typeface="Times New Roman"/>
                          <a:cs typeface="Times New Roman"/>
                        </a:rPr>
                        <a:t>TELEFON NUMARASI: </a:t>
                      </a:r>
                      <a:endParaRPr lang="tr-TR" sz="1200">
                        <a:latin typeface="Times New Roman"/>
                        <a:ea typeface="Times New Roman"/>
                        <a:cs typeface="Times New Roman"/>
                      </a:endParaRPr>
                    </a:p>
                    <a:p>
                      <a:pPr>
                        <a:spcBef>
                          <a:spcPts val="500"/>
                        </a:spcBef>
                        <a:spcAft>
                          <a:spcPts val="500"/>
                        </a:spcAft>
                        <a:tabLst>
                          <a:tab pos="5581015" algn="r"/>
                        </a:tabLst>
                      </a:pPr>
                      <a:r>
                        <a:rPr lang="tr-TR" sz="1100" spc="-10">
                          <a:latin typeface="Calibri"/>
                          <a:ea typeface="Times New Roman"/>
                          <a:cs typeface="Times New Roman"/>
                        </a:rPr>
                        <a:t>Şehir Kodu + Numara</a:t>
                      </a:r>
                      <a:endParaRPr lang="tr-T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74">
                <a:tc>
                  <a:txBody>
                    <a:bodyPr/>
                    <a:lstStyle/>
                    <a:p>
                      <a:pPr>
                        <a:spcBef>
                          <a:spcPts val="500"/>
                        </a:spcBef>
                        <a:spcAft>
                          <a:spcPts val="500"/>
                        </a:spcAft>
                        <a:tabLst>
                          <a:tab pos="5581015" algn="r"/>
                        </a:tabLst>
                      </a:pPr>
                      <a:r>
                        <a:rPr lang="tr-TR" sz="1100" b="1" spc="-10">
                          <a:latin typeface="Calibri"/>
                          <a:ea typeface="Times New Roman"/>
                          <a:cs typeface="Times New Roman"/>
                        </a:rPr>
                        <a:t>FAKS NUMARASI: </a:t>
                      </a:r>
                      <a:endParaRPr lang="tr-TR" sz="1200">
                        <a:latin typeface="Times New Roman"/>
                        <a:ea typeface="Times New Roman"/>
                        <a:cs typeface="Times New Roman"/>
                      </a:endParaRPr>
                    </a:p>
                    <a:p>
                      <a:pPr>
                        <a:spcBef>
                          <a:spcPts val="500"/>
                        </a:spcBef>
                        <a:spcAft>
                          <a:spcPts val="500"/>
                        </a:spcAft>
                        <a:tabLst>
                          <a:tab pos="5581015" algn="r"/>
                        </a:tabLst>
                      </a:pPr>
                      <a:r>
                        <a:rPr lang="tr-TR" sz="1100" spc="-10">
                          <a:latin typeface="Calibri"/>
                          <a:ea typeface="Times New Roman"/>
                          <a:cs typeface="Times New Roman"/>
                        </a:rPr>
                        <a:t>Şehir Kodu + Numara</a:t>
                      </a:r>
                      <a:endParaRPr lang="tr-T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900">
                <a:tc>
                  <a:txBody>
                    <a:bodyPr/>
                    <a:lstStyle/>
                    <a:p>
                      <a:pPr>
                        <a:spcBef>
                          <a:spcPts val="500"/>
                        </a:spcBef>
                        <a:spcAft>
                          <a:spcPts val="500"/>
                        </a:spcAft>
                        <a:tabLst>
                          <a:tab pos="5581015" algn="r"/>
                        </a:tabLst>
                      </a:pPr>
                      <a:r>
                        <a:rPr lang="tr-TR" sz="1100" b="1" spc="-10" dirty="0">
                          <a:latin typeface="Calibri"/>
                          <a:ea typeface="Times New Roman"/>
                          <a:cs typeface="Times New Roman"/>
                        </a:rPr>
                        <a:t>KURUM/KURULUŞUN</a:t>
                      </a:r>
                      <a:r>
                        <a:rPr lang="tr-TR" sz="1100" dirty="0">
                          <a:latin typeface="Calibri"/>
                          <a:ea typeface="Times New Roman"/>
                          <a:cs typeface="Times New Roman"/>
                        </a:rPr>
                        <a:t> </a:t>
                      </a:r>
                      <a:r>
                        <a:rPr lang="tr-TR" sz="1100" b="1" spc="-10" dirty="0">
                          <a:latin typeface="Calibri"/>
                          <a:ea typeface="Times New Roman"/>
                          <a:cs typeface="Times New Roman"/>
                        </a:rPr>
                        <a:t>E-POSTA ADRESİ:</a:t>
                      </a: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900">
                <a:tc>
                  <a:txBody>
                    <a:bodyPr/>
                    <a:lstStyle/>
                    <a:p>
                      <a:pPr>
                        <a:spcBef>
                          <a:spcPts val="500"/>
                        </a:spcBef>
                        <a:spcAft>
                          <a:spcPts val="500"/>
                        </a:spcAft>
                        <a:tabLst>
                          <a:tab pos="5581015" algn="r"/>
                        </a:tabLst>
                      </a:pPr>
                      <a:r>
                        <a:rPr lang="tr-TR" sz="1100" b="1" spc="-10" dirty="0">
                          <a:latin typeface="Calibri"/>
                          <a:ea typeface="Times New Roman"/>
                          <a:cs typeface="Times New Roman"/>
                        </a:rPr>
                        <a:t>KURUM/KURULUŞUN</a:t>
                      </a:r>
                      <a:r>
                        <a:rPr lang="tr-TR" sz="1100" dirty="0">
                          <a:latin typeface="Calibri"/>
                          <a:ea typeface="Times New Roman"/>
                          <a:cs typeface="Times New Roman"/>
                        </a:rPr>
                        <a:t> </a:t>
                      </a:r>
                      <a:r>
                        <a:rPr lang="tr-TR" sz="1100" b="1" spc="-10" dirty="0">
                          <a:latin typeface="Calibri"/>
                          <a:ea typeface="Times New Roman"/>
                          <a:cs typeface="Times New Roman"/>
                        </a:rPr>
                        <a:t>İNTERNET ADRESİ:</a:t>
                      </a: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49">
                <a:tc>
                  <a:txBody>
                    <a:bodyPr/>
                    <a:lstStyle/>
                    <a:p>
                      <a:pPr>
                        <a:spcBef>
                          <a:spcPts val="500"/>
                        </a:spcBef>
                        <a:spcAft>
                          <a:spcPts val="500"/>
                        </a:spcAft>
                        <a:tabLst>
                          <a:tab pos="5581015" algn="r"/>
                        </a:tabLst>
                      </a:pPr>
                      <a:r>
                        <a:rPr lang="tr-TR" sz="1100" b="1" spc="-10">
                          <a:latin typeface="Calibri"/>
                          <a:ea typeface="Times New Roman"/>
                          <a:cs typeface="Times New Roman"/>
                        </a:rPr>
                        <a:t>BU PROJE İÇİN İRTİBAT KİŞİSİ:</a:t>
                      </a:r>
                      <a:endParaRPr lang="tr-T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49">
                <a:tc>
                  <a:txBody>
                    <a:bodyPr/>
                    <a:lstStyle/>
                    <a:p>
                      <a:pPr>
                        <a:spcBef>
                          <a:spcPts val="500"/>
                        </a:spcBef>
                        <a:spcAft>
                          <a:spcPts val="500"/>
                        </a:spcAft>
                        <a:tabLst>
                          <a:tab pos="5581015" algn="r"/>
                        </a:tabLst>
                      </a:pPr>
                      <a:r>
                        <a:rPr lang="tr-TR" sz="1100" b="1" spc="-10" dirty="0">
                          <a:latin typeface="Calibri"/>
                          <a:ea typeface="Times New Roman"/>
                          <a:cs typeface="Times New Roman"/>
                        </a:rPr>
                        <a:t>CEP TELEFONU NUMARALARI:</a:t>
                      </a: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49">
                <a:tc>
                  <a:txBody>
                    <a:bodyPr/>
                    <a:lstStyle/>
                    <a:p>
                      <a:pPr>
                        <a:spcBef>
                          <a:spcPts val="500"/>
                        </a:spcBef>
                        <a:spcAft>
                          <a:spcPts val="500"/>
                        </a:spcAft>
                        <a:tabLst>
                          <a:tab pos="5581015" algn="r"/>
                        </a:tabLst>
                      </a:pPr>
                      <a:r>
                        <a:rPr lang="tr-TR" sz="1100" b="1" spc="-10">
                          <a:latin typeface="Calibri"/>
                          <a:ea typeface="Times New Roman"/>
                          <a:cs typeface="Times New Roman"/>
                        </a:rPr>
                        <a:t>İRTİBAT KİŞİSİNİN E-POSTA ADRESİ:</a:t>
                      </a:r>
                      <a:endParaRPr lang="tr-T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5581015" algn="r"/>
                        </a:tabLst>
                      </a:pPr>
                      <a:endParaRPr lang="tr-TR" sz="1100" spc="-10" baseline="300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Dikdörtgen"/>
          <p:cNvSpPr/>
          <p:nvPr/>
        </p:nvSpPr>
        <p:spPr>
          <a:xfrm>
            <a:off x="2699792" y="836712"/>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2.1. Kimlik</a:t>
            </a:r>
            <a:endParaRPr lang="tr-T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mtClean="0">
                <a:solidFill>
                  <a:srgbClr val="4F81BD">
                    <a:lumMod val="40000"/>
                    <a:lumOff val="60000"/>
                  </a:srgbClr>
                </a:solidFill>
              </a:rPr>
              <a:pPr>
                <a:defRPr/>
              </a:pPr>
              <a:t>108</a:t>
            </a:fld>
            <a:endParaRPr lang="tr-TR">
              <a:solidFill>
                <a:srgbClr val="4F81BD">
                  <a:lumMod val="40000"/>
                  <a:lumOff val="60000"/>
                </a:srgbClr>
              </a:solidFill>
            </a:endParaRPr>
          </a:p>
        </p:txBody>
      </p:sp>
      <p:sp>
        <p:nvSpPr>
          <p:cNvPr id="11"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omic Sans MS" pitchFamily="66" charset="0"/>
                <a:ea typeface="+mj-ea"/>
                <a:cs typeface="+mj-cs"/>
              </a:rPr>
              <a:t>II.Başvuru Sahibi</a:t>
            </a:r>
            <a:endParaRPr lang="tr-TR" sz="2800" dirty="0" smtClean="0"/>
          </a:p>
        </p:txBody>
      </p:sp>
      <p:sp>
        <p:nvSpPr>
          <p:cNvPr id="8" name="7 Dikdörtgen"/>
          <p:cNvSpPr/>
          <p:nvPr/>
        </p:nvSpPr>
        <p:spPr>
          <a:xfrm>
            <a:off x="395536" y="1196752"/>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2.1. Kimlik</a:t>
            </a:r>
            <a:endParaRPr lang="tr-TR" dirty="0"/>
          </a:p>
        </p:txBody>
      </p:sp>
      <p:sp>
        <p:nvSpPr>
          <p:cNvPr id="9" name="8 Dikdörtgen"/>
          <p:cNvSpPr/>
          <p:nvPr/>
        </p:nvSpPr>
        <p:spPr>
          <a:xfrm>
            <a:off x="3995936" y="1428736"/>
            <a:ext cx="4968552" cy="4376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sz="2400" dirty="0" smtClean="0">
                <a:solidFill>
                  <a:schemeClr val="tx1"/>
                </a:solidFill>
                <a:latin typeface="Calibri" pitchFamily="34" charset="0"/>
              </a:rPr>
              <a:t> Bu bölümde talep edilen bilgiler ile Mevlana Kalkınma Ajansı başvuru sahibi hakkında daha fazla bilgi edinmeyi amaçlar ve </a:t>
            </a:r>
            <a:r>
              <a:rPr lang="tr-TR" sz="2400" dirty="0" smtClean="0">
                <a:solidFill>
                  <a:srgbClr val="C00000"/>
                </a:solidFill>
                <a:latin typeface="Calibri" pitchFamily="34" charset="0"/>
              </a:rPr>
              <a:t>başvuru sahibinin mali destek alma konusunda yeterli kapasiteye sahip olup olmadığı </a:t>
            </a:r>
            <a:r>
              <a:rPr lang="tr-TR" sz="2400" dirty="0" smtClean="0">
                <a:solidFill>
                  <a:schemeClr val="tx1"/>
                </a:solidFill>
                <a:latin typeface="Calibri" pitchFamily="34" charset="0"/>
              </a:rPr>
              <a:t>konusunda ipuçları elde etmeye çalışır.</a:t>
            </a:r>
            <a:endParaRPr lang="tr-TR" sz="2400" dirty="0">
              <a:solidFill>
                <a:schemeClr val="tx1"/>
              </a:solidFill>
              <a:latin typeface="Calibri" pitchFamily="34" charset="0"/>
            </a:endParaRPr>
          </a:p>
        </p:txBody>
      </p:sp>
      <p:pic>
        <p:nvPicPr>
          <p:cNvPr id="10" name="9 Resim" descr="imagesCAUEMSLO.jpg"/>
          <p:cNvPicPr>
            <a:picLocks noChangeAspect="1"/>
          </p:cNvPicPr>
          <p:nvPr/>
        </p:nvPicPr>
        <p:blipFill>
          <a:blip r:embed="rId3" cstate="print"/>
          <a:stretch>
            <a:fillRect/>
          </a:stretch>
        </p:blipFill>
        <p:spPr>
          <a:xfrm>
            <a:off x="251520" y="2420888"/>
            <a:ext cx="3365894" cy="3672408"/>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mtClean="0">
                <a:solidFill>
                  <a:srgbClr val="4F81BD">
                    <a:lumMod val="40000"/>
                    <a:lumOff val="60000"/>
                  </a:srgbClr>
                </a:solidFill>
              </a:rPr>
              <a:pPr>
                <a:defRPr/>
              </a:pPr>
              <a:t>109</a:t>
            </a:fld>
            <a:endParaRPr lang="tr-TR">
              <a:solidFill>
                <a:srgbClr val="4F81BD">
                  <a:lumMod val="40000"/>
                  <a:lumOff val="60000"/>
                </a:srgbClr>
              </a:solidFill>
            </a:endParaRPr>
          </a:p>
        </p:txBody>
      </p:sp>
      <p:sp>
        <p:nvSpPr>
          <p:cNvPr id="11"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omic Sans MS" pitchFamily="66" charset="0"/>
                <a:ea typeface="+mj-ea"/>
                <a:cs typeface="+mj-cs"/>
              </a:rPr>
              <a:t>II.Başvuru Sahibi</a:t>
            </a:r>
            <a:endParaRPr lang="tr-TR" sz="2800" dirty="0" smtClean="0"/>
          </a:p>
        </p:txBody>
      </p:sp>
      <p:sp>
        <p:nvSpPr>
          <p:cNvPr id="8" name="7 Dikdörtgen"/>
          <p:cNvSpPr/>
          <p:nvPr/>
        </p:nvSpPr>
        <p:spPr>
          <a:xfrm>
            <a:off x="107504" y="980728"/>
            <a:ext cx="576064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latin typeface="Calibri" pitchFamily="34" charset="0"/>
              </a:rPr>
              <a:t>2.2. </a:t>
            </a:r>
            <a:r>
              <a:rPr lang="tr-TR" sz="2400" b="1" dirty="0" smtClean="0">
                <a:latin typeface="Calibri" pitchFamily="34" charset="0"/>
              </a:rPr>
              <a:t>Başvuru Sahibinin Bilgileri</a:t>
            </a:r>
            <a:endParaRPr lang="tr-TR" sz="2400" dirty="0">
              <a:latin typeface="Calibri" pitchFamily="34" charset="0"/>
            </a:endParaRPr>
          </a:p>
        </p:txBody>
      </p:sp>
      <p:sp>
        <p:nvSpPr>
          <p:cNvPr id="12" name="11 Dikdörtgen"/>
          <p:cNvSpPr/>
          <p:nvPr/>
        </p:nvSpPr>
        <p:spPr>
          <a:xfrm>
            <a:off x="72008" y="1772816"/>
            <a:ext cx="5940152" cy="40324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indent="358775" algn="just">
              <a:buFont typeface="Arial" pitchFamily="34" charset="0"/>
              <a:buChar char="•"/>
            </a:pPr>
            <a:r>
              <a:rPr lang="tr-TR" sz="2400" dirty="0" smtClean="0">
                <a:solidFill>
                  <a:schemeClr val="tx1"/>
                </a:solidFill>
                <a:latin typeface="Calibri" pitchFamily="34" charset="0"/>
              </a:rPr>
              <a:t> 2.1 Kurum/Kuruluşunuz/Şirketiniz ne  zaman kuruldu ve ne zaman faaliyete başladı? </a:t>
            </a:r>
          </a:p>
          <a:p>
            <a:pPr indent="358775" algn="just"/>
            <a:r>
              <a:rPr lang="tr-TR" sz="2400" dirty="0" smtClean="0">
                <a:solidFill>
                  <a:schemeClr val="tx1"/>
                </a:solidFill>
                <a:latin typeface="Calibri" pitchFamily="34" charset="0"/>
              </a:rPr>
              <a:t> </a:t>
            </a:r>
          </a:p>
          <a:p>
            <a:pPr indent="358775" algn="just">
              <a:buFont typeface="Arial" pitchFamily="34" charset="0"/>
              <a:buChar char="•"/>
            </a:pPr>
            <a:r>
              <a:rPr lang="tr-TR" sz="2400" dirty="0" smtClean="0">
                <a:solidFill>
                  <a:schemeClr val="tx1"/>
                </a:solidFill>
                <a:latin typeface="Calibri" pitchFamily="34" charset="0"/>
              </a:rPr>
              <a:t>2.2 Kurum/kuruluş veya şirketinizin şu andaki başlıca faaliyetleri nelerdir?</a:t>
            </a:r>
          </a:p>
          <a:p>
            <a:pPr indent="358775" algn="just">
              <a:buFont typeface="Arial" pitchFamily="34" charset="0"/>
              <a:buChar char="•"/>
            </a:pPr>
            <a:endParaRPr lang="tr-TR" sz="2400" dirty="0" smtClean="0">
              <a:solidFill>
                <a:schemeClr val="tx1"/>
              </a:solidFill>
              <a:latin typeface="Calibri" pitchFamily="34" charset="0"/>
            </a:endParaRPr>
          </a:p>
          <a:p>
            <a:pPr indent="358775" algn="just">
              <a:buFont typeface="Arial" pitchFamily="34" charset="0"/>
              <a:buChar char="•"/>
            </a:pPr>
            <a:r>
              <a:rPr lang="tr-TR" sz="2400" dirty="0" smtClean="0">
                <a:solidFill>
                  <a:schemeClr val="tx1"/>
                </a:solidFill>
                <a:latin typeface="Calibri" pitchFamily="34" charset="0"/>
              </a:rPr>
              <a:t>2.3 Kurum/kuruluş veya şirketinizin yönetim kurulu/ komitesinin listesi </a:t>
            </a:r>
          </a:p>
        </p:txBody>
      </p:sp>
      <p:pic>
        <p:nvPicPr>
          <p:cNvPr id="14" name="13 Resim" descr="imagesCAT5IGOK.jpg"/>
          <p:cNvPicPr>
            <a:picLocks noChangeAspect="1"/>
          </p:cNvPicPr>
          <p:nvPr/>
        </p:nvPicPr>
        <p:blipFill>
          <a:blip r:embed="rId3" cstate="print"/>
          <a:stretch>
            <a:fillRect/>
          </a:stretch>
        </p:blipFill>
        <p:spPr>
          <a:xfrm>
            <a:off x="6228184" y="2276872"/>
            <a:ext cx="2538744" cy="31683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3786188" y="714375"/>
            <a:ext cx="5072062" cy="703263"/>
          </a:xfrm>
        </p:spPr>
        <p:txBody>
          <a:bodyPr/>
          <a:lstStyle/>
          <a:p>
            <a:endParaRPr lang="tr-TR" smtClean="0"/>
          </a:p>
        </p:txBody>
      </p:sp>
      <p:sp>
        <p:nvSpPr>
          <p:cNvPr id="13315" name="2 İçerik Yer Tutucusu"/>
          <p:cNvSpPr>
            <a:spLocks noGrp="1"/>
          </p:cNvSpPr>
          <p:nvPr>
            <p:ph idx="1"/>
          </p:nvPr>
        </p:nvSpPr>
        <p:spPr/>
        <p:txBody>
          <a:bodyPr/>
          <a:lstStyle/>
          <a:p>
            <a:endParaRPr lang="tr-TR" smtClean="0"/>
          </a:p>
        </p:txBody>
      </p:sp>
      <p:sp>
        <p:nvSpPr>
          <p:cNvPr id="13316" name="3 Veri Yer Tutucusu"/>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72CA09-9961-4383-B46A-2F77C5370955}" type="datetime1">
              <a:rPr lang="tr-TR" smtClean="0">
                <a:solidFill>
                  <a:srgbClr val="B9CDE5"/>
                </a:solidFill>
              </a:rPr>
              <a:pPr fontAlgn="base">
                <a:spcBef>
                  <a:spcPct val="0"/>
                </a:spcBef>
                <a:spcAft>
                  <a:spcPct val="0"/>
                </a:spcAft>
              </a:pPr>
              <a:t>04.12.2013</a:t>
            </a:fld>
            <a:endParaRPr lang="tr-TR" smtClean="0">
              <a:solidFill>
                <a:srgbClr val="B9CDE5"/>
              </a:solidFill>
            </a:endParaRPr>
          </a:p>
        </p:txBody>
      </p:sp>
      <p:sp>
        <p:nvSpPr>
          <p:cNvPr id="13317" name="4 Slayt Numarası Yer Tutucusu"/>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C331F4-1989-4927-B1CC-1BF939BCCD50}" type="slidenum">
              <a:rPr lang="tr-TR" smtClean="0">
                <a:solidFill>
                  <a:srgbClr val="B9CDE5"/>
                </a:solidFill>
              </a:rPr>
              <a:pPr fontAlgn="base">
                <a:spcBef>
                  <a:spcPct val="0"/>
                </a:spcBef>
                <a:spcAft>
                  <a:spcPct val="0"/>
                </a:spcAft>
              </a:pPr>
              <a:t>11</a:t>
            </a:fld>
            <a:endParaRPr lang="tr-TR" smtClean="0">
              <a:solidFill>
                <a:srgbClr val="B9CDE5"/>
              </a:solidFill>
            </a:endParaRPr>
          </a:p>
        </p:txBody>
      </p:sp>
      <p:pic>
        <p:nvPicPr>
          <p:cNvPr id="13318" name="Picture 3"/>
          <p:cNvPicPr>
            <a:picLocks noChangeAspect="1" noChangeArrowheads="1"/>
          </p:cNvPicPr>
          <p:nvPr/>
        </p:nvPicPr>
        <p:blipFill>
          <a:blip r:embed="rId3" cstate="print"/>
          <a:srcRect/>
          <a:stretch>
            <a:fillRect/>
          </a:stretch>
        </p:blipFill>
        <p:spPr bwMode="auto">
          <a:xfrm>
            <a:off x="0" y="23813"/>
            <a:ext cx="9144000" cy="6810375"/>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z="1600" smtClean="0">
                <a:solidFill>
                  <a:srgbClr val="4F81BD">
                    <a:lumMod val="40000"/>
                    <a:lumOff val="60000"/>
                  </a:srgbClr>
                </a:solidFill>
                <a:latin typeface="Calibri" pitchFamily="34" charset="0"/>
              </a:rPr>
              <a:pPr>
                <a:defRPr/>
              </a:pPr>
              <a:t>04.12.2013</a:t>
            </a:fld>
            <a:endParaRPr lang="tr-TR" sz="1600">
              <a:solidFill>
                <a:srgbClr val="4F81BD">
                  <a:lumMod val="40000"/>
                  <a:lumOff val="60000"/>
                </a:srgbClr>
              </a:solidFill>
              <a:latin typeface="Calibri" pitchFamily="34" charset="0"/>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z="1600" smtClean="0">
                <a:solidFill>
                  <a:srgbClr val="4F81BD">
                    <a:lumMod val="40000"/>
                    <a:lumOff val="60000"/>
                  </a:srgbClr>
                </a:solidFill>
                <a:latin typeface="Calibri" pitchFamily="34" charset="0"/>
              </a:rPr>
              <a:pPr>
                <a:defRPr/>
              </a:pPr>
              <a:t>110</a:t>
            </a:fld>
            <a:endParaRPr lang="tr-TR" sz="1600">
              <a:solidFill>
                <a:srgbClr val="4F81BD">
                  <a:lumMod val="40000"/>
                  <a:lumOff val="60000"/>
                </a:srgbClr>
              </a:solidFill>
              <a:latin typeface="Calibri" pitchFamily="34" charset="0"/>
            </a:endParaRPr>
          </a:p>
        </p:txBody>
      </p:sp>
      <p:sp>
        <p:nvSpPr>
          <p:cNvPr id="11"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3200" b="1" dirty="0" smtClean="0">
                <a:solidFill>
                  <a:sysClr val="windowText" lastClr="000000"/>
                </a:solidFill>
                <a:latin typeface="Calibri" pitchFamily="34" charset="0"/>
                <a:ea typeface="+mj-ea"/>
                <a:cs typeface="+mj-cs"/>
              </a:rPr>
              <a:t>II.Başvuru Sahibi</a:t>
            </a:r>
            <a:endParaRPr lang="tr-TR" sz="3200" dirty="0" smtClean="0">
              <a:latin typeface="Calibri" pitchFamily="34" charset="0"/>
            </a:endParaRPr>
          </a:p>
        </p:txBody>
      </p:sp>
      <p:sp>
        <p:nvSpPr>
          <p:cNvPr id="8" name="7 Dikdörtgen"/>
          <p:cNvSpPr/>
          <p:nvPr/>
        </p:nvSpPr>
        <p:spPr>
          <a:xfrm>
            <a:off x="107504" y="980728"/>
            <a:ext cx="8568952"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tr-TR" sz="2000" dirty="0" smtClean="0">
                <a:latin typeface="Calibri" pitchFamily="34" charset="0"/>
              </a:rPr>
              <a:t>3. </a:t>
            </a:r>
            <a:r>
              <a:rPr lang="tr-TR" sz="2000" b="1" dirty="0" smtClean="0">
                <a:latin typeface="Calibri" pitchFamily="34" charset="0"/>
              </a:rPr>
              <a:t>Proje yönetme ve Uygulama Kapasitesi</a:t>
            </a:r>
            <a:r>
              <a:rPr lang="tr-TR" sz="2000" dirty="0" smtClean="0">
                <a:latin typeface="Calibri" pitchFamily="34" charset="0"/>
              </a:rPr>
              <a:t> </a:t>
            </a:r>
            <a:endParaRPr lang="tr-TR" sz="2000" dirty="0">
              <a:latin typeface="Calibri" pitchFamily="34" charset="0"/>
            </a:endParaRPr>
          </a:p>
        </p:txBody>
      </p:sp>
      <p:sp>
        <p:nvSpPr>
          <p:cNvPr id="12" name="11 Dikdörtgen"/>
          <p:cNvSpPr/>
          <p:nvPr/>
        </p:nvSpPr>
        <p:spPr>
          <a:xfrm>
            <a:off x="2843808" y="1700808"/>
            <a:ext cx="5940152" cy="43713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indent="358775" algn="just">
              <a:buFont typeface="Arial" pitchFamily="34" charset="0"/>
              <a:buChar char="•"/>
            </a:pPr>
            <a:r>
              <a:rPr lang="tr-TR" sz="2000" b="1" dirty="0" smtClean="0">
                <a:solidFill>
                  <a:srgbClr val="C00000"/>
                </a:solidFill>
                <a:latin typeface="Calibri" pitchFamily="34" charset="0"/>
              </a:rPr>
              <a:t> 3.1 Benzer Proje Tecrübesi</a:t>
            </a:r>
          </a:p>
          <a:p>
            <a:pPr indent="358775" algn="just"/>
            <a:r>
              <a:rPr lang="tr-TR" sz="2000" dirty="0" smtClean="0">
                <a:solidFill>
                  <a:schemeClr val="tx1"/>
                </a:solidFill>
                <a:latin typeface="Calibri" pitchFamily="34" charset="0"/>
              </a:rPr>
              <a:t>İlgili  </a:t>
            </a:r>
            <a:r>
              <a:rPr lang="tr-TR" sz="2000" b="1" dirty="0" smtClean="0">
                <a:solidFill>
                  <a:srgbClr val="C00000"/>
                </a:solidFill>
                <a:latin typeface="Calibri" pitchFamily="34" charset="0"/>
              </a:rPr>
              <a:t>programın  kapsamına  giren  alanlarda  son  beş yılda  başvuru sahibi   kurum, kuruluş ve   işletme   tarafından   yürütülen   projeler hakkında</a:t>
            </a:r>
            <a:r>
              <a:rPr lang="tr-TR" sz="2000" dirty="0" smtClean="0">
                <a:solidFill>
                  <a:schemeClr val="tx1"/>
                </a:solidFill>
                <a:latin typeface="Calibri" pitchFamily="34" charset="0"/>
              </a:rPr>
              <a:t>, her bir proje için aşağıdaki hususları belirterek ayrıntılı bilgi verilmelidir.</a:t>
            </a:r>
          </a:p>
          <a:p>
            <a:pPr marL="358775" indent="446088" algn="just">
              <a:buFont typeface="Wingdings" pitchFamily="2" charset="2"/>
              <a:buChar char="q"/>
            </a:pPr>
            <a:r>
              <a:rPr lang="tr-TR" sz="2000" dirty="0" smtClean="0">
                <a:solidFill>
                  <a:schemeClr val="tx1"/>
                </a:solidFill>
                <a:latin typeface="Calibri" pitchFamily="34" charset="0"/>
              </a:rPr>
              <a:t>3.1.1 Projenin amacı ve yeri </a:t>
            </a:r>
          </a:p>
          <a:p>
            <a:pPr marL="358775" indent="446088" algn="just">
              <a:buFont typeface="Wingdings" pitchFamily="2" charset="2"/>
              <a:buChar char="q"/>
            </a:pPr>
            <a:r>
              <a:rPr lang="tr-TR" sz="2000" dirty="0" smtClean="0">
                <a:solidFill>
                  <a:schemeClr val="tx1"/>
                </a:solidFill>
                <a:latin typeface="Calibri" pitchFamily="34" charset="0"/>
              </a:rPr>
              <a:t>3.1.2 Projenin sonuçları</a:t>
            </a:r>
          </a:p>
          <a:p>
            <a:pPr marL="358775" indent="446088" algn="just">
              <a:buFont typeface="Wingdings" pitchFamily="2" charset="2"/>
              <a:buChar char="q"/>
            </a:pPr>
            <a:r>
              <a:rPr lang="tr-TR" sz="2000" dirty="0" smtClean="0">
                <a:solidFill>
                  <a:schemeClr val="tx1"/>
                </a:solidFill>
                <a:latin typeface="Calibri" pitchFamily="34" charset="0"/>
              </a:rPr>
              <a:t>3.1.3 İşletmenizin projedeki rolü (lider kuruluş veya ortak) ve projeye katılım derecesi projeye katılım derecesi</a:t>
            </a:r>
          </a:p>
          <a:p>
            <a:pPr marL="358775" indent="446088" algn="just">
              <a:buFont typeface="Wingdings" pitchFamily="2" charset="2"/>
              <a:buChar char="q"/>
            </a:pPr>
            <a:r>
              <a:rPr lang="tr-TR" sz="2000" dirty="0" smtClean="0">
                <a:solidFill>
                  <a:schemeClr val="tx1"/>
                </a:solidFill>
                <a:latin typeface="Calibri" pitchFamily="34" charset="0"/>
              </a:rPr>
              <a:t>3.1.4 Projenin maliyeti</a:t>
            </a:r>
          </a:p>
          <a:p>
            <a:pPr marL="358775" indent="446088" algn="just">
              <a:buFont typeface="Wingdings" pitchFamily="2" charset="2"/>
              <a:buChar char="q"/>
            </a:pPr>
            <a:r>
              <a:rPr lang="tr-TR" sz="2000" dirty="0" smtClean="0">
                <a:solidFill>
                  <a:schemeClr val="tx1"/>
                </a:solidFill>
                <a:latin typeface="Calibri" pitchFamily="34" charset="0"/>
              </a:rPr>
              <a:t>3.1.5 Projeye finansman katkısı sağlayanlar (isim, katılan tutar)</a:t>
            </a:r>
            <a:endParaRPr lang="tr-TR" sz="2000" dirty="0">
              <a:solidFill>
                <a:schemeClr val="tx1"/>
              </a:solidFill>
              <a:latin typeface="Calibri" pitchFamily="34" charset="0"/>
            </a:endParaRPr>
          </a:p>
        </p:txBody>
      </p:sp>
      <p:pic>
        <p:nvPicPr>
          <p:cNvPr id="242690" name="Picture 2" descr="http://t1.gstatic.com/images?q=tbn:ANd9GcR9AF-3WJYhBQaH3lOYQ_ONN7IFsx27F42GCujdGcQ9H3A0woFT0g"/>
          <p:cNvPicPr>
            <a:picLocks noChangeAspect="1" noChangeArrowheads="1"/>
          </p:cNvPicPr>
          <p:nvPr/>
        </p:nvPicPr>
        <p:blipFill>
          <a:blip r:embed="rId3" cstate="print"/>
          <a:srcRect/>
          <a:stretch>
            <a:fillRect/>
          </a:stretch>
        </p:blipFill>
        <p:spPr bwMode="auto">
          <a:xfrm>
            <a:off x="357158" y="1500174"/>
            <a:ext cx="2244124" cy="2143140"/>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z="1600" smtClean="0">
                <a:solidFill>
                  <a:srgbClr val="4F81BD">
                    <a:lumMod val="40000"/>
                    <a:lumOff val="60000"/>
                  </a:srgbClr>
                </a:solidFill>
                <a:latin typeface="Calibri" pitchFamily="34" charset="0"/>
              </a:rPr>
              <a:pPr>
                <a:defRPr/>
              </a:pPr>
              <a:t>04.12.2013</a:t>
            </a:fld>
            <a:endParaRPr lang="tr-TR" sz="1600">
              <a:solidFill>
                <a:srgbClr val="4F81BD">
                  <a:lumMod val="40000"/>
                  <a:lumOff val="60000"/>
                </a:srgbClr>
              </a:solidFill>
              <a:latin typeface="Calibri" pitchFamily="34" charset="0"/>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z="1600" smtClean="0">
                <a:solidFill>
                  <a:srgbClr val="4F81BD">
                    <a:lumMod val="40000"/>
                    <a:lumOff val="60000"/>
                  </a:srgbClr>
                </a:solidFill>
                <a:latin typeface="Calibri" pitchFamily="34" charset="0"/>
              </a:rPr>
              <a:pPr>
                <a:defRPr/>
              </a:pPr>
              <a:t>111</a:t>
            </a:fld>
            <a:endParaRPr lang="tr-TR" sz="1600">
              <a:solidFill>
                <a:srgbClr val="4F81BD">
                  <a:lumMod val="40000"/>
                  <a:lumOff val="60000"/>
                </a:srgbClr>
              </a:solidFill>
              <a:latin typeface="Calibri" pitchFamily="34" charset="0"/>
            </a:endParaRPr>
          </a:p>
        </p:txBody>
      </p:sp>
      <p:sp>
        <p:nvSpPr>
          <p:cNvPr id="11"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3200" b="1" dirty="0" smtClean="0">
                <a:solidFill>
                  <a:sysClr val="windowText" lastClr="000000"/>
                </a:solidFill>
                <a:latin typeface="Calibri" pitchFamily="34" charset="0"/>
                <a:ea typeface="+mj-ea"/>
                <a:cs typeface="+mj-cs"/>
              </a:rPr>
              <a:t>II.Başvuru Sahibi</a:t>
            </a:r>
            <a:endParaRPr lang="tr-TR" sz="3200" dirty="0" smtClean="0">
              <a:latin typeface="Calibri" pitchFamily="34" charset="0"/>
            </a:endParaRPr>
          </a:p>
        </p:txBody>
      </p:sp>
      <p:sp>
        <p:nvSpPr>
          <p:cNvPr id="8" name="7 Dikdörtgen"/>
          <p:cNvSpPr/>
          <p:nvPr/>
        </p:nvSpPr>
        <p:spPr>
          <a:xfrm>
            <a:off x="0" y="620688"/>
            <a:ext cx="85689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dirty="0" smtClean="0">
                <a:latin typeface="Calibri" pitchFamily="34" charset="0"/>
              </a:rPr>
              <a:t>3.2 Kaynaklar</a:t>
            </a:r>
          </a:p>
        </p:txBody>
      </p:sp>
      <p:sp>
        <p:nvSpPr>
          <p:cNvPr id="12" name="11 Dikdörtgen"/>
          <p:cNvSpPr/>
          <p:nvPr/>
        </p:nvSpPr>
        <p:spPr>
          <a:xfrm>
            <a:off x="0" y="1152128"/>
            <a:ext cx="6912768" cy="55892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4625" algn="just">
              <a:buFont typeface="Wingdings" pitchFamily="2" charset="2"/>
              <a:buChar char="q"/>
            </a:pPr>
            <a:r>
              <a:rPr lang="tr-TR" sz="2000" b="1" dirty="0" smtClean="0">
                <a:solidFill>
                  <a:srgbClr val="C00000"/>
                </a:solidFill>
                <a:latin typeface="Calibri" pitchFamily="34" charset="0"/>
              </a:rPr>
              <a:t>3.2.1.Son üç yıl için yıllık gelir. </a:t>
            </a:r>
          </a:p>
          <a:p>
            <a:pPr marL="174625" algn="just"/>
            <a:r>
              <a:rPr lang="tr-TR" sz="2000" dirty="0" smtClean="0">
                <a:solidFill>
                  <a:schemeClr val="tx1"/>
                </a:solidFill>
                <a:latin typeface="Calibri" pitchFamily="34" charset="0"/>
              </a:rPr>
              <a:t>– Her yıl için mali destekçilerin adını ve her  birinin yıllık gelire katkı yüzdesini (%) belirterek</a:t>
            </a:r>
          </a:p>
          <a:p>
            <a:pPr marL="174625" algn="just">
              <a:buFont typeface="Wingdings" pitchFamily="2" charset="2"/>
              <a:buChar char="q"/>
            </a:pPr>
            <a:r>
              <a:rPr lang="tr-TR" sz="2000" b="1" dirty="0" smtClean="0">
                <a:solidFill>
                  <a:srgbClr val="C00000"/>
                </a:solidFill>
                <a:latin typeface="Calibri" pitchFamily="34" charset="0"/>
              </a:rPr>
              <a:t>3.2.2 Mali veri (İlgili tabloyu doldurunuz)</a:t>
            </a:r>
          </a:p>
          <a:p>
            <a:pPr marL="174625" algn="just"/>
            <a:r>
              <a:rPr lang="tr-TR" sz="2000" dirty="0" smtClean="0">
                <a:solidFill>
                  <a:schemeClr val="tx1"/>
                </a:solidFill>
                <a:latin typeface="Calibri" pitchFamily="34" charset="0"/>
              </a:rPr>
              <a:t>– Kar ve zarar tablosuna ve işletmenizin bilançosuna göre doldurunuz. </a:t>
            </a:r>
          </a:p>
          <a:p>
            <a:pPr marL="174625" algn="just"/>
            <a:r>
              <a:rPr lang="tr-TR" sz="2000" dirty="0" smtClean="0">
                <a:solidFill>
                  <a:schemeClr val="tx1"/>
                </a:solidFill>
                <a:latin typeface="Calibri" pitchFamily="34" charset="0"/>
              </a:rPr>
              <a:t>– Kar zarar hesapları, bilançolar, yerel vergi dairesine verilen vergi beyanı bilgileriyle uyumlu olduğundan emin olunuz.</a:t>
            </a:r>
          </a:p>
          <a:p>
            <a:pPr marL="174625" algn="just">
              <a:buFont typeface="Wingdings" pitchFamily="2" charset="2"/>
              <a:buChar char="q"/>
            </a:pPr>
            <a:r>
              <a:rPr lang="tr-TR" sz="2000" b="1" dirty="0" smtClean="0">
                <a:solidFill>
                  <a:srgbClr val="C00000"/>
                </a:solidFill>
                <a:latin typeface="Calibri" pitchFamily="34" charset="0"/>
              </a:rPr>
              <a:t>3.2.3 Kategorilerine göre tam zamanlı ve yarı zamanlı personel sayısı, çalışma yerlerini belirterek sayısı, çalışma yerlerini belirterek</a:t>
            </a:r>
          </a:p>
          <a:p>
            <a:pPr marL="174625" algn="just">
              <a:buFont typeface="Wingdings" pitchFamily="2" charset="2"/>
              <a:buChar char="q"/>
            </a:pPr>
            <a:r>
              <a:rPr lang="tr-TR" sz="2000" b="1" dirty="0" smtClean="0">
                <a:solidFill>
                  <a:srgbClr val="7030A0"/>
                </a:solidFill>
                <a:latin typeface="Calibri" pitchFamily="34" charset="0"/>
              </a:rPr>
              <a:t>3.2.4 Ekipman ve ofisler</a:t>
            </a:r>
          </a:p>
          <a:p>
            <a:pPr marL="174625" algn="just"/>
            <a:r>
              <a:rPr lang="tr-TR" sz="2000" dirty="0" smtClean="0">
                <a:solidFill>
                  <a:schemeClr val="tx1"/>
                </a:solidFill>
                <a:latin typeface="Calibri" pitchFamily="34" charset="0"/>
              </a:rPr>
              <a:t>–Sahip olduğunuz ofislerin yerleri, nitelikleri, ofis ekipmanları ve altyapısı yazılmalıdır. Yazılan bu bilgiler MEVKA tarafından denetlenecektir. </a:t>
            </a:r>
          </a:p>
          <a:p>
            <a:pPr marL="174625" algn="just">
              <a:buFont typeface="Wingdings" pitchFamily="2" charset="2"/>
              <a:buChar char="q"/>
            </a:pPr>
            <a:r>
              <a:rPr lang="tr-TR" sz="2000" dirty="0" smtClean="0">
                <a:solidFill>
                  <a:schemeClr val="tx1"/>
                </a:solidFill>
                <a:latin typeface="Calibri" pitchFamily="34" charset="0"/>
              </a:rPr>
              <a:t>3.2.5  Diğer ilgili kaynaklar (örneğin iştirakçi kuruluşlar, uygulamaya  iştirakçi kuruluşlar, uygulamaya katkıda bulunabilecek ağlar, vs.)</a:t>
            </a:r>
            <a:endParaRPr lang="tr-TR" sz="2000" dirty="0">
              <a:solidFill>
                <a:schemeClr val="tx1"/>
              </a:solidFill>
              <a:latin typeface="Calibri" pitchFamily="34" charset="0"/>
            </a:endParaRPr>
          </a:p>
        </p:txBody>
      </p:sp>
      <p:pic>
        <p:nvPicPr>
          <p:cNvPr id="240642" name="Picture 2" descr="http://t2.gstatic.com/images?q=tbn:ANd9GcRFHGyfcTA4GLQQW9_7alBhnRI_gsa_N27sI3gojDt1vyQOWlR-1g"/>
          <p:cNvPicPr>
            <a:picLocks noChangeAspect="1" noChangeArrowheads="1"/>
          </p:cNvPicPr>
          <p:nvPr/>
        </p:nvPicPr>
        <p:blipFill>
          <a:blip r:embed="rId3" cstate="print"/>
          <a:srcRect/>
          <a:stretch>
            <a:fillRect/>
          </a:stretch>
        </p:blipFill>
        <p:spPr bwMode="auto">
          <a:xfrm>
            <a:off x="7000892" y="1071546"/>
            <a:ext cx="2390775" cy="1914525"/>
          </a:xfrm>
          <a:prstGeom prst="rect">
            <a:avLst/>
          </a:prstGeom>
          <a:noFill/>
        </p:spPr>
      </p:pic>
      <p:pic>
        <p:nvPicPr>
          <p:cNvPr id="240644" name="Picture 4" descr="http://profile.ak.fbcdn.net/hprofile-ak-snc4/174739_180432471848_3873044_n.jpg"/>
          <p:cNvPicPr>
            <a:picLocks noChangeAspect="1" noChangeArrowheads="1"/>
          </p:cNvPicPr>
          <p:nvPr/>
        </p:nvPicPr>
        <p:blipFill>
          <a:blip r:embed="rId4" cstate="print"/>
          <a:srcRect/>
          <a:stretch>
            <a:fillRect/>
          </a:stretch>
        </p:blipFill>
        <p:spPr bwMode="auto">
          <a:xfrm>
            <a:off x="7239000" y="3000372"/>
            <a:ext cx="1905000" cy="1362075"/>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mtClean="0">
                <a:solidFill>
                  <a:srgbClr val="4F81BD">
                    <a:lumMod val="40000"/>
                    <a:lumOff val="60000"/>
                  </a:srgbClr>
                </a:solidFill>
              </a:rPr>
              <a:pPr>
                <a:defRPr/>
              </a:pPr>
              <a:t>112</a:t>
            </a:fld>
            <a:endParaRPr lang="tr-TR">
              <a:solidFill>
                <a:srgbClr val="4F81BD">
                  <a:lumMod val="40000"/>
                  <a:lumOff val="60000"/>
                </a:srgbClr>
              </a:solidFill>
            </a:endParaRPr>
          </a:p>
        </p:txBody>
      </p:sp>
      <p:sp>
        <p:nvSpPr>
          <p:cNvPr id="11"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omic Sans MS" pitchFamily="66" charset="0"/>
                <a:ea typeface="+mj-ea"/>
                <a:cs typeface="+mj-cs"/>
              </a:rPr>
              <a:t>II.Başvuru Sahibi</a:t>
            </a:r>
            <a:endParaRPr lang="tr-TR" sz="2800" dirty="0" smtClean="0"/>
          </a:p>
        </p:txBody>
      </p:sp>
      <p:sp>
        <p:nvSpPr>
          <p:cNvPr id="8" name="7 Dikdörtgen"/>
          <p:cNvSpPr/>
          <p:nvPr/>
        </p:nvSpPr>
        <p:spPr>
          <a:xfrm>
            <a:off x="107504" y="980728"/>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b="1" dirty="0" smtClean="0"/>
              <a:t>4. Mevlana Kalkınma Ajansı ile Ulusal ya da Uluslararası Kurum ve Kuruluşlara Destek Amaçlı Yapılan Diğer Başvurular</a:t>
            </a:r>
            <a:endParaRPr lang="tr-TR" dirty="0"/>
          </a:p>
        </p:txBody>
      </p:sp>
      <p:sp>
        <p:nvSpPr>
          <p:cNvPr id="12" name="11 Dikdörtgen"/>
          <p:cNvSpPr/>
          <p:nvPr/>
        </p:nvSpPr>
        <p:spPr>
          <a:xfrm>
            <a:off x="4427984" y="1916832"/>
            <a:ext cx="4464496" cy="40324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tr-TR" dirty="0" smtClean="0">
                <a:solidFill>
                  <a:schemeClr val="tx1"/>
                </a:solidFill>
              </a:rPr>
              <a:t>4.1 Alınan Mali Destekler </a:t>
            </a:r>
          </a:p>
          <a:p>
            <a:pPr marL="446088" indent="-87313" algn="just">
              <a:buFont typeface="Wingdings" pitchFamily="2" charset="2"/>
              <a:buChar char="v"/>
            </a:pPr>
            <a:r>
              <a:rPr lang="tr-TR" dirty="0" smtClean="0">
                <a:solidFill>
                  <a:schemeClr val="tx1"/>
                </a:solidFill>
              </a:rPr>
              <a:t>Destek Veren Kurum </a:t>
            </a:r>
          </a:p>
          <a:p>
            <a:pPr marL="446088" indent="-87313" algn="just">
              <a:buFont typeface="Wingdings" pitchFamily="2" charset="2"/>
              <a:buChar char="v"/>
            </a:pPr>
            <a:r>
              <a:rPr lang="tr-TR" dirty="0" smtClean="0">
                <a:solidFill>
                  <a:schemeClr val="tx1"/>
                </a:solidFill>
              </a:rPr>
              <a:t>Destek Programının Adı </a:t>
            </a:r>
          </a:p>
          <a:p>
            <a:pPr marL="446088" indent="-87313" algn="just">
              <a:buFont typeface="Wingdings" pitchFamily="2" charset="2"/>
              <a:buChar char="v"/>
            </a:pPr>
            <a:r>
              <a:rPr lang="tr-TR" dirty="0" smtClean="0">
                <a:solidFill>
                  <a:schemeClr val="tx1"/>
                </a:solidFill>
              </a:rPr>
              <a:t>Destek Alınan Tarihler </a:t>
            </a:r>
          </a:p>
          <a:p>
            <a:pPr marL="446088" indent="-87313" algn="just">
              <a:buFont typeface="Wingdings" pitchFamily="2" charset="2"/>
              <a:buChar char="v"/>
            </a:pPr>
            <a:r>
              <a:rPr lang="tr-TR" dirty="0" smtClean="0">
                <a:solidFill>
                  <a:schemeClr val="tx1"/>
                </a:solidFill>
              </a:rPr>
              <a:t>Toplam Destek Tutarı</a:t>
            </a:r>
          </a:p>
          <a:p>
            <a:pPr marL="446088" indent="-87313" algn="just">
              <a:buFont typeface="Wingdings" pitchFamily="2" charset="2"/>
              <a:buChar char="v"/>
            </a:pPr>
            <a:endParaRPr lang="tr-TR" dirty="0" smtClean="0">
              <a:solidFill>
                <a:schemeClr val="tx1"/>
              </a:solidFill>
            </a:endParaRPr>
          </a:p>
          <a:p>
            <a:pPr algn="just">
              <a:buFont typeface="Arial" pitchFamily="34" charset="0"/>
              <a:buChar char="•"/>
            </a:pPr>
            <a:r>
              <a:rPr lang="tr-TR" dirty="0" smtClean="0">
                <a:solidFill>
                  <a:schemeClr val="tx1"/>
                </a:solidFill>
              </a:rPr>
              <a:t>4.2 Sonuçlanmamış Başvurular </a:t>
            </a:r>
          </a:p>
          <a:p>
            <a:pPr marL="358775" algn="just">
              <a:buFont typeface="Wingdings" pitchFamily="2" charset="2"/>
              <a:buChar char="v"/>
            </a:pPr>
            <a:r>
              <a:rPr lang="tr-TR" dirty="0" smtClean="0">
                <a:solidFill>
                  <a:schemeClr val="tx1"/>
                </a:solidFill>
              </a:rPr>
              <a:t>Başvuruda Bulunulan Kurum </a:t>
            </a:r>
          </a:p>
          <a:p>
            <a:pPr marL="358775" algn="just">
              <a:buFont typeface="Wingdings" pitchFamily="2" charset="2"/>
              <a:buChar char="v"/>
            </a:pPr>
            <a:r>
              <a:rPr lang="tr-TR" dirty="0" smtClean="0">
                <a:solidFill>
                  <a:schemeClr val="tx1"/>
                </a:solidFill>
              </a:rPr>
              <a:t>Destek Programının Adı </a:t>
            </a:r>
          </a:p>
          <a:p>
            <a:pPr marL="358775" algn="just">
              <a:buFont typeface="Wingdings" pitchFamily="2" charset="2"/>
              <a:buChar char="v"/>
            </a:pPr>
            <a:r>
              <a:rPr lang="tr-TR" dirty="0" smtClean="0">
                <a:solidFill>
                  <a:schemeClr val="tx1"/>
                </a:solidFill>
              </a:rPr>
              <a:t>Destek Programının Adı </a:t>
            </a:r>
          </a:p>
          <a:p>
            <a:pPr marL="358775" algn="just">
              <a:buFont typeface="Wingdings" pitchFamily="2" charset="2"/>
              <a:buChar char="v"/>
            </a:pPr>
            <a:r>
              <a:rPr lang="tr-TR" dirty="0" smtClean="0">
                <a:solidFill>
                  <a:schemeClr val="tx1"/>
                </a:solidFill>
              </a:rPr>
              <a:t>Tahmini Sonuçlanma Tarihi</a:t>
            </a:r>
          </a:p>
          <a:p>
            <a:pPr marL="358775" algn="just">
              <a:buFont typeface="Wingdings" pitchFamily="2" charset="2"/>
              <a:buChar char="v"/>
            </a:pPr>
            <a:r>
              <a:rPr lang="tr-TR" dirty="0" smtClean="0">
                <a:solidFill>
                  <a:schemeClr val="tx1"/>
                </a:solidFill>
              </a:rPr>
              <a:t>Beklenen Toplam Destek Tutarı</a:t>
            </a:r>
            <a:endParaRPr lang="tr-TR" dirty="0">
              <a:solidFill>
                <a:schemeClr val="tx1"/>
              </a:solidFill>
            </a:endParaRPr>
          </a:p>
        </p:txBody>
      </p:sp>
      <p:pic>
        <p:nvPicPr>
          <p:cNvPr id="9" name="8 Resim" descr="imagesCABHEG2E.jpg"/>
          <p:cNvPicPr>
            <a:picLocks noChangeAspect="1"/>
          </p:cNvPicPr>
          <p:nvPr/>
        </p:nvPicPr>
        <p:blipFill>
          <a:blip r:embed="rId3" cstate="print"/>
          <a:stretch>
            <a:fillRect/>
          </a:stretch>
        </p:blipFill>
        <p:spPr>
          <a:xfrm>
            <a:off x="323528" y="2204864"/>
            <a:ext cx="3653107" cy="2736304"/>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mtClean="0">
                <a:solidFill>
                  <a:srgbClr val="4F81BD">
                    <a:lumMod val="40000"/>
                    <a:lumOff val="60000"/>
                  </a:srgbClr>
                </a:solidFill>
              </a:rPr>
              <a:pPr>
                <a:defRPr/>
              </a:pPr>
              <a:t>113</a:t>
            </a:fld>
            <a:endParaRPr lang="tr-TR">
              <a:solidFill>
                <a:srgbClr val="4F81BD">
                  <a:lumMod val="40000"/>
                  <a:lumOff val="60000"/>
                </a:srgbClr>
              </a:solidFill>
            </a:endParaRPr>
          </a:p>
        </p:txBody>
      </p:sp>
      <p:sp>
        <p:nvSpPr>
          <p:cNvPr id="11"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omic Sans MS" pitchFamily="66" charset="0"/>
                <a:ea typeface="+mj-ea"/>
                <a:cs typeface="+mj-cs"/>
              </a:rPr>
              <a:t>III.BAŞVURU SAHİBİNİN PROJEYE KATILAN ORTAKLARI</a:t>
            </a:r>
            <a:endParaRPr lang="tr-TR" sz="2800" dirty="0" smtClean="0"/>
          </a:p>
        </p:txBody>
      </p:sp>
      <p:sp>
        <p:nvSpPr>
          <p:cNvPr id="8" name="7 Dikdörtgen"/>
          <p:cNvSpPr/>
          <p:nvPr/>
        </p:nvSpPr>
        <p:spPr>
          <a:xfrm>
            <a:off x="0" y="1268760"/>
            <a:ext cx="8748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b="1" dirty="0" smtClean="0"/>
              <a:t>1.ORTAKLARLA İLGİLİ BİLGİLER</a:t>
            </a:r>
            <a:endParaRPr lang="tr-TR" dirty="0"/>
          </a:p>
        </p:txBody>
      </p:sp>
      <p:sp>
        <p:nvSpPr>
          <p:cNvPr id="10" name="9 Dikdörtgen"/>
          <p:cNvSpPr/>
          <p:nvPr/>
        </p:nvSpPr>
        <p:spPr>
          <a:xfrm>
            <a:off x="0" y="1916832"/>
            <a:ext cx="8748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b="1" dirty="0" smtClean="0"/>
              <a:t>2.ORTAKLIK BEYANNAMESİ</a:t>
            </a:r>
            <a:endParaRPr lang="tr-TR" dirty="0"/>
          </a:p>
        </p:txBody>
      </p:sp>
      <p:sp>
        <p:nvSpPr>
          <p:cNvPr id="13" name="2 Başlık"/>
          <p:cNvSpPr txBox="1">
            <a:spLocks/>
          </p:cNvSpPr>
          <p:nvPr/>
        </p:nvSpPr>
        <p:spPr bwMode="auto">
          <a:xfrm>
            <a:off x="683568" y="2636912"/>
            <a:ext cx="7416824"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defRPr/>
            </a:pPr>
            <a:r>
              <a:rPr lang="tr-TR" sz="2800" b="1" dirty="0" smtClean="0">
                <a:solidFill>
                  <a:sysClr val="windowText" lastClr="000000"/>
                </a:solidFill>
                <a:latin typeface="Comic Sans MS" pitchFamily="66" charset="0"/>
                <a:ea typeface="+mj-ea"/>
                <a:cs typeface="+mj-cs"/>
              </a:rPr>
              <a:t>IV.BAŞVURU SAHİBİNİN PROJEYE KATILAN İŞTİRAKÇİLERİ</a:t>
            </a:r>
          </a:p>
        </p:txBody>
      </p:sp>
      <p:sp>
        <p:nvSpPr>
          <p:cNvPr id="14" name="13 Dikdörtgen"/>
          <p:cNvSpPr/>
          <p:nvPr/>
        </p:nvSpPr>
        <p:spPr>
          <a:xfrm>
            <a:off x="0" y="3645024"/>
            <a:ext cx="8748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1. İŞTİRAKÇİLER İLE İLGİLİ BİLGİLER</a:t>
            </a:r>
            <a:endParaRPr lang="tr-TR" dirty="0"/>
          </a:p>
        </p:txBody>
      </p:sp>
      <p:sp>
        <p:nvSpPr>
          <p:cNvPr id="15" name="14 Dikdörtgen"/>
          <p:cNvSpPr/>
          <p:nvPr/>
        </p:nvSpPr>
        <p:spPr>
          <a:xfrm>
            <a:off x="0" y="4293096"/>
            <a:ext cx="8748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b="1" dirty="0" smtClean="0"/>
              <a:t>2. İŞTİRAKÇİ BEYANNAMESİ</a:t>
            </a:r>
            <a:endParaRPr lang="tr-TR" dirty="0"/>
          </a:p>
        </p:txBody>
      </p:sp>
      <p:sp>
        <p:nvSpPr>
          <p:cNvPr id="16" name="2 Başlık"/>
          <p:cNvSpPr txBox="1">
            <a:spLocks/>
          </p:cNvSpPr>
          <p:nvPr/>
        </p:nvSpPr>
        <p:spPr bwMode="auto">
          <a:xfrm>
            <a:off x="827584" y="5013176"/>
            <a:ext cx="7416824"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defRPr/>
            </a:pPr>
            <a:r>
              <a:rPr lang="tr-TR" sz="2800" b="1" dirty="0" smtClean="0">
                <a:solidFill>
                  <a:sysClr val="windowText" lastClr="000000"/>
                </a:solidFill>
                <a:latin typeface="Comic Sans MS" pitchFamily="66" charset="0"/>
                <a:ea typeface="+mj-ea"/>
                <a:cs typeface="+mj-cs"/>
              </a:rPr>
              <a:t>V. BAŞVURU SAHİBİNİN BEYANNAMESİ</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685800" y="2060848"/>
            <a:ext cx="7696200" cy="3657600"/>
          </a:xfrm>
        </p:spPr>
        <p:txBody>
          <a:bodyPr/>
          <a:lstStyle/>
          <a:p>
            <a:r>
              <a:rPr lang="tr-TR" dirty="0" smtClean="0">
                <a:solidFill>
                  <a:schemeClr val="tx1"/>
                </a:solidFill>
              </a:rPr>
              <a:t>Mantıksal Çerçeve Matrisi nedir?</a:t>
            </a:r>
          </a:p>
          <a:p>
            <a:pPr>
              <a:buNone/>
            </a:pPr>
            <a:r>
              <a:rPr lang="tr-TR" dirty="0" smtClean="0">
                <a:solidFill>
                  <a:schemeClr val="tx1"/>
                </a:solidFill>
              </a:rPr>
              <a:t>		Mantıksal çerçeve matrisi projenin hazırlanması, planlanması, güçlendirilmesi ve izlenmesiyle ilgili tüm bilgileri özetleyen ve matris formunda sunan bir araçtır.</a:t>
            </a:r>
          </a:p>
          <a:p>
            <a:pPr>
              <a:buNone/>
            </a:pPr>
            <a:r>
              <a:rPr lang="tr-TR" dirty="0" smtClean="0">
                <a:solidFill>
                  <a:schemeClr val="tx1"/>
                </a:solidFill>
              </a:rPr>
              <a:t>		Kısaca </a:t>
            </a:r>
            <a:r>
              <a:rPr lang="tr-TR" dirty="0" smtClean="0">
                <a:solidFill>
                  <a:srgbClr val="C00000"/>
                </a:solidFill>
              </a:rPr>
              <a:t>projenin özet tablosudur.</a:t>
            </a:r>
          </a:p>
          <a:p>
            <a:endParaRPr lang="tr-TR" dirty="0" smtClean="0">
              <a:solidFill>
                <a:schemeClr val="tx1"/>
              </a:solidFill>
            </a:endParaRPr>
          </a:p>
          <a:p>
            <a:pPr>
              <a:buNone/>
            </a:pPr>
            <a:endParaRPr lang="tr-TR" dirty="0" smtClean="0">
              <a:solidFill>
                <a:schemeClr val="tx1"/>
              </a:solidFill>
            </a:endParaRPr>
          </a:p>
          <a:p>
            <a:pPr>
              <a:buNone/>
            </a:pPr>
            <a:r>
              <a:rPr lang="tr-TR" dirty="0" smtClean="0">
                <a:solidFill>
                  <a:schemeClr val="tx1"/>
                </a:solidFill>
              </a:rPr>
              <a:t> </a:t>
            </a:r>
            <a:endParaRPr lang="tr-TR" dirty="0">
              <a:solidFill>
                <a:schemeClr val="tx1"/>
              </a:solidFill>
            </a:endParaRPr>
          </a:p>
        </p:txBody>
      </p:sp>
      <p:pic>
        <p:nvPicPr>
          <p:cNvPr id="116738" name="Picture 2" descr="http://t0.gstatic.com/images?q=tbn:ANd9GcSw5BIevfF6VdBR9ZwPiFopw61fX-yOfaPzgHwYZS-qmE6aA6z8"/>
          <p:cNvPicPr>
            <a:picLocks noChangeAspect="1" noChangeArrowheads="1"/>
          </p:cNvPicPr>
          <p:nvPr/>
        </p:nvPicPr>
        <p:blipFill>
          <a:blip r:embed="rId3" cstate="print"/>
          <a:srcRect/>
          <a:stretch>
            <a:fillRect/>
          </a:stretch>
        </p:blipFill>
        <p:spPr bwMode="auto">
          <a:xfrm>
            <a:off x="6962775" y="0"/>
            <a:ext cx="2181225" cy="2095501"/>
          </a:xfrm>
          <a:prstGeom prst="rect">
            <a:avLst/>
          </a:prstGeom>
          <a:noFill/>
        </p:spPr>
      </p:pic>
      <p:grpSp>
        <p:nvGrpSpPr>
          <p:cNvPr id="2" name="4 Grup"/>
          <p:cNvGrpSpPr/>
          <p:nvPr/>
        </p:nvGrpSpPr>
        <p:grpSpPr>
          <a:xfrm>
            <a:off x="2735288" y="39694"/>
            <a:ext cx="4140968" cy="725010"/>
            <a:chOff x="0" y="0"/>
            <a:chExt cx="4140968" cy="725010"/>
          </a:xfrm>
        </p:grpSpPr>
        <p:sp>
          <p:nvSpPr>
            <p:cNvPr id="8" name="7 Yuvarlatılmış Dikdörtgen"/>
            <p:cNvSpPr/>
            <p:nvPr/>
          </p:nvSpPr>
          <p:spPr>
            <a:xfrm>
              <a:off x="0" y="0"/>
              <a:ext cx="4140968" cy="725010"/>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Yuvarlatılmış Dikdörtgen 4"/>
            <p:cNvSpPr/>
            <p:nvPr/>
          </p:nvSpPr>
          <p:spPr>
            <a:xfrm>
              <a:off x="900694" y="0"/>
              <a:ext cx="3240273" cy="725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Mantıksal Çerçeve Matrisi</a:t>
              </a:r>
              <a:endParaRPr lang="tr-TR" sz="2200" kern="1200" dirty="0"/>
            </a:p>
          </p:txBody>
        </p:sp>
      </p:grpSp>
      <p:sp>
        <p:nvSpPr>
          <p:cNvPr id="7" name="6 Yuvarlatılmış Dikdörtgen"/>
          <p:cNvSpPr/>
          <p:nvPr/>
        </p:nvSpPr>
        <p:spPr>
          <a:xfrm>
            <a:off x="2807789" y="112195"/>
            <a:ext cx="828193" cy="580008"/>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print"/>
          <a:srcRect/>
          <a:stretch>
            <a:fillRect/>
          </a:stretch>
        </p:blipFill>
        <p:spPr bwMode="auto">
          <a:xfrm>
            <a:off x="35496" y="381650"/>
            <a:ext cx="9114914" cy="6476350"/>
          </a:xfrm>
          <a:prstGeom prst="rect">
            <a:avLst/>
          </a:prstGeom>
          <a:noFill/>
          <a:ln w="9525">
            <a:noFill/>
            <a:miter lim="800000"/>
            <a:headEnd/>
            <a:tailEnd/>
          </a:ln>
        </p:spPr>
      </p:pic>
      <p:sp>
        <p:nvSpPr>
          <p:cNvPr id="5" name="4 Metin kutusu"/>
          <p:cNvSpPr txBox="1"/>
          <p:nvPr/>
        </p:nvSpPr>
        <p:spPr>
          <a:xfrm>
            <a:off x="0" y="0"/>
            <a:ext cx="914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dirty="0" smtClean="0"/>
              <a:t>MANTIKSAL ÇERÇEVE</a:t>
            </a:r>
            <a:endParaRPr lang="tr-T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66 Dikdörtgen"/>
          <p:cNvSpPr/>
          <p:nvPr/>
        </p:nvSpPr>
        <p:spPr>
          <a:xfrm>
            <a:off x="-252536" y="6264696"/>
            <a:ext cx="10369152" cy="62068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8788" name="Rectangle 4"/>
          <p:cNvSpPr>
            <a:spLocks noGrp="1" noChangeArrowheads="1"/>
          </p:cNvSpPr>
          <p:nvPr>
            <p:ph type="title"/>
          </p:nvPr>
        </p:nvSpPr>
        <p:spPr>
          <a:xfrm>
            <a:off x="539552" y="485800"/>
            <a:ext cx="8568952" cy="1143000"/>
          </a:xfrm>
          <a:noFill/>
          <a:ln>
            <a:noFill/>
          </a:ln>
        </p:spPr>
        <p:txBody>
          <a:bodyPr anchor="ctr"/>
          <a:lstStyle/>
          <a:p>
            <a:r>
              <a:rPr lang="tr-TR" sz="3200" b="1" dirty="0">
                <a:solidFill>
                  <a:srgbClr val="C00000"/>
                </a:solidFill>
              </a:rPr>
              <a:t>Mantıksal </a:t>
            </a:r>
            <a:r>
              <a:rPr lang="tr-TR" sz="3200" b="1" dirty="0" smtClean="0">
                <a:solidFill>
                  <a:srgbClr val="C00000"/>
                </a:solidFill>
              </a:rPr>
              <a:t>Çerçevenin Hazırlanması </a:t>
            </a:r>
            <a:r>
              <a:rPr lang="tr-TR" sz="3200" b="1" dirty="0">
                <a:solidFill>
                  <a:srgbClr val="C00000"/>
                </a:solidFill>
              </a:rPr>
              <a:t>için Yaklaşım</a:t>
            </a:r>
          </a:p>
        </p:txBody>
      </p:sp>
      <p:grpSp>
        <p:nvGrpSpPr>
          <p:cNvPr id="2" name="Group 5"/>
          <p:cNvGrpSpPr>
            <a:grpSpLocks/>
          </p:cNvGrpSpPr>
          <p:nvPr/>
        </p:nvGrpSpPr>
        <p:grpSpPr bwMode="auto">
          <a:xfrm>
            <a:off x="2738438" y="2312640"/>
            <a:ext cx="1706562" cy="685800"/>
            <a:chOff x="1680" y="960"/>
            <a:chExt cx="1104" cy="432"/>
          </a:xfrm>
        </p:grpSpPr>
        <p:sp>
          <p:nvSpPr>
            <p:cNvPr id="118790" name="Rectangle 6"/>
            <p:cNvSpPr>
              <a:spLocks noChangeArrowheads="1"/>
            </p:cNvSpPr>
            <p:nvPr/>
          </p:nvSpPr>
          <p:spPr bwMode="auto">
            <a:xfrm>
              <a:off x="1680" y="960"/>
              <a:ext cx="1104" cy="432"/>
            </a:xfrm>
            <a:prstGeom prst="rect">
              <a:avLst/>
            </a:prstGeom>
            <a:solidFill>
              <a:srgbClr val="33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791" name="Text Box 7"/>
            <p:cNvSpPr txBox="1">
              <a:spLocks noChangeArrowheads="1"/>
            </p:cNvSpPr>
            <p:nvPr/>
          </p:nvSpPr>
          <p:spPr bwMode="auto">
            <a:xfrm>
              <a:off x="1728" y="1094"/>
              <a:ext cx="1056" cy="192"/>
            </a:xfrm>
            <a:prstGeom prst="rect">
              <a:avLst/>
            </a:prstGeom>
            <a:solidFill>
              <a:srgbClr val="333300"/>
            </a:solidFill>
            <a:ln w="9525">
              <a:noFill/>
              <a:miter lim="800000"/>
              <a:headEnd/>
              <a:tailEnd/>
            </a:ln>
            <a:effectLst/>
          </p:spPr>
          <p:txBody>
            <a:bodyPr>
              <a:spAutoFit/>
            </a:bodyPr>
            <a:lstStyle/>
            <a:p>
              <a:pPr algn="ctr" eaLnBrk="0" hangingPunct="0"/>
              <a:r>
                <a:rPr lang="tr-TR" sz="1400" b="1" dirty="0">
                  <a:solidFill>
                    <a:schemeClr val="bg1"/>
                  </a:solidFill>
                  <a:latin typeface="Garamond" pitchFamily="18" charset="0"/>
                </a:rPr>
                <a:t>GÖSTERGELER</a:t>
              </a:r>
              <a:endParaRPr lang="en-US" sz="1400" b="1" dirty="0">
                <a:solidFill>
                  <a:schemeClr val="bg1"/>
                </a:solidFill>
                <a:latin typeface="Garamond" pitchFamily="18" charset="0"/>
              </a:endParaRPr>
            </a:p>
          </p:txBody>
        </p:sp>
      </p:grpSp>
      <p:grpSp>
        <p:nvGrpSpPr>
          <p:cNvPr id="3" name="Group 8"/>
          <p:cNvGrpSpPr>
            <a:grpSpLocks/>
          </p:cNvGrpSpPr>
          <p:nvPr/>
        </p:nvGrpSpPr>
        <p:grpSpPr bwMode="auto">
          <a:xfrm>
            <a:off x="2738438" y="3303240"/>
            <a:ext cx="1706562" cy="685800"/>
            <a:chOff x="1680" y="960"/>
            <a:chExt cx="1104" cy="432"/>
          </a:xfrm>
        </p:grpSpPr>
        <p:sp>
          <p:nvSpPr>
            <p:cNvPr id="118793" name="Rectangle 9"/>
            <p:cNvSpPr>
              <a:spLocks noChangeArrowheads="1"/>
            </p:cNvSpPr>
            <p:nvPr/>
          </p:nvSpPr>
          <p:spPr bwMode="auto">
            <a:xfrm>
              <a:off x="1680" y="960"/>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794" name="Text Box 10"/>
            <p:cNvSpPr txBox="1">
              <a:spLocks noChangeArrowheads="1"/>
            </p:cNvSpPr>
            <p:nvPr/>
          </p:nvSpPr>
          <p:spPr bwMode="auto">
            <a:xfrm>
              <a:off x="1728" y="1094"/>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GÖSTERGELER</a:t>
              </a:r>
              <a:endParaRPr lang="en-US" sz="1400" b="1">
                <a:solidFill>
                  <a:schemeClr val="bg1"/>
                </a:solidFill>
                <a:latin typeface="Garamond" pitchFamily="18" charset="0"/>
              </a:endParaRPr>
            </a:p>
          </p:txBody>
        </p:sp>
      </p:grpSp>
      <p:grpSp>
        <p:nvGrpSpPr>
          <p:cNvPr id="4" name="Group 11"/>
          <p:cNvGrpSpPr>
            <a:grpSpLocks/>
          </p:cNvGrpSpPr>
          <p:nvPr/>
        </p:nvGrpSpPr>
        <p:grpSpPr bwMode="auto">
          <a:xfrm>
            <a:off x="2738438" y="4293840"/>
            <a:ext cx="1706562" cy="685800"/>
            <a:chOff x="1680" y="960"/>
            <a:chExt cx="1104" cy="432"/>
          </a:xfrm>
        </p:grpSpPr>
        <p:sp>
          <p:nvSpPr>
            <p:cNvPr id="118796" name="Rectangle 12"/>
            <p:cNvSpPr>
              <a:spLocks noChangeArrowheads="1"/>
            </p:cNvSpPr>
            <p:nvPr/>
          </p:nvSpPr>
          <p:spPr bwMode="auto">
            <a:xfrm>
              <a:off x="1680" y="960"/>
              <a:ext cx="1104" cy="432"/>
            </a:xfrm>
            <a:prstGeom prst="rect">
              <a:avLst/>
            </a:prstGeom>
            <a:solidFill>
              <a:srgbClr val="808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797" name="Text Box 13"/>
            <p:cNvSpPr txBox="1">
              <a:spLocks noChangeArrowheads="1"/>
            </p:cNvSpPr>
            <p:nvPr/>
          </p:nvSpPr>
          <p:spPr bwMode="auto">
            <a:xfrm>
              <a:off x="1728" y="1094"/>
              <a:ext cx="1056" cy="192"/>
            </a:xfrm>
            <a:prstGeom prst="rect">
              <a:avLst/>
            </a:prstGeom>
            <a:solidFill>
              <a:srgbClr val="808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GÖSTERGELER</a:t>
              </a:r>
              <a:endParaRPr lang="en-US" sz="1400" b="1">
                <a:solidFill>
                  <a:schemeClr val="bg1"/>
                </a:solidFill>
                <a:latin typeface="Garamond" pitchFamily="18" charset="0"/>
              </a:endParaRPr>
            </a:p>
          </p:txBody>
        </p:sp>
      </p:grpSp>
      <p:sp>
        <p:nvSpPr>
          <p:cNvPr id="118798" name="Oval 14"/>
          <p:cNvSpPr>
            <a:spLocks noChangeArrowheads="1"/>
          </p:cNvSpPr>
          <p:nvPr/>
        </p:nvSpPr>
        <p:spPr bwMode="auto">
          <a:xfrm>
            <a:off x="2627313" y="4136678"/>
            <a:ext cx="371475"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9</a:t>
            </a:r>
            <a:endParaRPr lang="en-US" sz="1400" i="1">
              <a:solidFill>
                <a:schemeClr val="bg1"/>
              </a:solidFill>
              <a:latin typeface="Garamond" pitchFamily="18" charset="0"/>
            </a:endParaRPr>
          </a:p>
        </p:txBody>
      </p:sp>
      <p:sp>
        <p:nvSpPr>
          <p:cNvPr id="118799" name="Oval 15"/>
          <p:cNvSpPr>
            <a:spLocks noChangeArrowheads="1"/>
          </p:cNvSpPr>
          <p:nvPr/>
        </p:nvSpPr>
        <p:spPr bwMode="auto">
          <a:xfrm>
            <a:off x="2590800" y="3150840"/>
            <a:ext cx="371475"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11</a:t>
            </a:r>
            <a:endParaRPr lang="en-US" sz="1400" i="1">
              <a:solidFill>
                <a:schemeClr val="bg1"/>
              </a:solidFill>
              <a:latin typeface="Garamond" pitchFamily="18" charset="0"/>
            </a:endParaRPr>
          </a:p>
        </p:txBody>
      </p:sp>
      <p:sp>
        <p:nvSpPr>
          <p:cNvPr id="118800" name="Oval 16"/>
          <p:cNvSpPr>
            <a:spLocks noChangeArrowheads="1"/>
          </p:cNvSpPr>
          <p:nvPr/>
        </p:nvSpPr>
        <p:spPr bwMode="auto">
          <a:xfrm>
            <a:off x="2590800" y="2160240"/>
            <a:ext cx="371475" cy="38100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13</a:t>
            </a:r>
            <a:endParaRPr lang="en-US" sz="1400" i="1">
              <a:solidFill>
                <a:schemeClr val="bg1"/>
              </a:solidFill>
              <a:latin typeface="Garamond" pitchFamily="18" charset="0"/>
            </a:endParaRPr>
          </a:p>
        </p:txBody>
      </p:sp>
      <p:grpSp>
        <p:nvGrpSpPr>
          <p:cNvPr id="5" name="Group 17"/>
          <p:cNvGrpSpPr>
            <a:grpSpLocks/>
          </p:cNvGrpSpPr>
          <p:nvPr/>
        </p:nvGrpSpPr>
        <p:grpSpPr bwMode="auto">
          <a:xfrm>
            <a:off x="533400" y="2236440"/>
            <a:ext cx="1852613" cy="3810000"/>
            <a:chOff x="336" y="864"/>
            <a:chExt cx="1200" cy="2400"/>
          </a:xfrm>
        </p:grpSpPr>
        <p:grpSp>
          <p:nvGrpSpPr>
            <p:cNvPr id="6" name="Group 18"/>
            <p:cNvGrpSpPr>
              <a:grpSpLocks/>
            </p:cNvGrpSpPr>
            <p:nvPr/>
          </p:nvGrpSpPr>
          <p:grpSpPr bwMode="auto">
            <a:xfrm>
              <a:off x="432" y="960"/>
              <a:ext cx="1104" cy="432"/>
              <a:chOff x="528" y="1104"/>
              <a:chExt cx="1104" cy="432"/>
            </a:xfrm>
          </p:grpSpPr>
          <p:sp>
            <p:nvSpPr>
              <p:cNvPr id="118803" name="Rectangle 19"/>
              <p:cNvSpPr>
                <a:spLocks noChangeArrowheads="1"/>
              </p:cNvSpPr>
              <p:nvPr/>
            </p:nvSpPr>
            <p:spPr bwMode="auto">
              <a:xfrm>
                <a:off x="528" y="1104"/>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04" name="Text Box 20"/>
              <p:cNvSpPr txBox="1">
                <a:spLocks noChangeArrowheads="1"/>
              </p:cNvSpPr>
              <p:nvPr/>
            </p:nvSpPr>
            <p:spPr bwMode="auto">
              <a:xfrm>
                <a:off x="576" y="1152"/>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GENEL HEDEF</a:t>
                </a:r>
                <a:endParaRPr lang="en-US" sz="1400" b="1">
                  <a:solidFill>
                    <a:schemeClr val="bg1"/>
                  </a:solidFill>
                  <a:latin typeface="Garamond" pitchFamily="18" charset="0"/>
                </a:endParaRPr>
              </a:p>
            </p:txBody>
          </p:sp>
        </p:grpSp>
        <p:grpSp>
          <p:nvGrpSpPr>
            <p:cNvPr id="7" name="Group 21"/>
            <p:cNvGrpSpPr>
              <a:grpSpLocks/>
            </p:cNvGrpSpPr>
            <p:nvPr/>
          </p:nvGrpSpPr>
          <p:grpSpPr bwMode="auto">
            <a:xfrm>
              <a:off x="432" y="1584"/>
              <a:ext cx="1104" cy="432"/>
              <a:chOff x="432" y="1584"/>
              <a:chExt cx="1104" cy="432"/>
            </a:xfrm>
          </p:grpSpPr>
          <p:sp>
            <p:nvSpPr>
              <p:cNvPr id="118806" name="Rectangle 22"/>
              <p:cNvSpPr>
                <a:spLocks noChangeArrowheads="1"/>
              </p:cNvSpPr>
              <p:nvPr/>
            </p:nvSpPr>
            <p:spPr bwMode="auto">
              <a:xfrm>
                <a:off x="432" y="1584"/>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07" name="Text Box 23"/>
              <p:cNvSpPr txBox="1">
                <a:spLocks noChangeArrowheads="1"/>
              </p:cNvSpPr>
              <p:nvPr/>
            </p:nvSpPr>
            <p:spPr bwMode="auto">
              <a:xfrm>
                <a:off x="480" y="1708"/>
                <a:ext cx="1056" cy="192"/>
              </a:xfrm>
              <a:prstGeom prst="rect">
                <a:avLst/>
              </a:prstGeom>
              <a:solidFill>
                <a:srgbClr val="800000"/>
              </a:solidFill>
              <a:ln w="9525" algn="ctr">
                <a:noFill/>
                <a:miter lim="800000"/>
                <a:headEnd/>
                <a:tailEnd/>
              </a:ln>
              <a:effectLst/>
            </p:spPr>
            <p:txBody>
              <a:bodyPr>
                <a:spAutoFit/>
              </a:bodyPr>
              <a:lstStyle/>
              <a:p>
                <a:pPr algn="ctr" eaLnBrk="0" hangingPunct="0"/>
                <a:r>
                  <a:rPr lang="tr-TR" sz="1400" b="1">
                    <a:solidFill>
                      <a:schemeClr val="bg1"/>
                    </a:solidFill>
                    <a:latin typeface="Garamond" pitchFamily="18" charset="0"/>
                  </a:rPr>
                  <a:t>PROJE AMACI</a:t>
                </a:r>
                <a:endParaRPr lang="en-US" sz="1400" b="1">
                  <a:solidFill>
                    <a:schemeClr val="bg1"/>
                  </a:solidFill>
                  <a:latin typeface="Garamond" pitchFamily="18" charset="0"/>
                </a:endParaRPr>
              </a:p>
            </p:txBody>
          </p:sp>
        </p:grpSp>
        <p:grpSp>
          <p:nvGrpSpPr>
            <p:cNvPr id="8" name="Group 24"/>
            <p:cNvGrpSpPr>
              <a:grpSpLocks/>
            </p:cNvGrpSpPr>
            <p:nvPr/>
          </p:nvGrpSpPr>
          <p:grpSpPr bwMode="auto">
            <a:xfrm>
              <a:off x="432" y="2208"/>
              <a:ext cx="1104" cy="432"/>
              <a:chOff x="432" y="2208"/>
              <a:chExt cx="1104" cy="432"/>
            </a:xfrm>
          </p:grpSpPr>
          <p:sp>
            <p:nvSpPr>
              <p:cNvPr id="118809" name="Rectangle 25"/>
              <p:cNvSpPr>
                <a:spLocks noChangeArrowheads="1"/>
              </p:cNvSpPr>
              <p:nvPr/>
            </p:nvSpPr>
            <p:spPr bwMode="auto">
              <a:xfrm>
                <a:off x="432" y="2208"/>
                <a:ext cx="1104" cy="432"/>
              </a:xfrm>
              <a:prstGeom prst="rect">
                <a:avLst/>
              </a:prstGeom>
              <a:solidFill>
                <a:srgbClr val="800000"/>
              </a:solidFill>
              <a:ln w="9525" algn="ctr">
                <a:noFill/>
                <a:miter lim="800000"/>
                <a:headEnd/>
                <a:tailEnd/>
              </a:ln>
              <a:effectLst/>
            </p:spPr>
            <p:txBody>
              <a:bodyPr>
                <a:spAutoFit/>
              </a:bodyPr>
              <a:lstStyle/>
              <a:p>
                <a:endParaRPr lang="tr-TR"/>
              </a:p>
            </p:txBody>
          </p:sp>
          <p:sp>
            <p:nvSpPr>
              <p:cNvPr id="118810" name="Text Box 26"/>
              <p:cNvSpPr txBox="1">
                <a:spLocks noChangeArrowheads="1"/>
              </p:cNvSpPr>
              <p:nvPr/>
            </p:nvSpPr>
            <p:spPr bwMode="auto">
              <a:xfrm>
                <a:off x="480" y="2332"/>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SONUÇLAR</a:t>
                </a:r>
                <a:endParaRPr lang="en-US" sz="1400" b="1">
                  <a:solidFill>
                    <a:schemeClr val="bg1"/>
                  </a:solidFill>
                  <a:latin typeface="Garamond" pitchFamily="18" charset="0"/>
                </a:endParaRPr>
              </a:p>
            </p:txBody>
          </p:sp>
        </p:grpSp>
        <p:grpSp>
          <p:nvGrpSpPr>
            <p:cNvPr id="9" name="Group 27"/>
            <p:cNvGrpSpPr>
              <a:grpSpLocks/>
            </p:cNvGrpSpPr>
            <p:nvPr/>
          </p:nvGrpSpPr>
          <p:grpSpPr bwMode="auto">
            <a:xfrm>
              <a:off x="432" y="2832"/>
              <a:ext cx="1104" cy="432"/>
              <a:chOff x="432" y="2832"/>
              <a:chExt cx="1104" cy="432"/>
            </a:xfrm>
          </p:grpSpPr>
          <p:sp>
            <p:nvSpPr>
              <p:cNvPr id="118812" name="Rectangle 28"/>
              <p:cNvSpPr>
                <a:spLocks noChangeArrowheads="1"/>
              </p:cNvSpPr>
              <p:nvPr/>
            </p:nvSpPr>
            <p:spPr bwMode="auto">
              <a:xfrm>
                <a:off x="432" y="2832"/>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13" name="Text Box 29"/>
              <p:cNvSpPr txBox="1">
                <a:spLocks noChangeArrowheads="1"/>
              </p:cNvSpPr>
              <p:nvPr/>
            </p:nvSpPr>
            <p:spPr bwMode="auto">
              <a:xfrm>
                <a:off x="480" y="2956"/>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FAALİYETLER</a:t>
                </a:r>
                <a:endParaRPr lang="en-US" sz="1400" b="1">
                  <a:solidFill>
                    <a:schemeClr val="bg1"/>
                  </a:solidFill>
                  <a:latin typeface="Garamond" pitchFamily="18" charset="0"/>
                </a:endParaRPr>
              </a:p>
            </p:txBody>
          </p:sp>
        </p:grpSp>
        <p:sp>
          <p:nvSpPr>
            <p:cNvPr id="118814" name="Oval 30"/>
            <p:cNvSpPr>
              <a:spLocks noChangeArrowheads="1"/>
            </p:cNvSpPr>
            <p:nvPr/>
          </p:nvSpPr>
          <p:spPr bwMode="auto">
            <a:xfrm>
              <a:off x="336" y="864"/>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a:t>
              </a:r>
              <a:endParaRPr lang="en-US" sz="1400" i="1">
                <a:solidFill>
                  <a:schemeClr val="bg1"/>
                </a:solidFill>
                <a:latin typeface="Garamond" pitchFamily="18" charset="0"/>
              </a:endParaRPr>
            </a:p>
          </p:txBody>
        </p:sp>
        <p:sp>
          <p:nvSpPr>
            <p:cNvPr id="118815" name="Oval 31"/>
            <p:cNvSpPr>
              <a:spLocks noChangeArrowheads="1"/>
            </p:cNvSpPr>
            <p:nvPr/>
          </p:nvSpPr>
          <p:spPr bwMode="auto">
            <a:xfrm>
              <a:off x="336" y="2736"/>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4</a:t>
              </a:r>
              <a:endParaRPr lang="en-US" sz="1400" i="1">
                <a:solidFill>
                  <a:schemeClr val="bg1"/>
                </a:solidFill>
                <a:latin typeface="Garamond" pitchFamily="18" charset="0"/>
              </a:endParaRPr>
            </a:p>
          </p:txBody>
        </p:sp>
        <p:sp>
          <p:nvSpPr>
            <p:cNvPr id="118816" name="Oval 32"/>
            <p:cNvSpPr>
              <a:spLocks noChangeArrowheads="1"/>
            </p:cNvSpPr>
            <p:nvPr/>
          </p:nvSpPr>
          <p:spPr bwMode="auto">
            <a:xfrm>
              <a:off x="336" y="2112"/>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3</a:t>
              </a:r>
              <a:endParaRPr lang="en-US" sz="1400" i="1">
                <a:solidFill>
                  <a:schemeClr val="bg1"/>
                </a:solidFill>
                <a:latin typeface="Garamond" pitchFamily="18" charset="0"/>
              </a:endParaRPr>
            </a:p>
          </p:txBody>
        </p:sp>
        <p:sp>
          <p:nvSpPr>
            <p:cNvPr id="118817" name="Oval 33"/>
            <p:cNvSpPr>
              <a:spLocks noChangeArrowheads="1"/>
            </p:cNvSpPr>
            <p:nvPr/>
          </p:nvSpPr>
          <p:spPr bwMode="auto">
            <a:xfrm>
              <a:off x="336" y="1488"/>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2</a:t>
              </a:r>
              <a:endParaRPr lang="en-US" sz="1400" i="1">
                <a:solidFill>
                  <a:schemeClr val="bg1"/>
                </a:solidFill>
                <a:latin typeface="Garamond" pitchFamily="18" charset="0"/>
              </a:endParaRPr>
            </a:p>
          </p:txBody>
        </p:sp>
      </p:grpSp>
      <p:grpSp>
        <p:nvGrpSpPr>
          <p:cNvPr id="10" name="Group 34"/>
          <p:cNvGrpSpPr>
            <a:grpSpLocks/>
          </p:cNvGrpSpPr>
          <p:nvPr/>
        </p:nvGrpSpPr>
        <p:grpSpPr bwMode="auto">
          <a:xfrm>
            <a:off x="4716463" y="2409478"/>
            <a:ext cx="1704975" cy="685800"/>
            <a:chOff x="528" y="1104"/>
            <a:chExt cx="1104" cy="432"/>
          </a:xfrm>
        </p:grpSpPr>
        <p:sp>
          <p:nvSpPr>
            <p:cNvPr id="118819" name="Rectangle 35"/>
            <p:cNvSpPr>
              <a:spLocks noChangeArrowheads="1"/>
            </p:cNvSpPr>
            <p:nvPr/>
          </p:nvSpPr>
          <p:spPr bwMode="auto">
            <a:xfrm>
              <a:off x="528" y="1104"/>
              <a:ext cx="1104" cy="432"/>
            </a:xfrm>
            <a:prstGeom prst="rect">
              <a:avLst/>
            </a:prstGeom>
            <a:solidFill>
              <a:srgbClr val="99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20" name="Text Box 36"/>
            <p:cNvSpPr txBox="1">
              <a:spLocks noChangeArrowheads="1"/>
            </p:cNvSpPr>
            <p:nvPr/>
          </p:nvSpPr>
          <p:spPr bwMode="auto">
            <a:xfrm>
              <a:off x="576" y="1152"/>
              <a:ext cx="1056" cy="326"/>
            </a:xfrm>
            <a:prstGeom prst="rect">
              <a:avLst/>
            </a:prstGeom>
            <a:solidFill>
              <a:srgbClr val="99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DOĞRULAMA</a:t>
              </a:r>
              <a:r>
                <a:rPr lang="tr-TR" sz="1400" b="1">
                  <a:latin typeface="Garamond" pitchFamily="18" charset="0"/>
                </a:rPr>
                <a:t> </a:t>
              </a:r>
              <a:r>
                <a:rPr lang="tr-TR" sz="1400" b="1">
                  <a:solidFill>
                    <a:schemeClr val="bg1"/>
                  </a:solidFill>
                  <a:latin typeface="Garamond" pitchFamily="18" charset="0"/>
                </a:rPr>
                <a:t>ARAÇLARI</a:t>
              </a:r>
              <a:endParaRPr lang="en-US" sz="1400" b="1">
                <a:solidFill>
                  <a:schemeClr val="bg1"/>
                </a:solidFill>
                <a:latin typeface="Garamond" pitchFamily="18" charset="0"/>
              </a:endParaRPr>
            </a:p>
          </p:txBody>
        </p:sp>
      </p:grpSp>
      <p:grpSp>
        <p:nvGrpSpPr>
          <p:cNvPr id="11" name="Group 37"/>
          <p:cNvGrpSpPr>
            <a:grpSpLocks/>
          </p:cNvGrpSpPr>
          <p:nvPr/>
        </p:nvGrpSpPr>
        <p:grpSpPr bwMode="auto">
          <a:xfrm>
            <a:off x="4757738" y="3379440"/>
            <a:ext cx="1704975" cy="685800"/>
            <a:chOff x="528" y="1104"/>
            <a:chExt cx="1104" cy="432"/>
          </a:xfrm>
        </p:grpSpPr>
        <p:sp>
          <p:nvSpPr>
            <p:cNvPr id="118822" name="Rectangle 38"/>
            <p:cNvSpPr>
              <a:spLocks noChangeArrowheads="1"/>
            </p:cNvSpPr>
            <p:nvPr/>
          </p:nvSpPr>
          <p:spPr bwMode="auto">
            <a:xfrm>
              <a:off x="528" y="1104"/>
              <a:ext cx="1104" cy="432"/>
            </a:xfrm>
            <a:prstGeom prst="rect">
              <a:avLst/>
            </a:prstGeom>
            <a:solidFill>
              <a:srgbClr val="FF66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23" name="Text Box 39"/>
            <p:cNvSpPr txBox="1">
              <a:spLocks noChangeArrowheads="1"/>
            </p:cNvSpPr>
            <p:nvPr/>
          </p:nvSpPr>
          <p:spPr bwMode="auto">
            <a:xfrm>
              <a:off x="576" y="1152"/>
              <a:ext cx="1056" cy="326"/>
            </a:xfrm>
            <a:prstGeom prst="rect">
              <a:avLst/>
            </a:prstGeom>
            <a:solidFill>
              <a:srgbClr val="FF66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DOĞRULAMA</a:t>
              </a:r>
              <a:r>
                <a:rPr lang="tr-TR" sz="1400" b="1">
                  <a:latin typeface="Garamond" pitchFamily="18" charset="0"/>
                </a:rPr>
                <a:t> </a:t>
              </a:r>
              <a:r>
                <a:rPr lang="tr-TR" sz="1400" b="1">
                  <a:solidFill>
                    <a:schemeClr val="bg1"/>
                  </a:solidFill>
                  <a:latin typeface="Garamond" pitchFamily="18" charset="0"/>
                </a:rPr>
                <a:t>ARAÇLARI</a:t>
              </a:r>
              <a:endParaRPr lang="en-US" sz="1400" b="1">
                <a:solidFill>
                  <a:schemeClr val="bg1"/>
                </a:solidFill>
                <a:latin typeface="Garamond" pitchFamily="18" charset="0"/>
              </a:endParaRPr>
            </a:p>
          </p:txBody>
        </p:sp>
      </p:grpSp>
      <p:grpSp>
        <p:nvGrpSpPr>
          <p:cNvPr id="12" name="Group 40"/>
          <p:cNvGrpSpPr>
            <a:grpSpLocks/>
          </p:cNvGrpSpPr>
          <p:nvPr/>
        </p:nvGrpSpPr>
        <p:grpSpPr bwMode="auto">
          <a:xfrm>
            <a:off x="4757738" y="4370040"/>
            <a:ext cx="1704975" cy="685800"/>
            <a:chOff x="528" y="1104"/>
            <a:chExt cx="1104" cy="432"/>
          </a:xfrm>
        </p:grpSpPr>
        <p:sp>
          <p:nvSpPr>
            <p:cNvPr id="118825" name="Rectangle 41"/>
            <p:cNvSpPr>
              <a:spLocks noChangeArrowheads="1"/>
            </p:cNvSpPr>
            <p:nvPr/>
          </p:nvSpPr>
          <p:spPr bwMode="auto">
            <a:xfrm>
              <a:off x="528" y="1104"/>
              <a:ext cx="1104" cy="432"/>
            </a:xfrm>
            <a:prstGeom prst="rect">
              <a:avLst/>
            </a:prstGeom>
            <a:solidFill>
              <a:srgbClr val="FF99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26" name="Text Box 42"/>
            <p:cNvSpPr txBox="1">
              <a:spLocks noChangeArrowheads="1"/>
            </p:cNvSpPr>
            <p:nvPr/>
          </p:nvSpPr>
          <p:spPr bwMode="auto">
            <a:xfrm>
              <a:off x="576" y="1152"/>
              <a:ext cx="1056" cy="326"/>
            </a:xfrm>
            <a:prstGeom prst="rect">
              <a:avLst/>
            </a:prstGeom>
            <a:solidFill>
              <a:srgbClr val="FF99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DOĞRULAMA ARAÇLARI</a:t>
              </a:r>
              <a:endParaRPr lang="en-US" sz="1400" b="1">
                <a:solidFill>
                  <a:schemeClr val="bg1"/>
                </a:solidFill>
                <a:latin typeface="Garamond" pitchFamily="18" charset="0"/>
              </a:endParaRPr>
            </a:p>
          </p:txBody>
        </p:sp>
      </p:grpSp>
      <p:grpSp>
        <p:nvGrpSpPr>
          <p:cNvPr id="13" name="Group 43"/>
          <p:cNvGrpSpPr>
            <a:grpSpLocks/>
          </p:cNvGrpSpPr>
          <p:nvPr/>
        </p:nvGrpSpPr>
        <p:grpSpPr bwMode="auto">
          <a:xfrm>
            <a:off x="4716463" y="5289203"/>
            <a:ext cx="1704975" cy="963612"/>
            <a:chOff x="3024" y="2832"/>
            <a:chExt cx="1104" cy="511"/>
          </a:xfrm>
        </p:grpSpPr>
        <p:sp>
          <p:nvSpPr>
            <p:cNvPr id="118828" name="Rectangle 44"/>
            <p:cNvSpPr>
              <a:spLocks noChangeArrowheads="1"/>
            </p:cNvSpPr>
            <p:nvPr/>
          </p:nvSpPr>
          <p:spPr bwMode="auto">
            <a:xfrm>
              <a:off x="3024" y="2832"/>
              <a:ext cx="1104" cy="432"/>
            </a:xfrm>
            <a:prstGeom prst="rect">
              <a:avLst/>
            </a:prstGeom>
            <a:solidFill>
              <a:srgbClr val="FF66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29" name="Text Box 45"/>
            <p:cNvSpPr txBox="1">
              <a:spLocks noChangeArrowheads="1"/>
            </p:cNvSpPr>
            <p:nvPr/>
          </p:nvSpPr>
          <p:spPr bwMode="auto">
            <a:xfrm>
              <a:off x="3072" y="2956"/>
              <a:ext cx="1007" cy="387"/>
            </a:xfrm>
            <a:prstGeom prst="rect">
              <a:avLst/>
            </a:prstGeom>
            <a:solidFill>
              <a:srgbClr val="FF66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MALİYETLER</a:t>
              </a:r>
            </a:p>
            <a:p>
              <a:pPr algn="ctr" eaLnBrk="0" hangingPunct="0"/>
              <a:r>
                <a:rPr lang="tr-TR" sz="1400" b="1">
                  <a:solidFill>
                    <a:schemeClr val="bg1"/>
                  </a:solidFill>
                  <a:latin typeface="Garamond" pitchFamily="18" charset="0"/>
                </a:rPr>
                <a:t>AYRICA DÜZENLENİR</a:t>
              </a:r>
              <a:endParaRPr lang="en-US" sz="1400" b="1">
                <a:solidFill>
                  <a:schemeClr val="bg1"/>
                </a:solidFill>
                <a:latin typeface="Garamond" pitchFamily="18" charset="0"/>
              </a:endParaRPr>
            </a:p>
          </p:txBody>
        </p:sp>
      </p:grpSp>
      <p:sp>
        <p:nvSpPr>
          <p:cNvPr id="118830" name="Oval 46"/>
          <p:cNvSpPr>
            <a:spLocks noChangeArrowheads="1"/>
          </p:cNvSpPr>
          <p:nvPr/>
        </p:nvSpPr>
        <p:spPr bwMode="auto">
          <a:xfrm>
            <a:off x="4610100" y="3227040"/>
            <a:ext cx="369888"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12</a:t>
            </a:r>
            <a:endParaRPr lang="en-US" sz="1400" i="1">
              <a:solidFill>
                <a:schemeClr val="bg1"/>
              </a:solidFill>
              <a:latin typeface="Garamond" pitchFamily="18" charset="0"/>
            </a:endParaRPr>
          </a:p>
        </p:txBody>
      </p:sp>
      <p:sp>
        <p:nvSpPr>
          <p:cNvPr id="118831" name="Oval 47"/>
          <p:cNvSpPr>
            <a:spLocks noChangeArrowheads="1"/>
          </p:cNvSpPr>
          <p:nvPr/>
        </p:nvSpPr>
        <p:spPr bwMode="auto">
          <a:xfrm>
            <a:off x="4610100" y="2236440"/>
            <a:ext cx="369888"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14</a:t>
            </a:r>
            <a:endParaRPr lang="en-US" sz="1400" i="1">
              <a:solidFill>
                <a:schemeClr val="bg1"/>
              </a:solidFill>
              <a:latin typeface="Garamond" pitchFamily="18" charset="0"/>
            </a:endParaRPr>
          </a:p>
        </p:txBody>
      </p:sp>
      <p:sp>
        <p:nvSpPr>
          <p:cNvPr id="118832" name="Oval 48"/>
          <p:cNvSpPr>
            <a:spLocks noChangeArrowheads="1"/>
          </p:cNvSpPr>
          <p:nvPr/>
        </p:nvSpPr>
        <p:spPr bwMode="auto">
          <a:xfrm>
            <a:off x="4610100" y="4217640"/>
            <a:ext cx="369888"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10</a:t>
            </a:r>
            <a:endParaRPr lang="en-US" sz="1400" i="1">
              <a:solidFill>
                <a:schemeClr val="bg1"/>
              </a:solidFill>
              <a:latin typeface="Garamond" pitchFamily="18" charset="0"/>
            </a:endParaRPr>
          </a:p>
        </p:txBody>
      </p:sp>
      <p:grpSp>
        <p:nvGrpSpPr>
          <p:cNvPr id="14" name="Group 49"/>
          <p:cNvGrpSpPr>
            <a:grpSpLocks/>
          </p:cNvGrpSpPr>
          <p:nvPr/>
        </p:nvGrpSpPr>
        <p:grpSpPr bwMode="auto">
          <a:xfrm>
            <a:off x="6804025" y="3201640"/>
            <a:ext cx="1927225" cy="3573463"/>
            <a:chOff x="4368" y="1488"/>
            <a:chExt cx="1248" cy="2251"/>
          </a:xfrm>
        </p:grpSpPr>
        <p:grpSp>
          <p:nvGrpSpPr>
            <p:cNvPr id="15" name="Group 50"/>
            <p:cNvGrpSpPr>
              <a:grpSpLocks/>
            </p:cNvGrpSpPr>
            <p:nvPr/>
          </p:nvGrpSpPr>
          <p:grpSpPr bwMode="auto">
            <a:xfrm>
              <a:off x="4368" y="3307"/>
              <a:ext cx="1104" cy="432"/>
              <a:chOff x="4368" y="3307"/>
              <a:chExt cx="1104" cy="432"/>
            </a:xfrm>
          </p:grpSpPr>
          <p:sp>
            <p:nvSpPr>
              <p:cNvPr id="118835" name="Rectangle 51"/>
              <p:cNvSpPr>
                <a:spLocks noChangeArrowheads="1"/>
              </p:cNvSpPr>
              <p:nvPr/>
            </p:nvSpPr>
            <p:spPr bwMode="auto">
              <a:xfrm>
                <a:off x="4368" y="3307"/>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36" name="Text Box 52"/>
              <p:cNvSpPr txBox="1">
                <a:spLocks noChangeArrowheads="1"/>
              </p:cNvSpPr>
              <p:nvPr/>
            </p:nvSpPr>
            <p:spPr bwMode="auto">
              <a:xfrm>
                <a:off x="4416" y="3431"/>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ÖNKOŞULLAR</a:t>
                </a:r>
                <a:endParaRPr lang="en-US" sz="1400" b="1">
                  <a:solidFill>
                    <a:schemeClr val="bg1"/>
                  </a:solidFill>
                  <a:latin typeface="Garamond" pitchFamily="18" charset="0"/>
                </a:endParaRPr>
              </a:p>
            </p:txBody>
          </p:sp>
        </p:grpSp>
        <p:grpSp>
          <p:nvGrpSpPr>
            <p:cNvPr id="16" name="Group 53"/>
            <p:cNvGrpSpPr>
              <a:grpSpLocks/>
            </p:cNvGrpSpPr>
            <p:nvPr/>
          </p:nvGrpSpPr>
          <p:grpSpPr bwMode="auto">
            <a:xfrm>
              <a:off x="4368" y="2832"/>
              <a:ext cx="1104" cy="432"/>
              <a:chOff x="4368" y="3456"/>
              <a:chExt cx="1104" cy="432"/>
            </a:xfrm>
          </p:grpSpPr>
          <p:sp>
            <p:nvSpPr>
              <p:cNvPr id="118838" name="Rectangle 54"/>
              <p:cNvSpPr>
                <a:spLocks noChangeArrowheads="1"/>
              </p:cNvSpPr>
              <p:nvPr/>
            </p:nvSpPr>
            <p:spPr bwMode="auto">
              <a:xfrm>
                <a:off x="4368" y="3456"/>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39" name="Text Box 55"/>
              <p:cNvSpPr txBox="1">
                <a:spLocks noChangeArrowheads="1"/>
              </p:cNvSpPr>
              <p:nvPr/>
            </p:nvSpPr>
            <p:spPr bwMode="auto">
              <a:xfrm>
                <a:off x="4416" y="3580"/>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VARSAYIMLAR</a:t>
                </a:r>
                <a:endParaRPr lang="en-US" sz="1400" b="1">
                  <a:solidFill>
                    <a:schemeClr val="bg1"/>
                  </a:solidFill>
                  <a:latin typeface="Garamond" pitchFamily="18" charset="0"/>
                </a:endParaRPr>
              </a:p>
            </p:txBody>
          </p:sp>
        </p:grpSp>
        <p:grpSp>
          <p:nvGrpSpPr>
            <p:cNvPr id="17" name="Group 56"/>
            <p:cNvGrpSpPr>
              <a:grpSpLocks/>
            </p:cNvGrpSpPr>
            <p:nvPr/>
          </p:nvGrpSpPr>
          <p:grpSpPr bwMode="auto">
            <a:xfrm>
              <a:off x="4368" y="2208"/>
              <a:ext cx="1104" cy="432"/>
              <a:chOff x="4368" y="3456"/>
              <a:chExt cx="1104" cy="432"/>
            </a:xfrm>
          </p:grpSpPr>
          <p:sp>
            <p:nvSpPr>
              <p:cNvPr id="118841" name="Rectangle 57"/>
              <p:cNvSpPr>
                <a:spLocks noChangeArrowheads="1"/>
              </p:cNvSpPr>
              <p:nvPr/>
            </p:nvSpPr>
            <p:spPr bwMode="auto">
              <a:xfrm>
                <a:off x="4368" y="3456"/>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42" name="Text Box 58"/>
              <p:cNvSpPr txBox="1">
                <a:spLocks noChangeArrowheads="1"/>
              </p:cNvSpPr>
              <p:nvPr/>
            </p:nvSpPr>
            <p:spPr bwMode="auto">
              <a:xfrm>
                <a:off x="4416" y="3580"/>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VARSAYIMLAR</a:t>
                </a:r>
                <a:endParaRPr lang="en-US" sz="1400" b="1">
                  <a:solidFill>
                    <a:schemeClr val="bg1"/>
                  </a:solidFill>
                  <a:latin typeface="Garamond" pitchFamily="18" charset="0"/>
                </a:endParaRPr>
              </a:p>
            </p:txBody>
          </p:sp>
        </p:grpSp>
        <p:grpSp>
          <p:nvGrpSpPr>
            <p:cNvPr id="18" name="Group 59"/>
            <p:cNvGrpSpPr>
              <a:grpSpLocks/>
            </p:cNvGrpSpPr>
            <p:nvPr/>
          </p:nvGrpSpPr>
          <p:grpSpPr bwMode="auto">
            <a:xfrm>
              <a:off x="4368" y="1584"/>
              <a:ext cx="1104" cy="432"/>
              <a:chOff x="4368" y="3456"/>
              <a:chExt cx="1104" cy="432"/>
            </a:xfrm>
          </p:grpSpPr>
          <p:sp>
            <p:nvSpPr>
              <p:cNvPr id="118844" name="Rectangle 60"/>
              <p:cNvSpPr>
                <a:spLocks noChangeArrowheads="1"/>
              </p:cNvSpPr>
              <p:nvPr/>
            </p:nvSpPr>
            <p:spPr bwMode="auto">
              <a:xfrm>
                <a:off x="4368" y="3456"/>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45" name="Text Box 61"/>
              <p:cNvSpPr txBox="1">
                <a:spLocks noChangeArrowheads="1"/>
              </p:cNvSpPr>
              <p:nvPr/>
            </p:nvSpPr>
            <p:spPr bwMode="auto">
              <a:xfrm>
                <a:off x="4416" y="3580"/>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dirty="0">
                    <a:solidFill>
                      <a:schemeClr val="bg1"/>
                    </a:solidFill>
                    <a:latin typeface="Garamond" pitchFamily="18" charset="0"/>
                  </a:rPr>
                  <a:t>VARSAYIMLAR</a:t>
                </a:r>
                <a:endParaRPr lang="en-US" sz="1400" b="1" dirty="0">
                  <a:solidFill>
                    <a:schemeClr val="bg1"/>
                  </a:solidFill>
                  <a:latin typeface="Garamond" pitchFamily="18" charset="0"/>
                </a:endParaRPr>
              </a:p>
            </p:txBody>
          </p:sp>
        </p:grpSp>
        <p:sp>
          <p:nvSpPr>
            <p:cNvPr id="118846" name="Oval 62"/>
            <p:cNvSpPr>
              <a:spLocks noChangeArrowheads="1"/>
            </p:cNvSpPr>
            <p:nvPr/>
          </p:nvSpPr>
          <p:spPr bwMode="auto">
            <a:xfrm>
              <a:off x="5376" y="2112"/>
              <a:ext cx="240" cy="24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7</a:t>
              </a:r>
              <a:endParaRPr lang="en-US" sz="1400" i="1">
                <a:solidFill>
                  <a:schemeClr val="bg1"/>
                </a:solidFill>
                <a:latin typeface="Garamond" pitchFamily="18" charset="0"/>
              </a:endParaRPr>
            </a:p>
          </p:txBody>
        </p:sp>
        <p:sp>
          <p:nvSpPr>
            <p:cNvPr id="118847" name="Oval 63"/>
            <p:cNvSpPr>
              <a:spLocks noChangeArrowheads="1"/>
            </p:cNvSpPr>
            <p:nvPr/>
          </p:nvSpPr>
          <p:spPr bwMode="auto">
            <a:xfrm>
              <a:off x="5376" y="1488"/>
              <a:ext cx="240" cy="24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8</a:t>
              </a:r>
              <a:endParaRPr lang="en-US" sz="1400" i="1">
                <a:solidFill>
                  <a:schemeClr val="bg1"/>
                </a:solidFill>
                <a:latin typeface="Garamond" pitchFamily="18" charset="0"/>
              </a:endParaRPr>
            </a:p>
          </p:txBody>
        </p:sp>
        <p:sp>
          <p:nvSpPr>
            <p:cNvPr id="118848" name="Oval 64"/>
            <p:cNvSpPr>
              <a:spLocks noChangeArrowheads="1"/>
            </p:cNvSpPr>
            <p:nvPr/>
          </p:nvSpPr>
          <p:spPr bwMode="auto">
            <a:xfrm>
              <a:off x="5376" y="2736"/>
              <a:ext cx="240" cy="24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6</a:t>
              </a:r>
              <a:endParaRPr lang="en-US" sz="1400" i="1">
                <a:solidFill>
                  <a:schemeClr val="bg1"/>
                </a:solidFill>
                <a:latin typeface="Garamond" pitchFamily="18" charset="0"/>
              </a:endParaRPr>
            </a:p>
          </p:txBody>
        </p:sp>
        <p:sp>
          <p:nvSpPr>
            <p:cNvPr id="118849" name="Oval 65"/>
            <p:cNvSpPr>
              <a:spLocks noChangeArrowheads="1"/>
            </p:cNvSpPr>
            <p:nvPr/>
          </p:nvSpPr>
          <p:spPr bwMode="auto">
            <a:xfrm>
              <a:off x="5376" y="3211"/>
              <a:ext cx="240" cy="24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5</a:t>
              </a:r>
              <a:endParaRPr lang="en-US" sz="1400" i="1">
                <a:solidFill>
                  <a:schemeClr val="bg1"/>
                </a:solidFill>
                <a:latin typeface="Garamond" pitchFamily="18" charset="0"/>
              </a:endParaRPr>
            </a:p>
          </p:txBody>
        </p:sp>
      </p:grpSp>
      <p:grpSp>
        <p:nvGrpSpPr>
          <p:cNvPr id="19" name="Group 66"/>
          <p:cNvGrpSpPr>
            <a:grpSpLocks/>
          </p:cNvGrpSpPr>
          <p:nvPr/>
        </p:nvGrpSpPr>
        <p:grpSpPr bwMode="auto">
          <a:xfrm>
            <a:off x="2790825" y="5284440"/>
            <a:ext cx="1704975" cy="963613"/>
            <a:chOff x="3024" y="2832"/>
            <a:chExt cx="1104" cy="511"/>
          </a:xfrm>
        </p:grpSpPr>
        <p:sp>
          <p:nvSpPr>
            <p:cNvPr id="118851" name="Rectangle 67"/>
            <p:cNvSpPr>
              <a:spLocks noChangeArrowheads="1"/>
            </p:cNvSpPr>
            <p:nvPr/>
          </p:nvSpPr>
          <p:spPr bwMode="auto">
            <a:xfrm>
              <a:off x="3024" y="2832"/>
              <a:ext cx="1104" cy="432"/>
            </a:xfrm>
            <a:prstGeom prst="rect">
              <a:avLst/>
            </a:prstGeom>
            <a:solidFill>
              <a:srgbClr val="33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52" name="Text Box 68"/>
            <p:cNvSpPr txBox="1">
              <a:spLocks noChangeArrowheads="1"/>
            </p:cNvSpPr>
            <p:nvPr/>
          </p:nvSpPr>
          <p:spPr bwMode="auto">
            <a:xfrm>
              <a:off x="3072" y="2956"/>
              <a:ext cx="1007" cy="387"/>
            </a:xfrm>
            <a:prstGeom prst="rect">
              <a:avLst/>
            </a:prstGeom>
            <a:solidFill>
              <a:srgbClr val="33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ARAÇLAR</a:t>
              </a:r>
            </a:p>
            <a:p>
              <a:pPr algn="ctr" eaLnBrk="0" hangingPunct="0"/>
              <a:r>
                <a:rPr lang="tr-TR" sz="1400" b="1">
                  <a:solidFill>
                    <a:schemeClr val="bg1"/>
                  </a:solidFill>
                  <a:latin typeface="Garamond" pitchFamily="18" charset="0"/>
                </a:rPr>
                <a:t>AYRICA DÜZENLENİR</a:t>
              </a:r>
              <a:endParaRPr lang="en-US" sz="1400" b="1">
                <a:solidFill>
                  <a:schemeClr val="bg1"/>
                </a:solidFill>
                <a:latin typeface="Garamond" pitchFamily="18" charset="0"/>
              </a:endParaRPr>
            </a:p>
          </p:txBody>
        </p:sp>
      </p:grpSp>
      <p:sp>
        <p:nvSpPr>
          <p:cNvPr id="68" name="Rectangle 31"/>
          <p:cNvSpPr>
            <a:spLocks noChangeArrowheads="1"/>
          </p:cNvSpPr>
          <p:nvPr/>
        </p:nvSpPr>
        <p:spPr bwMode="auto">
          <a:xfrm>
            <a:off x="755576" y="1340768"/>
            <a:ext cx="1598613" cy="8223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spAutoFit/>
          </a:bodyPr>
          <a:lstStyle/>
          <a:p>
            <a:pPr eaLnBrk="0" hangingPunct="0">
              <a:spcBef>
                <a:spcPct val="50000"/>
              </a:spcBef>
            </a:pPr>
            <a:r>
              <a:rPr lang="tr-TR" sz="1600" b="1" dirty="0">
                <a:solidFill>
                  <a:srgbClr val="C00000"/>
                </a:solidFill>
                <a:latin typeface="Arial Narrow" pitchFamily="34" charset="0"/>
              </a:rPr>
              <a:t>Müdahale Mantığı-Projenin Kapsamı</a:t>
            </a:r>
            <a:endParaRPr lang="en-GB" sz="1600" b="1" dirty="0">
              <a:solidFill>
                <a:srgbClr val="C00000"/>
              </a:solidFill>
              <a:latin typeface="Arial Narrow" pitchFamily="34" charset="0"/>
            </a:endParaRPr>
          </a:p>
        </p:txBody>
      </p:sp>
      <p:sp>
        <p:nvSpPr>
          <p:cNvPr id="69" name="Rectangle 5"/>
          <p:cNvSpPr>
            <a:spLocks noChangeArrowheads="1"/>
          </p:cNvSpPr>
          <p:nvPr/>
        </p:nvSpPr>
        <p:spPr bwMode="auto">
          <a:xfrm>
            <a:off x="2894013" y="1310531"/>
            <a:ext cx="1677987" cy="8223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spAutoFit/>
          </a:bodyPr>
          <a:lstStyle/>
          <a:p>
            <a:pPr eaLnBrk="0" hangingPunct="0">
              <a:spcBef>
                <a:spcPct val="50000"/>
              </a:spcBef>
            </a:pPr>
            <a:r>
              <a:rPr lang="tr-TR" sz="1600" b="1" dirty="0">
                <a:solidFill>
                  <a:srgbClr val="C00000"/>
                </a:solidFill>
                <a:latin typeface="Arial Narrow" pitchFamily="34" charset="0"/>
              </a:rPr>
              <a:t>Objektif Olarak Doğrulanabilir Göstergeler</a:t>
            </a:r>
            <a:endParaRPr lang="en-GB" sz="1600" b="1" dirty="0">
              <a:solidFill>
                <a:srgbClr val="C00000"/>
              </a:solidFill>
              <a:latin typeface="Arial Narrow" pitchFamily="34" charset="0"/>
            </a:endParaRPr>
          </a:p>
        </p:txBody>
      </p:sp>
      <p:sp>
        <p:nvSpPr>
          <p:cNvPr id="70" name="Rectangle 6"/>
          <p:cNvSpPr>
            <a:spLocks noChangeArrowheads="1"/>
          </p:cNvSpPr>
          <p:nvPr/>
        </p:nvSpPr>
        <p:spPr bwMode="auto">
          <a:xfrm>
            <a:off x="4709963" y="1601788"/>
            <a:ext cx="1446213" cy="5778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spAutoFit/>
          </a:bodyPr>
          <a:lstStyle/>
          <a:p>
            <a:pPr eaLnBrk="0" hangingPunct="0">
              <a:spcBef>
                <a:spcPct val="50000"/>
              </a:spcBef>
            </a:pPr>
            <a:r>
              <a:rPr lang="tr-TR" sz="1600" b="1" dirty="0">
                <a:solidFill>
                  <a:srgbClr val="C00000"/>
                </a:solidFill>
                <a:latin typeface="Arial Narrow" pitchFamily="34" charset="0"/>
              </a:rPr>
              <a:t>Doğrulama Kaynakları</a:t>
            </a:r>
            <a:endParaRPr lang="en-GB" sz="1600" b="1" dirty="0">
              <a:solidFill>
                <a:srgbClr val="C00000"/>
              </a:solidFill>
              <a:latin typeface="Arial Narrow" pitchFamily="34" charset="0"/>
            </a:endParaRPr>
          </a:p>
        </p:txBody>
      </p:sp>
      <p:sp>
        <p:nvSpPr>
          <p:cNvPr id="71" name="Rectangle 7"/>
          <p:cNvSpPr>
            <a:spLocks noChangeArrowheads="1"/>
          </p:cNvSpPr>
          <p:nvPr/>
        </p:nvSpPr>
        <p:spPr bwMode="auto">
          <a:xfrm>
            <a:off x="6794003" y="1601788"/>
            <a:ext cx="1522413" cy="3333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spAutoFit/>
          </a:bodyPr>
          <a:lstStyle/>
          <a:p>
            <a:pPr eaLnBrk="0" hangingPunct="0">
              <a:spcBef>
                <a:spcPct val="50000"/>
              </a:spcBef>
            </a:pPr>
            <a:r>
              <a:rPr lang="tr-TR" sz="1600" b="1" dirty="0">
                <a:solidFill>
                  <a:srgbClr val="C00000"/>
                </a:solidFill>
                <a:latin typeface="Arial Narrow" pitchFamily="34" charset="0"/>
              </a:rPr>
              <a:t>Varsayımlar</a:t>
            </a:r>
            <a:endParaRPr lang="en-GB" sz="1600" b="1" dirty="0">
              <a:solidFill>
                <a:srgbClr val="C00000"/>
              </a:solidFill>
              <a:latin typeface="Arial Narrow" pitchFamily="34" charset="0"/>
            </a:endParaRPr>
          </a:p>
        </p:txBody>
      </p:sp>
      <p:grpSp>
        <p:nvGrpSpPr>
          <p:cNvPr id="20" name="75 Grup"/>
          <p:cNvGrpSpPr/>
          <p:nvPr/>
        </p:nvGrpSpPr>
        <p:grpSpPr>
          <a:xfrm>
            <a:off x="5652120" y="44624"/>
            <a:ext cx="3456384" cy="504056"/>
            <a:chOff x="0" y="0"/>
            <a:chExt cx="4140968" cy="725010"/>
          </a:xfrm>
        </p:grpSpPr>
        <p:sp>
          <p:nvSpPr>
            <p:cNvPr id="77" name="76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78"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79" name="78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Rectangle 7"/>
          <p:cNvSpPr>
            <a:spLocks noChangeArrowheads="1"/>
          </p:cNvSpPr>
          <p:nvPr/>
        </p:nvSpPr>
        <p:spPr bwMode="auto">
          <a:xfrm>
            <a:off x="107504" y="2564904"/>
            <a:ext cx="3429000" cy="457200"/>
          </a:xfrm>
          <a:prstGeom prst="rect">
            <a:avLst/>
          </a:prstGeom>
          <a:noFill/>
          <a:ln w="9525">
            <a:noFill/>
            <a:miter lim="800000"/>
            <a:headEnd/>
            <a:tailEnd/>
          </a:ln>
          <a:effectLst/>
        </p:spPr>
        <p:txBody>
          <a:bodyPr wrap="none" anchor="ctr"/>
          <a:lstStyle/>
          <a:p>
            <a:endParaRPr lang="tr-TR">
              <a:solidFill>
                <a:prstClr val="black"/>
              </a:solidFill>
              <a:cs typeface="Arial" charset="0"/>
            </a:endParaRPr>
          </a:p>
        </p:txBody>
      </p:sp>
      <p:sp>
        <p:nvSpPr>
          <p:cNvPr id="94216" name="Rectangle 8"/>
          <p:cNvSpPr>
            <a:spLocks noChangeArrowheads="1"/>
          </p:cNvSpPr>
          <p:nvPr/>
        </p:nvSpPr>
        <p:spPr bwMode="auto">
          <a:xfrm>
            <a:off x="1691680" y="5589240"/>
            <a:ext cx="1905000" cy="609600"/>
          </a:xfrm>
          <a:prstGeom prst="rect">
            <a:avLst/>
          </a:prstGeom>
          <a:solidFill>
            <a:schemeClr val="accent1"/>
          </a:solidFill>
          <a:ln w="9525">
            <a:solidFill>
              <a:schemeClr val="tx1"/>
            </a:solidFill>
            <a:miter lim="800000"/>
            <a:headEnd/>
            <a:tailEnd/>
          </a:ln>
          <a:effectLst/>
        </p:spPr>
        <p:txBody>
          <a:bodyPr wrap="none" anchor="ctr"/>
          <a:lstStyle/>
          <a:p>
            <a:pPr algn="ctr"/>
            <a:r>
              <a:rPr lang="tr-TR">
                <a:solidFill>
                  <a:prstClr val="white"/>
                </a:solidFill>
                <a:latin typeface="Tahoma" pitchFamily="34" charset="0"/>
                <a:cs typeface="Arial" charset="0"/>
              </a:rPr>
              <a:t>Kaynaklar</a:t>
            </a:r>
          </a:p>
          <a:p>
            <a:pPr algn="ctr"/>
            <a:r>
              <a:rPr lang="tr-TR">
                <a:solidFill>
                  <a:prstClr val="white"/>
                </a:solidFill>
                <a:latin typeface="Tahoma" pitchFamily="34" charset="0"/>
                <a:cs typeface="Arial" charset="0"/>
              </a:rPr>
              <a:t>(Araçlar)</a:t>
            </a:r>
          </a:p>
        </p:txBody>
      </p:sp>
      <p:sp>
        <p:nvSpPr>
          <p:cNvPr id="94217" name="Line 9"/>
          <p:cNvSpPr>
            <a:spLocks noChangeShapeType="1"/>
          </p:cNvSpPr>
          <p:nvPr/>
        </p:nvSpPr>
        <p:spPr bwMode="auto">
          <a:xfrm>
            <a:off x="395536" y="5013176"/>
            <a:ext cx="381000" cy="0"/>
          </a:xfrm>
          <a:prstGeom prst="line">
            <a:avLst/>
          </a:prstGeom>
          <a:noFill/>
          <a:ln w="9525">
            <a:solidFill>
              <a:schemeClr val="tx1"/>
            </a:solidFill>
            <a:round/>
            <a:headEnd/>
            <a:tailEnd/>
          </a:ln>
          <a:effectLst/>
        </p:spPr>
        <p:txBody>
          <a:bodyPr wrap="none" anchor="ctr"/>
          <a:lstStyle/>
          <a:p>
            <a:endParaRPr lang="tr-TR">
              <a:solidFill>
                <a:prstClr val="black"/>
              </a:solidFill>
              <a:cs typeface="Arial" charset="0"/>
            </a:endParaRPr>
          </a:p>
        </p:txBody>
      </p:sp>
      <p:sp>
        <p:nvSpPr>
          <p:cNvPr id="94218" name="Line 10"/>
          <p:cNvSpPr>
            <a:spLocks noChangeShapeType="1"/>
          </p:cNvSpPr>
          <p:nvPr/>
        </p:nvSpPr>
        <p:spPr bwMode="auto">
          <a:xfrm flipV="1">
            <a:off x="395536" y="4653136"/>
            <a:ext cx="0" cy="381000"/>
          </a:xfrm>
          <a:prstGeom prst="line">
            <a:avLst/>
          </a:prstGeom>
          <a:noFill/>
          <a:ln w="9525">
            <a:solidFill>
              <a:schemeClr val="tx1"/>
            </a:solidFill>
            <a:round/>
            <a:headEnd/>
            <a:tailEnd type="triangle" w="med" len="med"/>
          </a:ln>
          <a:effectLst/>
        </p:spPr>
        <p:txBody>
          <a:bodyPr wrap="none" anchor="ctr"/>
          <a:lstStyle/>
          <a:p>
            <a:endParaRPr lang="tr-TR">
              <a:solidFill>
                <a:prstClr val="black"/>
              </a:solidFill>
              <a:cs typeface="Arial" charset="0"/>
            </a:endParaRPr>
          </a:p>
        </p:txBody>
      </p:sp>
      <p:sp>
        <p:nvSpPr>
          <p:cNvPr id="94219" name="Rectangle 11"/>
          <p:cNvSpPr>
            <a:spLocks noChangeArrowheads="1"/>
          </p:cNvSpPr>
          <p:nvPr/>
        </p:nvSpPr>
        <p:spPr bwMode="auto">
          <a:xfrm>
            <a:off x="3347864" y="345976"/>
            <a:ext cx="5943600" cy="1066800"/>
          </a:xfrm>
          <a:prstGeom prst="rect">
            <a:avLst/>
          </a:prstGeom>
          <a:noFill/>
          <a:ln w="9525">
            <a:noFill/>
            <a:miter lim="800000"/>
            <a:headEnd/>
            <a:tailEnd/>
          </a:ln>
          <a:effectLst/>
        </p:spPr>
        <p:txBody>
          <a:bodyPr anchor="b"/>
          <a:lstStyle/>
          <a:p>
            <a:pPr>
              <a:lnSpc>
                <a:spcPct val="90000"/>
              </a:lnSpc>
            </a:pPr>
            <a:endParaRPr lang="tr-TR" sz="2400" b="1" dirty="0" smtClean="0">
              <a:solidFill>
                <a:prstClr val="black"/>
              </a:solidFill>
              <a:latin typeface="Tahoma" pitchFamily="34" charset="0"/>
              <a:cs typeface="Arial" charset="0"/>
            </a:endParaRPr>
          </a:p>
          <a:p>
            <a:pPr>
              <a:lnSpc>
                <a:spcPct val="90000"/>
              </a:lnSpc>
            </a:pPr>
            <a:r>
              <a:rPr lang="tr-TR" sz="2400" b="1" dirty="0" smtClean="0">
                <a:solidFill>
                  <a:prstClr val="black"/>
                </a:solidFill>
                <a:latin typeface="Tahoma" pitchFamily="34" charset="0"/>
                <a:cs typeface="Arial" charset="0"/>
              </a:rPr>
              <a:t>1</a:t>
            </a:r>
            <a:r>
              <a:rPr lang="tr-TR" sz="2400" b="1" dirty="0">
                <a:solidFill>
                  <a:prstClr val="black"/>
                </a:solidFill>
                <a:latin typeface="Tahoma" pitchFamily="34" charset="0"/>
                <a:cs typeface="Arial" charset="0"/>
              </a:rPr>
              <a:t>. Kolon Müdahale Mantığı</a:t>
            </a:r>
            <a:r>
              <a:rPr lang="tr-TR" sz="2800" b="1" dirty="0">
                <a:solidFill>
                  <a:prstClr val="black"/>
                </a:solidFill>
                <a:latin typeface="Tahoma" pitchFamily="34" charset="0"/>
                <a:cs typeface="Arial" charset="0"/>
              </a:rPr>
              <a:t> </a:t>
            </a:r>
          </a:p>
        </p:txBody>
      </p:sp>
      <p:grpSp>
        <p:nvGrpSpPr>
          <p:cNvPr id="2" name="Group 43"/>
          <p:cNvGrpSpPr>
            <a:grpSpLocks/>
          </p:cNvGrpSpPr>
          <p:nvPr/>
        </p:nvGrpSpPr>
        <p:grpSpPr bwMode="auto">
          <a:xfrm>
            <a:off x="6660232" y="3580729"/>
            <a:ext cx="2448272" cy="2728590"/>
            <a:chOff x="4032" y="1177"/>
            <a:chExt cx="1156" cy="1079"/>
          </a:xfrm>
        </p:grpSpPr>
        <p:grpSp>
          <p:nvGrpSpPr>
            <p:cNvPr id="3" name="Group 4"/>
            <p:cNvGrpSpPr>
              <a:grpSpLocks/>
            </p:cNvGrpSpPr>
            <p:nvPr/>
          </p:nvGrpSpPr>
          <p:grpSpPr bwMode="auto">
            <a:xfrm>
              <a:off x="4032" y="1200"/>
              <a:ext cx="1156" cy="1056"/>
              <a:chOff x="3648" y="1824"/>
              <a:chExt cx="1156" cy="1056"/>
            </a:xfrm>
          </p:grpSpPr>
          <p:sp>
            <p:nvSpPr>
              <p:cNvPr id="36" name="Rectangle 5"/>
              <p:cNvSpPr>
                <a:spLocks noChangeArrowheads="1"/>
              </p:cNvSpPr>
              <p:nvPr/>
            </p:nvSpPr>
            <p:spPr bwMode="auto">
              <a:xfrm>
                <a:off x="3655" y="2484"/>
                <a:ext cx="263" cy="18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tr-TR">
                  <a:solidFill>
                    <a:prstClr val="black"/>
                  </a:solidFill>
                  <a:cs typeface="Arial" charset="0"/>
                </a:endParaRPr>
              </a:p>
            </p:txBody>
          </p:sp>
          <p:sp>
            <p:nvSpPr>
              <p:cNvPr id="37" name="Rectangle 6"/>
              <p:cNvSpPr>
                <a:spLocks noChangeArrowheads="1"/>
              </p:cNvSpPr>
              <p:nvPr/>
            </p:nvSpPr>
            <p:spPr bwMode="auto">
              <a:xfrm>
                <a:off x="3948" y="2484"/>
                <a:ext cx="262" cy="185"/>
              </a:xfrm>
              <a:prstGeom prst="rect">
                <a:avLst/>
              </a:prstGeom>
              <a:solidFill>
                <a:srgbClr val="BAF8F2"/>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38" name="Rectangle 7"/>
              <p:cNvSpPr>
                <a:spLocks noChangeArrowheads="1"/>
              </p:cNvSpPr>
              <p:nvPr/>
            </p:nvSpPr>
            <p:spPr bwMode="auto">
              <a:xfrm>
                <a:off x="4240" y="2484"/>
                <a:ext cx="263" cy="185"/>
              </a:xfrm>
              <a:prstGeom prst="rect">
                <a:avLst/>
              </a:prstGeom>
              <a:solidFill>
                <a:srgbClr val="FFD699"/>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39" name="Rectangle 8"/>
              <p:cNvSpPr>
                <a:spLocks noChangeArrowheads="1"/>
              </p:cNvSpPr>
              <p:nvPr/>
            </p:nvSpPr>
            <p:spPr bwMode="auto">
              <a:xfrm>
                <a:off x="4534" y="2484"/>
                <a:ext cx="261" cy="185"/>
              </a:xfrm>
              <a:prstGeom prst="rect">
                <a:avLst/>
              </a:prstGeom>
              <a:solidFill>
                <a:srgbClr val="FDA4B5"/>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40" name="Rectangle 9"/>
              <p:cNvSpPr>
                <a:spLocks noChangeArrowheads="1"/>
              </p:cNvSpPr>
              <p:nvPr/>
            </p:nvSpPr>
            <p:spPr bwMode="auto">
              <a:xfrm>
                <a:off x="3655" y="2265"/>
                <a:ext cx="263" cy="18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tr-TR">
                  <a:solidFill>
                    <a:prstClr val="black"/>
                  </a:solidFill>
                  <a:cs typeface="Arial" charset="0"/>
                </a:endParaRPr>
              </a:p>
            </p:txBody>
          </p:sp>
          <p:sp>
            <p:nvSpPr>
              <p:cNvPr id="41" name="Rectangle 10"/>
              <p:cNvSpPr>
                <a:spLocks noChangeArrowheads="1"/>
              </p:cNvSpPr>
              <p:nvPr/>
            </p:nvSpPr>
            <p:spPr bwMode="auto">
              <a:xfrm>
                <a:off x="3948" y="2265"/>
                <a:ext cx="262" cy="183"/>
              </a:xfrm>
              <a:prstGeom prst="rect">
                <a:avLst/>
              </a:prstGeom>
              <a:solidFill>
                <a:srgbClr val="90AAFC"/>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42" name="Rectangle 11"/>
              <p:cNvSpPr>
                <a:spLocks noChangeArrowheads="1"/>
              </p:cNvSpPr>
              <p:nvPr/>
            </p:nvSpPr>
            <p:spPr bwMode="auto">
              <a:xfrm>
                <a:off x="4240" y="2265"/>
                <a:ext cx="263" cy="183"/>
              </a:xfrm>
              <a:prstGeom prst="rect">
                <a:avLst/>
              </a:prstGeom>
              <a:solidFill>
                <a:srgbClr val="FEC168"/>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43" name="Rectangle 12"/>
              <p:cNvSpPr>
                <a:spLocks noChangeArrowheads="1"/>
              </p:cNvSpPr>
              <p:nvPr/>
            </p:nvSpPr>
            <p:spPr bwMode="auto">
              <a:xfrm>
                <a:off x="4534" y="2265"/>
                <a:ext cx="261" cy="183"/>
              </a:xfrm>
              <a:prstGeom prst="rect">
                <a:avLst/>
              </a:prstGeom>
              <a:solidFill>
                <a:srgbClr val="F76681"/>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44" name="Rectangle 13"/>
              <p:cNvSpPr>
                <a:spLocks noChangeArrowheads="1"/>
              </p:cNvSpPr>
              <p:nvPr/>
            </p:nvSpPr>
            <p:spPr bwMode="auto">
              <a:xfrm>
                <a:off x="3655" y="2045"/>
                <a:ext cx="263" cy="18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tr-TR">
                  <a:solidFill>
                    <a:prstClr val="black"/>
                  </a:solidFill>
                  <a:cs typeface="Arial" charset="0"/>
                </a:endParaRPr>
              </a:p>
            </p:txBody>
          </p:sp>
          <p:sp>
            <p:nvSpPr>
              <p:cNvPr id="45" name="Rectangle 14"/>
              <p:cNvSpPr>
                <a:spLocks noChangeArrowheads="1"/>
              </p:cNvSpPr>
              <p:nvPr/>
            </p:nvSpPr>
            <p:spPr bwMode="auto">
              <a:xfrm>
                <a:off x="3948" y="2045"/>
                <a:ext cx="262" cy="186"/>
              </a:xfrm>
              <a:prstGeom prst="rect">
                <a:avLst/>
              </a:prstGeom>
              <a:solidFill>
                <a:srgbClr val="547CFA"/>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46" name="Rectangle 15"/>
              <p:cNvSpPr>
                <a:spLocks noChangeArrowheads="1"/>
              </p:cNvSpPr>
              <p:nvPr/>
            </p:nvSpPr>
            <p:spPr bwMode="auto">
              <a:xfrm>
                <a:off x="4240" y="2045"/>
                <a:ext cx="263" cy="186"/>
              </a:xfrm>
              <a:prstGeom prst="rect">
                <a:avLst/>
              </a:prstGeom>
              <a:solidFill>
                <a:srgbClr val="FEAD36"/>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47" name="Rectangle 16"/>
              <p:cNvSpPr>
                <a:spLocks noChangeArrowheads="1"/>
              </p:cNvSpPr>
              <p:nvPr/>
            </p:nvSpPr>
            <p:spPr bwMode="auto">
              <a:xfrm>
                <a:off x="4534" y="2045"/>
                <a:ext cx="261" cy="186"/>
              </a:xfrm>
              <a:prstGeom prst="rect">
                <a:avLst/>
              </a:prstGeom>
              <a:solidFill>
                <a:srgbClr val="E5405D"/>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48" name="Rectangle 17"/>
              <p:cNvSpPr>
                <a:spLocks noChangeArrowheads="1"/>
              </p:cNvSpPr>
              <p:nvPr/>
            </p:nvSpPr>
            <p:spPr bwMode="auto">
              <a:xfrm>
                <a:off x="3948" y="1828"/>
                <a:ext cx="262" cy="186"/>
              </a:xfrm>
              <a:prstGeom prst="rect">
                <a:avLst/>
              </a:prstGeom>
              <a:solidFill>
                <a:srgbClr val="0534C9"/>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49" name="Rectangle 18"/>
              <p:cNvSpPr>
                <a:spLocks noChangeArrowheads="1"/>
              </p:cNvSpPr>
              <p:nvPr/>
            </p:nvSpPr>
            <p:spPr bwMode="auto">
              <a:xfrm>
                <a:off x="4240" y="1828"/>
                <a:ext cx="263" cy="186"/>
              </a:xfrm>
              <a:prstGeom prst="rect">
                <a:avLst/>
              </a:prstGeom>
              <a:solidFill>
                <a:srgbClr val="E38801"/>
              </a:solidFill>
              <a:ln w="12700">
                <a:solidFill>
                  <a:schemeClr val="tx1"/>
                </a:solidFill>
                <a:miter lim="800000"/>
                <a:headEnd/>
                <a:tailEnd/>
              </a:ln>
            </p:spPr>
            <p:txBody>
              <a:bodyPr wrap="none" anchor="ctr"/>
              <a:lstStyle/>
              <a:p>
                <a:endParaRPr lang="tr-TR">
                  <a:solidFill>
                    <a:prstClr val="black"/>
                  </a:solidFill>
                  <a:cs typeface="Arial" charset="0"/>
                </a:endParaRPr>
              </a:p>
            </p:txBody>
          </p:sp>
          <p:sp>
            <p:nvSpPr>
              <p:cNvPr id="50" name="Rectangle 19"/>
              <p:cNvSpPr>
                <a:spLocks noChangeArrowheads="1"/>
              </p:cNvSpPr>
              <p:nvPr/>
            </p:nvSpPr>
            <p:spPr bwMode="auto">
              <a:xfrm>
                <a:off x="4543" y="2694"/>
                <a:ext cx="261" cy="186"/>
              </a:xfrm>
              <a:prstGeom prst="rect">
                <a:avLst/>
              </a:prstGeom>
              <a:solidFill>
                <a:srgbClr val="FF99CC"/>
              </a:solidFill>
              <a:ln w="12700">
                <a:solidFill>
                  <a:schemeClr val="tx1"/>
                </a:solidFill>
                <a:miter lim="800000"/>
                <a:headEnd/>
                <a:tailEnd/>
              </a:ln>
            </p:spPr>
            <p:txBody>
              <a:bodyPr wrap="none" anchor="ctr"/>
              <a:lstStyle/>
              <a:p>
                <a:pPr algn="ctr" eaLnBrk="0" hangingPunct="0"/>
                <a:endParaRPr lang="de-DE" sz="2000" b="1">
                  <a:solidFill>
                    <a:prstClr val="black"/>
                  </a:solidFill>
                  <a:latin typeface="Arial Narrow" pitchFamily="34" charset="0"/>
                  <a:cs typeface="Arial" charset="0"/>
                </a:endParaRPr>
              </a:p>
            </p:txBody>
          </p:sp>
          <p:sp>
            <p:nvSpPr>
              <p:cNvPr id="51" name="Rectangle 20"/>
              <p:cNvSpPr>
                <a:spLocks noChangeArrowheads="1"/>
              </p:cNvSpPr>
              <p:nvPr/>
            </p:nvSpPr>
            <p:spPr bwMode="auto">
              <a:xfrm>
                <a:off x="3648" y="1824"/>
                <a:ext cx="263" cy="18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tr-TR">
                  <a:solidFill>
                    <a:prstClr val="black"/>
                  </a:solidFill>
                  <a:cs typeface="Arial" charset="0"/>
                </a:endParaRPr>
              </a:p>
            </p:txBody>
          </p:sp>
        </p:grpSp>
        <p:sp>
          <p:nvSpPr>
            <p:cNvPr id="14" name="Line 21"/>
            <p:cNvSpPr>
              <a:spLocks noChangeShapeType="1"/>
            </p:cNvSpPr>
            <p:nvPr/>
          </p:nvSpPr>
          <p:spPr bwMode="auto">
            <a:xfrm flipV="1">
              <a:off x="4176" y="1177"/>
              <a:ext cx="12" cy="851"/>
            </a:xfrm>
            <a:prstGeom prst="line">
              <a:avLst/>
            </a:prstGeom>
            <a:noFill/>
            <a:ln w="34925">
              <a:solidFill>
                <a:schemeClr val="tx1"/>
              </a:solidFill>
              <a:round/>
              <a:headEnd/>
              <a:tailEnd type="triangle" w="med" len="med"/>
            </a:ln>
          </p:spPr>
          <p:txBody>
            <a:bodyPr/>
            <a:lstStyle/>
            <a:p>
              <a:endParaRPr lang="tr-TR">
                <a:solidFill>
                  <a:prstClr val="black"/>
                </a:solidFill>
                <a:cs typeface="Arial" charset="0"/>
              </a:endParaRPr>
            </a:p>
          </p:txBody>
        </p:sp>
      </p:grpSp>
      <p:sp>
        <p:nvSpPr>
          <p:cNvPr id="53" name="52 Metin kutusu"/>
          <p:cNvSpPr txBox="1"/>
          <p:nvPr/>
        </p:nvSpPr>
        <p:spPr>
          <a:xfrm>
            <a:off x="2123728" y="1772817"/>
            <a:ext cx="4248472" cy="646331"/>
          </a:xfrm>
          <a:prstGeom prst="rect">
            <a:avLst/>
          </a:prstGeom>
          <a:noFill/>
        </p:spPr>
        <p:txBody>
          <a:bodyPr wrap="square" rtlCol="0">
            <a:spAutoFit/>
          </a:bodyPr>
          <a:lstStyle/>
          <a:p>
            <a:r>
              <a:rPr lang="tr-TR" dirty="0">
                <a:solidFill>
                  <a:prstClr val="black"/>
                </a:solidFill>
                <a:latin typeface="Tahoma" pitchFamily="34" charset="0"/>
                <a:cs typeface="Arial" charset="0"/>
              </a:rPr>
              <a:t>Projenin katkıda bulunduğu üst düzey </a:t>
            </a:r>
            <a:r>
              <a:rPr lang="tr-TR" dirty="0" smtClean="0">
                <a:solidFill>
                  <a:prstClr val="black"/>
                </a:solidFill>
                <a:latin typeface="Tahoma" pitchFamily="34" charset="0"/>
                <a:cs typeface="Arial" charset="0"/>
              </a:rPr>
              <a:t>amaç</a:t>
            </a:r>
            <a:endParaRPr lang="tr-TR" dirty="0">
              <a:solidFill>
                <a:prstClr val="black"/>
              </a:solidFill>
              <a:cs typeface="Arial" charset="0"/>
            </a:endParaRPr>
          </a:p>
        </p:txBody>
      </p:sp>
      <p:sp>
        <p:nvSpPr>
          <p:cNvPr id="54" name="53 Metin kutusu"/>
          <p:cNvSpPr txBox="1"/>
          <p:nvPr/>
        </p:nvSpPr>
        <p:spPr>
          <a:xfrm>
            <a:off x="2123728" y="2780928"/>
            <a:ext cx="4824536" cy="646331"/>
          </a:xfrm>
          <a:prstGeom prst="rect">
            <a:avLst/>
          </a:prstGeom>
          <a:noFill/>
        </p:spPr>
        <p:txBody>
          <a:bodyPr wrap="square" rtlCol="0">
            <a:spAutoFit/>
          </a:bodyPr>
          <a:lstStyle/>
          <a:p>
            <a:r>
              <a:rPr lang="tr-TR" dirty="0">
                <a:solidFill>
                  <a:prstClr val="black"/>
                </a:solidFill>
                <a:latin typeface="Tahoma" pitchFamily="34" charset="0"/>
                <a:cs typeface="Arial" charset="0"/>
              </a:rPr>
              <a:t>Projenin genel amaçlara da katkıda bulunacak özel hedefi</a:t>
            </a:r>
            <a:endParaRPr lang="tr-TR" dirty="0">
              <a:solidFill>
                <a:prstClr val="black"/>
              </a:solidFill>
              <a:cs typeface="Arial" charset="0"/>
            </a:endParaRPr>
          </a:p>
        </p:txBody>
      </p:sp>
      <p:sp>
        <p:nvSpPr>
          <p:cNvPr id="55" name="54 Metin kutusu"/>
          <p:cNvSpPr txBox="1"/>
          <p:nvPr/>
        </p:nvSpPr>
        <p:spPr>
          <a:xfrm>
            <a:off x="2123728" y="3923764"/>
            <a:ext cx="4824536" cy="369332"/>
          </a:xfrm>
          <a:prstGeom prst="rect">
            <a:avLst/>
          </a:prstGeom>
          <a:noFill/>
        </p:spPr>
        <p:txBody>
          <a:bodyPr wrap="square" rtlCol="0">
            <a:spAutoFit/>
          </a:bodyPr>
          <a:lstStyle/>
          <a:p>
            <a:r>
              <a:rPr lang="tr-TR" dirty="0">
                <a:solidFill>
                  <a:prstClr val="black"/>
                </a:solidFill>
                <a:latin typeface="Tahoma" pitchFamily="34" charset="0"/>
                <a:cs typeface="Arial" charset="0"/>
              </a:rPr>
              <a:t>Proje hedefini sağlayacak sonuçlar</a:t>
            </a:r>
            <a:endParaRPr lang="tr-TR" dirty="0">
              <a:solidFill>
                <a:prstClr val="black"/>
              </a:solidFill>
              <a:cs typeface="Arial" charset="0"/>
            </a:endParaRPr>
          </a:p>
        </p:txBody>
      </p:sp>
      <p:sp>
        <p:nvSpPr>
          <p:cNvPr id="56" name="55 Metin kutusu"/>
          <p:cNvSpPr txBox="1"/>
          <p:nvPr/>
        </p:nvSpPr>
        <p:spPr>
          <a:xfrm>
            <a:off x="2051720" y="4798893"/>
            <a:ext cx="3960440" cy="646331"/>
          </a:xfrm>
          <a:prstGeom prst="rect">
            <a:avLst/>
          </a:prstGeom>
          <a:noFill/>
        </p:spPr>
        <p:txBody>
          <a:bodyPr wrap="square" rtlCol="0" anchor="ctr" anchorCtr="0">
            <a:noAutofit/>
          </a:bodyPr>
          <a:lstStyle/>
          <a:p>
            <a:pPr>
              <a:spcBef>
                <a:spcPct val="20000"/>
              </a:spcBef>
              <a:buClr>
                <a:prstClr val="black"/>
              </a:buClr>
              <a:buSzPct val="75000"/>
              <a:buFont typeface="Wingdings" pitchFamily="2" charset="2"/>
              <a:buNone/>
            </a:pPr>
            <a:r>
              <a:rPr lang="tr-TR" dirty="0">
                <a:solidFill>
                  <a:prstClr val="black"/>
                </a:solidFill>
                <a:latin typeface="Tahoma" pitchFamily="34" charset="0"/>
                <a:cs typeface="Arial" charset="0"/>
              </a:rPr>
              <a:t>Proje sonuçlarına ulaşmak için yerine getirilecek faaliyetler</a:t>
            </a:r>
          </a:p>
        </p:txBody>
      </p:sp>
      <p:sp>
        <p:nvSpPr>
          <p:cNvPr id="57" name="56 Metin kutusu"/>
          <p:cNvSpPr txBox="1"/>
          <p:nvPr/>
        </p:nvSpPr>
        <p:spPr>
          <a:xfrm>
            <a:off x="3635896" y="5589240"/>
            <a:ext cx="3240360" cy="646331"/>
          </a:xfrm>
          <a:prstGeom prst="rect">
            <a:avLst/>
          </a:prstGeom>
          <a:noFill/>
        </p:spPr>
        <p:txBody>
          <a:bodyPr wrap="square" rtlCol="0">
            <a:spAutoFit/>
          </a:bodyPr>
          <a:lstStyle/>
          <a:p>
            <a:pPr>
              <a:spcBef>
                <a:spcPct val="20000"/>
              </a:spcBef>
              <a:buClr>
                <a:prstClr val="black"/>
              </a:buClr>
              <a:buSzPct val="75000"/>
              <a:buFont typeface="Wingdings" pitchFamily="2" charset="2"/>
              <a:buNone/>
            </a:pPr>
            <a:r>
              <a:rPr lang="tr-TR" dirty="0">
                <a:solidFill>
                  <a:prstClr val="black"/>
                </a:solidFill>
                <a:latin typeface="Tahoma" pitchFamily="34" charset="0"/>
                <a:cs typeface="Arial" charset="0"/>
              </a:rPr>
              <a:t>Faaliyetlerin yapılması için gerekli girdiler</a:t>
            </a:r>
          </a:p>
        </p:txBody>
      </p:sp>
      <p:sp>
        <p:nvSpPr>
          <p:cNvPr id="58" name="57 Metin kutusu"/>
          <p:cNvSpPr txBox="1"/>
          <p:nvPr/>
        </p:nvSpPr>
        <p:spPr>
          <a:xfrm>
            <a:off x="6372200" y="3172906"/>
            <a:ext cx="1116632" cy="400110"/>
          </a:xfrm>
          <a:prstGeom prst="rect">
            <a:avLst/>
          </a:prstGeom>
          <a:noFill/>
        </p:spPr>
        <p:txBody>
          <a:bodyPr wrap="square" rtlCol="0">
            <a:spAutoFit/>
          </a:bodyPr>
          <a:lstStyle/>
          <a:p>
            <a:r>
              <a:rPr lang="tr-TR" sz="2000" dirty="0">
                <a:solidFill>
                  <a:prstClr val="black"/>
                </a:solidFill>
                <a:latin typeface="Comic Sans MS" pitchFamily="66" charset="0"/>
                <a:cs typeface="Arial" charset="0"/>
              </a:rPr>
              <a:t>1. Kolon</a:t>
            </a:r>
          </a:p>
        </p:txBody>
      </p:sp>
      <p:grpSp>
        <p:nvGrpSpPr>
          <p:cNvPr id="4" name="Group 17"/>
          <p:cNvGrpSpPr>
            <a:grpSpLocks/>
          </p:cNvGrpSpPr>
          <p:nvPr/>
        </p:nvGrpSpPr>
        <p:grpSpPr bwMode="auto">
          <a:xfrm>
            <a:off x="107504" y="1635224"/>
            <a:ext cx="1852613" cy="3810000"/>
            <a:chOff x="336" y="864"/>
            <a:chExt cx="1200" cy="2400"/>
          </a:xfrm>
        </p:grpSpPr>
        <p:grpSp>
          <p:nvGrpSpPr>
            <p:cNvPr id="5" name="Group 18"/>
            <p:cNvGrpSpPr>
              <a:grpSpLocks/>
            </p:cNvGrpSpPr>
            <p:nvPr/>
          </p:nvGrpSpPr>
          <p:grpSpPr bwMode="auto">
            <a:xfrm>
              <a:off x="432" y="960"/>
              <a:ext cx="1104" cy="432"/>
              <a:chOff x="528" y="1104"/>
              <a:chExt cx="1104" cy="432"/>
            </a:xfrm>
          </p:grpSpPr>
          <p:sp>
            <p:nvSpPr>
              <p:cNvPr id="73" name="Rectangle 19"/>
              <p:cNvSpPr>
                <a:spLocks noChangeArrowheads="1"/>
              </p:cNvSpPr>
              <p:nvPr/>
            </p:nvSpPr>
            <p:spPr bwMode="auto">
              <a:xfrm>
                <a:off x="528" y="1104"/>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74" name="Text Box 20"/>
              <p:cNvSpPr txBox="1">
                <a:spLocks noChangeArrowheads="1"/>
              </p:cNvSpPr>
              <p:nvPr/>
            </p:nvSpPr>
            <p:spPr bwMode="auto">
              <a:xfrm>
                <a:off x="576" y="1152"/>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GENEL HEDEF</a:t>
                </a:r>
                <a:endParaRPr lang="en-US" sz="1400" b="1">
                  <a:solidFill>
                    <a:schemeClr val="bg1"/>
                  </a:solidFill>
                  <a:latin typeface="Garamond" pitchFamily="18" charset="0"/>
                </a:endParaRPr>
              </a:p>
            </p:txBody>
          </p:sp>
        </p:grpSp>
        <p:grpSp>
          <p:nvGrpSpPr>
            <p:cNvPr id="6" name="Group 21"/>
            <p:cNvGrpSpPr>
              <a:grpSpLocks/>
            </p:cNvGrpSpPr>
            <p:nvPr/>
          </p:nvGrpSpPr>
          <p:grpSpPr bwMode="auto">
            <a:xfrm>
              <a:off x="432" y="1584"/>
              <a:ext cx="1104" cy="432"/>
              <a:chOff x="432" y="1584"/>
              <a:chExt cx="1104" cy="432"/>
            </a:xfrm>
          </p:grpSpPr>
          <p:sp>
            <p:nvSpPr>
              <p:cNvPr id="71" name="Rectangle 22"/>
              <p:cNvSpPr>
                <a:spLocks noChangeArrowheads="1"/>
              </p:cNvSpPr>
              <p:nvPr/>
            </p:nvSpPr>
            <p:spPr bwMode="auto">
              <a:xfrm>
                <a:off x="432" y="1584"/>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72" name="Text Box 23"/>
              <p:cNvSpPr txBox="1">
                <a:spLocks noChangeArrowheads="1"/>
              </p:cNvSpPr>
              <p:nvPr/>
            </p:nvSpPr>
            <p:spPr bwMode="auto">
              <a:xfrm>
                <a:off x="480" y="1708"/>
                <a:ext cx="1056" cy="192"/>
              </a:xfrm>
              <a:prstGeom prst="rect">
                <a:avLst/>
              </a:prstGeom>
              <a:solidFill>
                <a:srgbClr val="800000"/>
              </a:solidFill>
              <a:ln w="9525" algn="ctr">
                <a:noFill/>
                <a:miter lim="800000"/>
                <a:headEnd/>
                <a:tailEnd/>
              </a:ln>
              <a:effectLst/>
            </p:spPr>
            <p:txBody>
              <a:bodyPr>
                <a:spAutoFit/>
              </a:bodyPr>
              <a:lstStyle/>
              <a:p>
                <a:pPr algn="ctr" eaLnBrk="0" hangingPunct="0"/>
                <a:r>
                  <a:rPr lang="tr-TR" sz="1400" b="1" dirty="0">
                    <a:solidFill>
                      <a:schemeClr val="bg1"/>
                    </a:solidFill>
                    <a:latin typeface="Garamond" pitchFamily="18" charset="0"/>
                  </a:rPr>
                  <a:t>PROJE AMACI</a:t>
                </a:r>
                <a:endParaRPr lang="en-US" sz="1400" b="1" dirty="0">
                  <a:solidFill>
                    <a:schemeClr val="bg1"/>
                  </a:solidFill>
                  <a:latin typeface="Garamond" pitchFamily="18" charset="0"/>
                </a:endParaRPr>
              </a:p>
            </p:txBody>
          </p:sp>
        </p:grpSp>
        <p:grpSp>
          <p:nvGrpSpPr>
            <p:cNvPr id="7" name="Group 24"/>
            <p:cNvGrpSpPr>
              <a:grpSpLocks/>
            </p:cNvGrpSpPr>
            <p:nvPr/>
          </p:nvGrpSpPr>
          <p:grpSpPr bwMode="auto">
            <a:xfrm>
              <a:off x="432" y="2208"/>
              <a:ext cx="1104" cy="432"/>
              <a:chOff x="432" y="2208"/>
              <a:chExt cx="1104" cy="432"/>
            </a:xfrm>
          </p:grpSpPr>
          <p:sp>
            <p:nvSpPr>
              <p:cNvPr id="69" name="Rectangle 25"/>
              <p:cNvSpPr>
                <a:spLocks noChangeArrowheads="1"/>
              </p:cNvSpPr>
              <p:nvPr/>
            </p:nvSpPr>
            <p:spPr bwMode="auto">
              <a:xfrm>
                <a:off x="432" y="2208"/>
                <a:ext cx="1104" cy="432"/>
              </a:xfrm>
              <a:prstGeom prst="rect">
                <a:avLst/>
              </a:prstGeom>
              <a:solidFill>
                <a:srgbClr val="800000"/>
              </a:solidFill>
              <a:ln w="9525" algn="ctr">
                <a:noFill/>
                <a:miter lim="800000"/>
                <a:headEnd/>
                <a:tailEnd/>
              </a:ln>
              <a:effectLst/>
            </p:spPr>
            <p:txBody>
              <a:bodyPr>
                <a:spAutoFit/>
              </a:bodyPr>
              <a:lstStyle/>
              <a:p>
                <a:endParaRPr lang="tr-TR"/>
              </a:p>
            </p:txBody>
          </p:sp>
          <p:sp>
            <p:nvSpPr>
              <p:cNvPr id="70" name="Text Box 26"/>
              <p:cNvSpPr txBox="1">
                <a:spLocks noChangeArrowheads="1"/>
              </p:cNvSpPr>
              <p:nvPr/>
            </p:nvSpPr>
            <p:spPr bwMode="auto">
              <a:xfrm>
                <a:off x="480" y="2332"/>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dirty="0">
                    <a:solidFill>
                      <a:schemeClr val="bg1"/>
                    </a:solidFill>
                    <a:latin typeface="Garamond" pitchFamily="18" charset="0"/>
                  </a:rPr>
                  <a:t>SONUÇLAR</a:t>
                </a:r>
                <a:endParaRPr lang="en-US" sz="1400" b="1" dirty="0">
                  <a:solidFill>
                    <a:schemeClr val="bg1"/>
                  </a:solidFill>
                  <a:latin typeface="Garamond" pitchFamily="18" charset="0"/>
                </a:endParaRPr>
              </a:p>
            </p:txBody>
          </p:sp>
        </p:grpSp>
        <p:grpSp>
          <p:nvGrpSpPr>
            <p:cNvPr id="8" name="Group 27"/>
            <p:cNvGrpSpPr>
              <a:grpSpLocks/>
            </p:cNvGrpSpPr>
            <p:nvPr/>
          </p:nvGrpSpPr>
          <p:grpSpPr bwMode="auto">
            <a:xfrm>
              <a:off x="432" y="2832"/>
              <a:ext cx="1104" cy="432"/>
              <a:chOff x="432" y="2832"/>
              <a:chExt cx="1104" cy="432"/>
            </a:xfrm>
          </p:grpSpPr>
          <p:sp>
            <p:nvSpPr>
              <p:cNvPr id="67" name="Rectangle 28"/>
              <p:cNvSpPr>
                <a:spLocks noChangeArrowheads="1"/>
              </p:cNvSpPr>
              <p:nvPr/>
            </p:nvSpPr>
            <p:spPr bwMode="auto">
              <a:xfrm>
                <a:off x="432" y="2832"/>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68" name="Text Box 29"/>
              <p:cNvSpPr txBox="1">
                <a:spLocks noChangeArrowheads="1"/>
              </p:cNvSpPr>
              <p:nvPr/>
            </p:nvSpPr>
            <p:spPr bwMode="auto">
              <a:xfrm>
                <a:off x="480" y="2956"/>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FAALİYETLER</a:t>
                </a:r>
                <a:endParaRPr lang="en-US" sz="1400" b="1">
                  <a:solidFill>
                    <a:schemeClr val="bg1"/>
                  </a:solidFill>
                  <a:latin typeface="Garamond" pitchFamily="18" charset="0"/>
                </a:endParaRPr>
              </a:p>
            </p:txBody>
          </p:sp>
        </p:grpSp>
        <p:sp>
          <p:nvSpPr>
            <p:cNvPr id="63" name="Oval 30"/>
            <p:cNvSpPr>
              <a:spLocks noChangeArrowheads="1"/>
            </p:cNvSpPr>
            <p:nvPr/>
          </p:nvSpPr>
          <p:spPr bwMode="auto">
            <a:xfrm>
              <a:off x="336" y="864"/>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a:t>
              </a:r>
              <a:endParaRPr lang="en-US" sz="1400" i="1">
                <a:solidFill>
                  <a:schemeClr val="bg1"/>
                </a:solidFill>
                <a:latin typeface="Garamond" pitchFamily="18" charset="0"/>
              </a:endParaRPr>
            </a:p>
          </p:txBody>
        </p:sp>
        <p:sp>
          <p:nvSpPr>
            <p:cNvPr id="64" name="Oval 31"/>
            <p:cNvSpPr>
              <a:spLocks noChangeArrowheads="1"/>
            </p:cNvSpPr>
            <p:nvPr/>
          </p:nvSpPr>
          <p:spPr bwMode="auto">
            <a:xfrm>
              <a:off x="336" y="2736"/>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4</a:t>
              </a:r>
              <a:endParaRPr lang="en-US" sz="1400" i="1">
                <a:solidFill>
                  <a:schemeClr val="bg1"/>
                </a:solidFill>
                <a:latin typeface="Garamond" pitchFamily="18" charset="0"/>
              </a:endParaRPr>
            </a:p>
          </p:txBody>
        </p:sp>
        <p:sp>
          <p:nvSpPr>
            <p:cNvPr id="65" name="Oval 32"/>
            <p:cNvSpPr>
              <a:spLocks noChangeArrowheads="1"/>
            </p:cNvSpPr>
            <p:nvPr/>
          </p:nvSpPr>
          <p:spPr bwMode="auto">
            <a:xfrm>
              <a:off x="336" y="2112"/>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3</a:t>
              </a:r>
              <a:endParaRPr lang="en-US" sz="1400" i="1">
                <a:solidFill>
                  <a:schemeClr val="bg1"/>
                </a:solidFill>
                <a:latin typeface="Garamond" pitchFamily="18" charset="0"/>
              </a:endParaRPr>
            </a:p>
          </p:txBody>
        </p:sp>
        <p:sp>
          <p:nvSpPr>
            <p:cNvPr id="66" name="Oval 33"/>
            <p:cNvSpPr>
              <a:spLocks noChangeArrowheads="1"/>
            </p:cNvSpPr>
            <p:nvPr/>
          </p:nvSpPr>
          <p:spPr bwMode="auto">
            <a:xfrm>
              <a:off x="336" y="1488"/>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2</a:t>
              </a:r>
              <a:endParaRPr lang="en-US" sz="1400" i="1">
                <a:solidFill>
                  <a:schemeClr val="bg1"/>
                </a:solidFill>
                <a:latin typeface="Garamond" pitchFamily="18" charset="0"/>
              </a:endParaRPr>
            </a:p>
          </p:txBody>
        </p:sp>
      </p:grpSp>
      <p:sp>
        <p:nvSpPr>
          <p:cNvPr id="75" name="Rectangle 31"/>
          <p:cNvSpPr>
            <a:spLocks noChangeArrowheads="1"/>
          </p:cNvSpPr>
          <p:nvPr/>
        </p:nvSpPr>
        <p:spPr bwMode="auto">
          <a:xfrm>
            <a:off x="329680" y="1118597"/>
            <a:ext cx="2514128" cy="58221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90488" tIns="44450" rIns="90488" bIns="44450">
            <a:spAutoFit/>
          </a:bodyPr>
          <a:lstStyle/>
          <a:p>
            <a:pPr eaLnBrk="0" hangingPunct="0">
              <a:spcBef>
                <a:spcPct val="50000"/>
              </a:spcBef>
            </a:pPr>
            <a:r>
              <a:rPr lang="tr-TR" sz="1600" b="1" dirty="0">
                <a:solidFill>
                  <a:srgbClr val="C00000"/>
                </a:solidFill>
                <a:latin typeface="Arial Narrow" pitchFamily="34" charset="0"/>
              </a:rPr>
              <a:t>Müdahale Mantığı-Projenin Kapsamı</a:t>
            </a:r>
            <a:endParaRPr lang="en-GB" sz="1600" b="1" dirty="0">
              <a:solidFill>
                <a:srgbClr val="C00000"/>
              </a:solidFill>
              <a:latin typeface="Arial Narrow" pitchFamily="34" charset="0"/>
            </a:endParaRPr>
          </a:p>
        </p:txBody>
      </p:sp>
      <p:grpSp>
        <p:nvGrpSpPr>
          <p:cNvPr id="9" name="83 Grup"/>
          <p:cNvGrpSpPr/>
          <p:nvPr/>
        </p:nvGrpSpPr>
        <p:grpSpPr>
          <a:xfrm>
            <a:off x="5652120" y="44624"/>
            <a:ext cx="3456384" cy="504056"/>
            <a:chOff x="0" y="0"/>
            <a:chExt cx="4140968" cy="725010"/>
          </a:xfrm>
        </p:grpSpPr>
        <p:sp>
          <p:nvSpPr>
            <p:cNvPr id="85" name="84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86"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87" name="86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2 İçerik Yer Tutucusu"/>
          <p:cNvSpPr>
            <a:spLocks noGrp="1"/>
          </p:cNvSpPr>
          <p:nvPr>
            <p:ph idx="1"/>
          </p:nvPr>
        </p:nvSpPr>
        <p:spPr>
          <a:xfrm>
            <a:off x="467544" y="188640"/>
            <a:ext cx="8229600" cy="4525963"/>
          </a:xfrm>
          <a:noFill/>
        </p:spPr>
        <p:txBody>
          <a:bodyPr/>
          <a:lstStyle/>
          <a:p>
            <a:endParaRPr lang="tr-TR" sz="2000" dirty="0" smtClean="0">
              <a:solidFill>
                <a:schemeClr val="tx1"/>
              </a:solidFill>
              <a:latin typeface="+mn-lt"/>
            </a:endParaRPr>
          </a:p>
          <a:p>
            <a:r>
              <a:rPr lang="tr-TR" sz="2000" dirty="0" smtClean="0">
                <a:solidFill>
                  <a:schemeClr val="tx1"/>
                </a:solidFill>
                <a:latin typeface="+mn-lt"/>
              </a:rPr>
              <a:t>Dışsal koşullar (varsayımlar) için ciddi bir düşünce süreci ve zaman gerekir. Varsayımlar, proje stratejisinin belkemiğini oluşturur. </a:t>
            </a:r>
          </a:p>
          <a:p>
            <a:endParaRPr lang="tr-TR" sz="2000" dirty="0" smtClean="0">
              <a:solidFill>
                <a:schemeClr val="tx1"/>
              </a:solidFill>
              <a:latin typeface="+mn-lt"/>
            </a:endParaRPr>
          </a:p>
          <a:p>
            <a:endParaRPr lang="tr-TR" sz="2000" dirty="0" smtClean="0">
              <a:solidFill>
                <a:schemeClr val="tx1"/>
              </a:solidFill>
              <a:latin typeface="+mn-lt"/>
            </a:endParaRPr>
          </a:p>
          <a:p>
            <a:endParaRPr lang="tr-TR" sz="2000" dirty="0" smtClean="0">
              <a:solidFill>
                <a:schemeClr val="tx1"/>
              </a:solidFill>
              <a:latin typeface="+mn-lt"/>
            </a:endParaRPr>
          </a:p>
          <a:p>
            <a:endParaRPr lang="tr-TR" sz="2000" dirty="0" smtClean="0">
              <a:solidFill>
                <a:schemeClr val="tx1"/>
              </a:solidFill>
              <a:latin typeface="+mn-lt"/>
            </a:endParaRPr>
          </a:p>
          <a:p>
            <a:endParaRPr lang="tr-TR" sz="2000" dirty="0" smtClean="0">
              <a:solidFill>
                <a:schemeClr val="tx1"/>
              </a:solidFill>
              <a:latin typeface="+mn-lt"/>
            </a:endParaRPr>
          </a:p>
          <a:p>
            <a:pPr>
              <a:buNone/>
            </a:pPr>
            <a:endParaRPr lang="tr-TR" sz="3600" dirty="0" smtClean="0">
              <a:solidFill>
                <a:srgbClr val="000000"/>
              </a:solidFill>
              <a:latin typeface="+mn-lt"/>
              <a:ea typeface="Times New Roman"/>
            </a:endParaRPr>
          </a:p>
          <a:p>
            <a:endParaRPr lang="tr-TR" sz="3600" dirty="0" smtClean="0">
              <a:solidFill>
                <a:srgbClr val="000000"/>
              </a:solidFill>
              <a:latin typeface="+mn-lt"/>
              <a:ea typeface="Times New Roman"/>
            </a:endParaRPr>
          </a:p>
          <a:p>
            <a:pPr>
              <a:buNone/>
            </a:pPr>
            <a:endParaRPr lang="tr-TR" sz="2400" dirty="0" smtClean="0">
              <a:solidFill>
                <a:srgbClr val="000000"/>
              </a:solidFill>
              <a:latin typeface="+mn-lt"/>
              <a:ea typeface="Times New Roman"/>
            </a:endParaRPr>
          </a:p>
          <a:p>
            <a:pPr>
              <a:buNone/>
            </a:pPr>
            <a:endParaRPr lang="tr-TR" sz="2400" dirty="0" smtClean="0">
              <a:solidFill>
                <a:srgbClr val="000000"/>
              </a:solidFill>
              <a:latin typeface="+mn-lt"/>
              <a:ea typeface="Times New Roman"/>
            </a:endParaRPr>
          </a:p>
          <a:p>
            <a:pPr>
              <a:buNone/>
            </a:pPr>
            <a:endParaRPr lang="tr-TR" sz="2400" dirty="0" smtClean="0">
              <a:solidFill>
                <a:srgbClr val="000000"/>
              </a:solidFill>
              <a:latin typeface="+mn-lt"/>
              <a:ea typeface="Times New Roman"/>
            </a:endParaRPr>
          </a:p>
          <a:p>
            <a:pPr>
              <a:buNone/>
            </a:pPr>
            <a:r>
              <a:rPr lang="tr-TR" sz="2400" dirty="0" smtClean="0">
                <a:solidFill>
                  <a:srgbClr val="000000"/>
                </a:solidFill>
                <a:latin typeface="+mn-lt"/>
                <a:ea typeface="Times New Roman"/>
              </a:rPr>
              <a:t>“</a:t>
            </a:r>
            <a:r>
              <a:rPr lang="tr-TR" sz="2400" i="1" dirty="0" smtClean="0">
                <a:solidFill>
                  <a:srgbClr val="000000"/>
                </a:solidFill>
                <a:latin typeface="+mn-lt"/>
                <a:ea typeface="Times New Roman"/>
              </a:rPr>
              <a:t>Eğer bu yapılırsa ve bu da dış koşul olarak varsa o zaman elde etmek istediğimiz sonuca ulaşabiliriz”</a:t>
            </a:r>
            <a:endParaRPr lang="tr-TR" sz="2400" dirty="0">
              <a:latin typeface="+mn-lt"/>
            </a:endParaRPr>
          </a:p>
        </p:txBody>
      </p:sp>
      <p:grpSp>
        <p:nvGrpSpPr>
          <p:cNvPr id="2" name="Group 2"/>
          <p:cNvGrpSpPr>
            <a:grpSpLocks/>
          </p:cNvGrpSpPr>
          <p:nvPr/>
        </p:nvGrpSpPr>
        <p:grpSpPr bwMode="auto">
          <a:xfrm>
            <a:off x="611560" y="1340768"/>
            <a:ext cx="7277100" cy="3593018"/>
            <a:chOff x="528" y="1855"/>
            <a:chExt cx="4944" cy="2465"/>
          </a:xfrm>
        </p:grpSpPr>
        <p:grpSp>
          <p:nvGrpSpPr>
            <p:cNvPr id="4" name="Group 3"/>
            <p:cNvGrpSpPr>
              <a:grpSpLocks/>
            </p:cNvGrpSpPr>
            <p:nvPr/>
          </p:nvGrpSpPr>
          <p:grpSpPr bwMode="auto">
            <a:xfrm>
              <a:off x="528" y="1865"/>
              <a:ext cx="4944" cy="2455"/>
              <a:chOff x="528" y="1865"/>
              <a:chExt cx="4944" cy="2455"/>
            </a:xfrm>
          </p:grpSpPr>
          <p:sp>
            <p:nvSpPr>
              <p:cNvPr id="120836" name="Rectangle 4"/>
              <p:cNvSpPr>
                <a:spLocks noChangeArrowheads="1"/>
              </p:cNvSpPr>
              <p:nvPr/>
            </p:nvSpPr>
            <p:spPr bwMode="auto">
              <a:xfrm>
                <a:off x="1920" y="3985"/>
                <a:ext cx="175" cy="22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sp>
            <p:nvSpPr>
              <p:cNvPr id="120837" name="Rectangle 5"/>
              <p:cNvSpPr>
                <a:spLocks noChangeArrowheads="1"/>
              </p:cNvSpPr>
              <p:nvPr/>
            </p:nvSpPr>
            <p:spPr bwMode="auto">
              <a:xfrm>
                <a:off x="1705" y="1865"/>
                <a:ext cx="1296" cy="33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dirty="0" smtClean="0">
                    <a:ln>
                      <a:noFill/>
                    </a:ln>
                    <a:solidFill>
                      <a:srgbClr val="000000"/>
                    </a:solidFill>
                    <a:effectLst/>
                    <a:latin typeface="Arial Narrow" pitchFamily="34" charset="0"/>
                  </a:rPr>
                  <a:t>Objektif Olarak Doğrulanabilir Göstergeler</a:t>
                </a:r>
                <a:endParaRPr kumimoji="0" lang="tr-TR" sz="1800" b="0" i="0" u="none" strike="noStrike" cap="none" normalizeH="0" baseline="0" dirty="0" smtClean="0">
                  <a:ln>
                    <a:noFill/>
                  </a:ln>
                  <a:solidFill>
                    <a:schemeClr val="tx1"/>
                  </a:solidFill>
                  <a:effectLst/>
                  <a:latin typeface="Arial" pitchFamily="34" charset="0"/>
                </a:endParaRPr>
              </a:p>
            </p:txBody>
          </p:sp>
          <p:sp>
            <p:nvSpPr>
              <p:cNvPr id="120838" name="Rectangle 6"/>
              <p:cNvSpPr>
                <a:spLocks noChangeArrowheads="1"/>
              </p:cNvSpPr>
              <p:nvPr/>
            </p:nvSpPr>
            <p:spPr bwMode="auto">
              <a:xfrm>
                <a:off x="2897" y="1877"/>
                <a:ext cx="1119" cy="22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ts val="300"/>
                  </a:spcAft>
                  <a:buClrTx/>
                  <a:buSzTx/>
                  <a:buFontTx/>
                  <a:buNone/>
                  <a:tabLst/>
                </a:pPr>
                <a:r>
                  <a:rPr kumimoji="0" lang="tr-TR" sz="1100" b="1" i="0" u="none" strike="noStrike" cap="none" normalizeH="0" baseline="0" noProof="1" smtClean="0">
                    <a:ln>
                      <a:noFill/>
                    </a:ln>
                    <a:solidFill>
                      <a:srgbClr val="000000"/>
                    </a:solidFill>
                    <a:effectLst/>
                    <a:latin typeface="Arial Narrow" pitchFamily="34" charset="0"/>
                  </a:rPr>
                  <a:t>Doğrulama Kaynakları</a:t>
                </a:r>
                <a:endParaRPr kumimoji="0" lang="tr-TR" sz="1800" b="0" i="0" u="none" strike="noStrike" cap="none" normalizeH="0" baseline="0" dirty="0" smtClean="0">
                  <a:ln>
                    <a:noFill/>
                  </a:ln>
                  <a:solidFill>
                    <a:schemeClr val="tx1"/>
                  </a:solidFill>
                  <a:effectLst/>
                  <a:latin typeface="Arial" pitchFamily="34" charset="0"/>
                </a:endParaRPr>
              </a:p>
            </p:txBody>
          </p:sp>
          <p:sp>
            <p:nvSpPr>
              <p:cNvPr id="120839" name="Rectangle 7"/>
              <p:cNvSpPr>
                <a:spLocks noChangeArrowheads="1"/>
              </p:cNvSpPr>
              <p:nvPr/>
            </p:nvSpPr>
            <p:spPr bwMode="auto">
              <a:xfrm>
                <a:off x="4120" y="1926"/>
                <a:ext cx="1177" cy="22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just" defTabSz="914400" rtl="0" eaLnBrk="1" fontAlgn="base" latinLnBrk="0" hangingPunct="1">
                  <a:lnSpc>
                    <a:spcPct val="100000"/>
                  </a:lnSpc>
                  <a:spcBef>
                    <a:spcPts val="600"/>
                  </a:spcBef>
                  <a:spcAft>
                    <a:spcPts val="300"/>
                  </a:spcAft>
                  <a:buClrTx/>
                  <a:buSzTx/>
                  <a:buFontTx/>
                  <a:buNone/>
                  <a:tabLst/>
                </a:pPr>
                <a:r>
                  <a:rPr kumimoji="0" lang="tr-TR" sz="1100" b="1" i="0" u="none" strike="noStrike" cap="none" normalizeH="0" baseline="0" noProof="1" smtClean="0">
                    <a:ln>
                      <a:noFill/>
                    </a:ln>
                    <a:solidFill>
                      <a:srgbClr val="000000"/>
                    </a:solidFill>
                    <a:effectLst/>
                    <a:latin typeface="Arial Narrow" pitchFamily="34" charset="0"/>
                  </a:rPr>
                  <a:t>Varsayımlar</a:t>
                </a:r>
                <a:endParaRPr kumimoji="0" lang="tr-TR" sz="1800" b="0" i="0" u="none" strike="noStrike" cap="none" normalizeH="0" baseline="0" dirty="0" smtClean="0">
                  <a:ln>
                    <a:noFill/>
                  </a:ln>
                  <a:solidFill>
                    <a:schemeClr val="tx1"/>
                  </a:solidFill>
                  <a:effectLst/>
                  <a:latin typeface="Arial" pitchFamily="34" charset="0"/>
                </a:endParaRPr>
              </a:p>
            </p:txBody>
          </p:sp>
          <p:sp>
            <p:nvSpPr>
              <p:cNvPr id="120840" name="Rectangle 8"/>
              <p:cNvSpPr>
                <a:spLocks noChangeArrowheads="1"/>
              </p:cNvSpPr>
              <p:nvPr/>
            </p:nvSpPr>
            <p:spPr bwMode="auto">
              <a:xfrm>
                <a:off x="528" y="3515"/>
                <a:ext cx="1100" cy="386"/>
              </a:xfrm>
              <a:prstGeom prst="rect">
                <a:avLst/>
              </a:prstGeom>
              <a:solidFill>
                <a:srgbClr val="CCFF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1" name="Rectangle 9"/>
              <p:cNvSpPr>
                <a:spLocks noChangeArrowheads="1"/>
              </p:cNvSpPr>
              <p:nvPr/>
            </p:nvSpPr>
            <p:spPr bwMode="auto">
              <a:xfrm>
                <a:off x="1750" y="3515"/>
                <a:ext cx="1072" cy="377"/>
              </a:xfrm>
              <a:prstGeom prst="rect">
                <a:avLst/>
              </a:prstGeom>
              <a:solidFill>
                <a:srgbClr val="BAF8F2"/>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2" name="Rectangle 10"/>
              <p:cNvSpPr>
                <a:spLocks noChangeArrowheads="1"/>
              </p:cNvSpPr>
              <p:nvPr/>
            </p:nvSpPr>
            <p:spPr bwMode="auto">
              <a:xfrm>
                <a:off x="2942" y="3515"/>
                <a:ext cx="1073" cy="377"/>
              </a:xfrm>
              <a:prstGeom prst="rect">
                <a:avLst/>
              </a:prstGeom>
              <a:solidFill>
                <a:srgbClr val="FFD6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3" name="Rectangle 11"/>
              <p:cNvSpPr>
                <a:spLocks noChangeArrowheads="1"/>
              </p:cNvSpPr>
              <p:nvPr/>
            </p:nvSpPr>
            <p:spPr bwMode="auto">
              <a:xfrm>
                <a:off x="4143" y="3515"/>
                <a:ext cx="1065" cy="377"/>
              </a:xfrm>
              <a:prstGeom prst="rect">
                <a:avLst/>
              </a:prstGeom>
              <a:solidFill>
                <a:srgbClr val="FDA4B5"/>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4" name="Rectangle 12"/>
              <p:cNvSpPr>
                <a:spLocks noChangeArrowheads="1"/>
              </p:cNvSpPr>
              <p:nvPr/>
            </p:nvSpPr>
            <p:spPr bwMode="auto">
              <a:xfrm>
                <a:off x="528" y="3070"/>
                <a:ext cx="1100" cy="370"/>
              </a:xfrm>
              <a:prstGeom prst="rect">
                <a:avLst/>
              </a:prstGeom>
              <a:solidFill>
                <a:srgbClr val="99FF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5" name="Rectangle 13"/>
              <p:cNvSpPr>
                <a:spLocks noChangeArrowheads="1"/>
              </p:cNvSpPr>
              <p:nvPr/>
            </p:nvSpPr>
            <p:spPr bwMode="auto">
              <a:xfrm>
                <a:off x="1750" y="3070"/>
                <a:ext cx="1072" cy="373"/>
              </a:xfrm>
              <a:prstGeom prst="rect">
                <a:avLst/>
              </a:prstGeom>
              <a:solidFill>
                <a:srgbClr val="90AAFC"/>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6" name="Rectangle 14"/>
              <p:cNvSpPr>
                <a:spLocks noChangeArrowheads="1"/>
              </p:cNvSpPr>
              <p:nvPr/>
            </p:nvSpPr>
            <p:spPr bwMode="auto">
              <a:xfrm>
                <a:off x="2942" y="3070"/>
                <a:ext cx="1073" cy="373"/>
              </a:xfrm>
              <a:prstGeom prst="rect">
                <a:avLst/>
              </a:prstGeom>
              <a:solidFill>
                <a:srgbClr val="FEC168"/>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7" name="Rectangle 15"/>
              <p:cNvSpPr>
                <a:spLocks noChangeArrowheads="1"/>
              </p:cNvSpPr>
              <p:nvPr/>
            </p:nvSpPr>
            <p:spPr bwMode="auto">
              <a:xfrm>
                <a:off x="4143" y="3070"/>
                <a:ext cx="1065" cy="373"/>
              </a:xfrm>
              <a:prstGeom prst="rect">
                <a:avLst/>
              </a:prstGeom>
              <a:solidFill>
                <a:srgbClr val="F76681"/>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8" name="Rectangle 16"/>
              <p:cNvSpPr>
                <a:spLocks noChangeArrowheads="1"/>
              </p:cNvSpPr>
              <p:nvPr/>
            </p:nvSpPr>
            <p:spPr bwMode="auto">
              <a:xfrm>
                <a:off x="1750" y="2625"/>
                <a:ext cx="1072" cy="377"/>
              </a:xfrm>
              <a:prstGeom prst="rect">
                <a:avLst/>
              </a:prstGeom>
              <a:solidFill>
                <a:srgbClr val="547CFA"/>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49" name="Rectangle 17"/>
              <p:cNvSpPr>
                <a:spLocks noChangeArrowheads="1"/>
              </p:cNvSpPr>
              <p:nvPr/>
            </p:nvSpPr>
            <p:spPr bwMode="auto">
              <a:xfrm>
                <a:off x="2942" y="2625"/>
                <a:ext cx="1073" cy="377"/>
              </a:xfrm>
              <a:prstGeom prst="rect">
                <a:avLst/>
              </a:prstGeom>
              <a:solidFill>
                <a:srgbClr val="FEAD36"/>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50" name="Rectangle 18"/>
              <p:cNvSpPr>
                <a:spLocks noChangeArrowheads="1"/>
              </p:cNvSpPr>
              <p:nvPr/>
            </p:nvSpPr>
            <p:spPr bwMode="auto">
              <a:xfrm>
                <a:off x="4143" y="2625"/>
                <a:ext cx="1065" cy="377"/>
              </a:xfrm>
              <a:prstGeom prst="rect">
                <a:avLst/>
              </a:prstGeom>
              <a:solidFill>
                <a:srgbClr val="E5405D"/>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51" name="Rectangle 19"/>
              <p:cNvSpPr>
                <a:spLocks noChangeArrowheads="1"/>
              </p:cNvSpPr>
              <p:nvPr/>
            </p:nvSpPr>
            <p:spPr bwMode="auto">
              <a:xfrm>
                <a:off x="1750" y="2183"/>
                <a:ext cx="1072" cy="377"/>
              </a:xfrm>
              <a:prstGeom prst="rect">
                <a:avLst/>
              </a:prstGeom>
              <a:solidFill>
                <a:srgbClr val="0534C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52" name="Rectangle 20"/>
              <p:cNvSpPr>
                <a:spLocks noChangeArrowheads="1"/>
              </p:cNvSpPr>
              <p:nvPr/>
            </p:nvSpPr>
            <p:spPr bwMode="auto">
              <a:xfrm>
                <a:off x="2942" y="2183"/>
                <a:ext cx="1073" cy="377"/>
              </a:xfrm>
              <a:prstGeom prst="rect">
                <a:avLst/>
              </a:prstGeom>
              <a:solidFill>
                <a:srgbClr val="E38801"/>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tr-TR"/>
              </a:p>
            </p:txBody>
          </p:sp>
          <p:sp>
            <p:nvSpPr>
              <p:cNvPr id="120853" name="Rectangle 21"/>
              <p:cNvSpPr>
                <a:spLocks noChangeArrowheads="1"/>
              </p:cNvSpPr>
              <p:nvPr/>
            </p:nvSpPr>
            <p:spPr bwMode="auto">
              <a:xfrm>
                <a:off x="528" y="2175"/>
                <a:ext cx="1152" cy="376"/>
              </a:xfrm>
              <a:prstGeom prst="rect">
                <a:avLst/>
              </a:prstGeom>
              <a:solidFill>
                <a:srgbClr val="99CC00"/>
              </a:solidFill>
              <a:ln w="12700">
                <a:solidFill>
                  <a:srgbClr val="000000"/>
                </a:solid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200" b="1" i="0" u="none" strike="noStrike" cap="none" normalizeH="0" baseline="0" smtClean="0">
                    <a:ln>
                      <a:noFill/>
                    </a:ln>
                    <a:solidFill>
                      <a:srgbClr val="000000"/>
                    </a:solidFill>
                    <a:effectLst>
                      <a:outerShdw blurRad="38100" dist="38100" dir="2700000" algn="tl">
                        <a:srgbClr val="FFFFFF"/>
                      </a:outerShdw>
                    </a:effectLst>
                    <a:latin typeface="Calibri" pitchFamily="34" charset="0"/>
                  </a:rPr>
                  <a:t>Projenin Genel Hedefi</a:t>
                </a:r>
                <a:endParaRPr kumimoji="0" lang="tr-TR" sz="1800" b="0" i="0" u="none" strike="noStrike" cap="none" normalizeH="0" baseline="0" smtClean="0">
                  <a:ln>
                    <a:noFill/>
                  </a:ln>
                  <a:solidFill>
                    <a:schemeClr val="tx1"/>
                  </a:solidFill>
                  <a:effectLst/>
                  <a:latin typeface="Arial" pitchFamily="34" charset="0"/>
                </a:endParaRPr>
              </a:p>
            </p:txBody>
          </p:sp>
          <p:sp>
            <p:nvSpPr>
              <p:cNvPr id="120854" name="Rectangle 22"/>
              <p:cNvSpPr>
                <a:spLocks noChangeArrowheads="1"/>
              </p:cNvSpPr>
              <p:nvPr/>
            </p:nvSpPr>
            <p:spPr bwMode="auto">
              <a:xfrm>
                <a:off x="528" y="3055"/>
                <a:ext cx="1118" cy="23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200" b="1" i="0" u="none" strike="noStrike" cap="none" normalizeH="0" baseline="0" smtClean="0">
                    <a:ln>
                      <a:noFill/>
                    </a:ln>
                    <a:solidFill>
                      <a:srgbClr val="3333CC"/>
                    </a:solidFill>
                    <a:effectLst/>
                    <a:latin typeface="Arial Narrow" pitchFamily="34" charset="0"/>
                  </a:rPr>
                  <a:t>Sonuçlar</a:t>
                </a:r>
                <a:endParaRPr kumimoji="0" lang="tr-TR" sz="1800" b="0" i="0" u="none" strike="noStrike" cap="none" normalizeH="0" baseline="0" smtClean="0">
                  <a:ln>
                    <a:noFill/>
                  </a:ln>
                  <a:solidFill>
                    <a:schemeClr val="tx1"/>
                  </a:solidFill>
                  <a:effectLst/>
                  <a:latin typeface="Arial" pitchFamily="34" charset="0"/>
                </a:endParaRPr>
              </a:p>
            </p:txBody>
          </p:sp>
          <p:sp>
            <p:nvSpPr>
              <p:cNvPr id="120855" name="Rectangle 23"/>
              <p:cNvSpPr>
                <a:spLocks noChangeArrowheads="1"/>
              </p:cNvSpPr>
              <p:nvPr/>
            </p:nvSpPr>
            <p:spPr bwMode="auto">
              <a:xfrm>
                <a:off x="528" y="3525"/>
                <a:ext cx="1118" cy="23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200" b="1" i="0" u="none" strike="noStrike" cap="none" normalizeH="0" baseline="0" smtClean="0">
                    <a:ln>
                      <a:noFill/>
                    </a:ln>
                    <a:solidFill>
                      <a:srgbClr val="BE0000"/>
                    </a:solidFill>
                    <a:effectLst/>
                    <a:latin typeface="Arial Narrow" pitchFamily="34" charset="0"/>
                  </a:rPr>
                  <a:t>Faaliyetler</a:t>
                </a:r>
                <a:endParaRPr kumimoji="0" lang="tr-TR" sz="1800" b="0" i="0" u="none" strike="noStrike" cap="none" normalizeH="0" baseline="0" smtClean="0">
                  <a:ln>
                    <a:noFill/>
                  </a:ln>
                  <a:solidFill>
                    <a:schemeClr val="tx1"/>
                  </a:solidFill>
                  <a:effectLst/>
                  <a:latin typeface="Arial" pitchFamily="34" charset="0"/>
                </a:endParaRPr>
              </a:p>
            </p:txBody>
          </p:sp>
          <p:sp>
            <p:nvSpPr>
              <p:cNvPr id="120856" name="Line 24"/>
              <p:cNvSpPr>
                <a:spLocks noChangeShapeType="1"/>
              </p:cNvSpPr>
              <p:nvPr/>
            </p:nvSpPr>
            <p:spPr bwMode="auto">
              <a:xfrm>
                <a:off x="1490" y="3733"/>
                <a:ext cx="3080" cy="0"/>
              </a:xfrm>
              <a:prstGeom prst="line">
                <a:avLst/>
              </a:prstGeom>
              <a:noFill/>
              <a:ln w="50800">
                <a:solidFill>
                  <a:srgbClr val="000000"/>
                </a:solidFill>
                <a:prstDash val="sysDot"/>
                <a:round/>
                <a:headEnd/>
                <a:tailEnd type="triangle" w="med" len="med"/>
              </a:ln>
              <a:effectLst/>
            </p:spPr>
            <p:txBody>
              <a:bodyPr vert="horz" wrap="square" lIns="91440" tIns="45720" rIns="91440" bIns="45720" numCol="1" anchor="ctr" anchorCtr="0" compatLnSpc="1">
                <a:prstTxWarp prst="textNoShape">
                  <a:avLst/>
                </a:prstTxWarp>
              </a:bodyPr>
              <a:lstStyle/>
              <a:p>
                <a:endParaRPr lang="tr-TR"/>
              </a:p>
            </p:txBody>
          </p:sp>
          <p:sp>
            <p:nvSpPr>
              <p:cNvPr id="120857" name="Line 25"/>
              <p:cNvSpPr>
                <a:spLocks noChangeShapeType="1"/>
              </p:cNvSpPr>
              <p:nvPr/>
            </p:nvSpPr>
            <p:spPr bwMode="auto">
              <a:xfrm>
                <a:off x="1490" y="3264"/>
                <a:ext cx="3080" cy="0"/>
              </a:xfrm>
              <a:prstGeom prst="line">
                <a:avLst/>
              </a:prstGeom>
              <a:noFill/>
              <a:ln w="50800">
                <a:solidFill>
                  <a:srgbClr val="000000"/>
                </a:solidFill>
                <a:prstDash val="sysDot"/>
                <a:round/>
                <a:headEnd/>
                <a:tailEnd type="triangle" w="med" len="med"/>
              </a:ln>
              <a:effectLst/>
            </p:spPr>
            <p:txBody>
              <a:bodyPr vert="horz" wrap="square" lIns="91440" tIns="45720" rIns="91440" bIns="45720" numCol="1" anchor="ctr" anchorCtr="0" compatLnSpc="1">
                <a:prstTxWarp prst="textNoShape">
                  <a:avLst/>
                </a:prstTxWarp>
              </a:bodyPr>
              <a:lstStyle/>
              <a:p>
                <a:endParaRPr lang="tr-TR"/>
              </a:p>
            </p:txBody>
          </p:sp>
          <p:sp>
            <p:nvSpPr>
              <p:cNvPr id="120858" name="Line 26"/>
              <p:cNvSpPr>
                <a:spLocks noChangeShapeType="1"/>
              </p:cNvSpPr>
              <p:nvPr/>
            </p:nvSpPr>
            <p:spPr bwMode="auto">
              <a:xfrm>
                <a:off x="1490" y="2803"/>
                <a:ext cx="3080" cy="0"/>
              </a:xfrm>
              <a:prstGeom prst="line">
                <a:avLst/>
              </a:prstGeom>
              <a:noFill/>
              <a:ln w="50800">
                <a:solidFill>
                  <a:srgbClr val="000000"/>
                </a:solidFill>
                <a:prstDash val="sysDot"/>
                <a:round/>
                <a:headEnd/>
                <a:tailEnd type="triangle" w="med" len="med"/>
              </a:ln>
              <a:effectLst/>
            </p:spPr>
            <p:txBody>
              <a:bodyPr vert="horz" wrap="square" lIns="91440" tIns="45720" rIns="91440" bIns="45720" numCol="1" anchor="ctr" anchorCtr="0" compatLnSpc="1">
                <a:prstTxWarp prst="textNoShape">
                  <a:avLst/>
                </a:prstTxWarp>
              </a:bodyPr>
              <a:lstStyle/>
              <a:p>
                <a:endParaRPr lang="tr-TR"/>
              </a:p>
            </p:txBody>
          </p:sp>
          <p:sp>
            <p:nvSpPr>
              <p:cNvPr id="120859" name="Line 27"/>
              <p:cNvSpPr>
                <a:spLocks noChangeShapeType="1"/>
              </p:cNvSpPr>
              <p:nvPr/>
            </p:nvSpPr>
            <p:spPr bwMode="auto">
              <a:xfrm flipH="1" flipV="1">
                <a:off x="1392" y="3334"/>
                <a:ext cx="2982" cy="279"/>
              </a:xfrm>
              <a:prstGeom prst="line">
                <a:avLst/>
              </a:prstGeom>
              <a:noFill/>
              <a:ln w="50800">
                <a:solidFill>
                  <a:srgbClr val="000000"/>
                </a:solidFill>
                <a:prstDash val="sysDot"/>
                <a:round/>
                <a:headEnd/>
                <a:tailEnd type="triangle" w="med" len="med"/>
              </a:ln>
              <a:effectLst/>
            </p:spPr>
            <p:txBody>
              <a:bodyPr vert="horz" wrap="square" lIns="91440" tIns="45720" rIns="91440" bIns="45720" numCol="1" anchor="ctr" anchorCtr="0" compatLnSpc="1">
                <a:prstTxWarp prst="textNoShape">
                  <a:avLst/>
                </a:prstTxWarp>
              </a:bodyPr>
              <a:lstStyle/>
              <a:p>
                <a:endParaRPr lang="tr-TR"/>
              </a:p>
            </p:txBody>
          </p:sp>
          <p:sp>
            <p:nvSpPr>
              <p:cNvPr id="120860" name="Line 28"/>
              <p:cNvSpPr>
                <a:spLocks noChangeShapeType="1"/>
              </p:cNvSpPr>
              <p:nvPr/>
            </p:nvSpPr>
            <p:spPr bwMode="auto">
              <a:xfrm flipH="1" flipV="1">
                <a:off x="1392" y="2915"/>
                <a:ext cx="2982" cy="279"/>
              </a:xfrm>
              <a:prstGeom prst="line">
                <a:avLst/>
              </a:prstGeom>
              <a:noFill/>
              <a:ln w="50800">
                <a:solidFill>
                  <a:srgbClr val="000000"/>
                </a:solidFill>
                <a:prstDash val="sysDot"/>
                <a:round/>
                <a:headEnd/>
                <a:tailEnd type="triangle" w="med" len="med"/>
              </a:ln>
              <a:effectLst/>
            </p:spPr>
            <p:txBody>
              <a:bodyPr vert="horz" wrap="square" lIns="91440" tIns="45720" rIns="91440" bIns="45720" numCol="1" anchor="ctr" anchorCtr="0" compatLnSpc="1">
                <a:prstTxWarp prst="textNoShape">
                  <a:avLst/>
                </a:prstTxWarp>
              </a:bodyPr>
              <a:lstStyle/>
              <a:p>
                <a:endParaRPr lang="tr-TR"/>
              </a:p>
            </p:txBody>
          </p:sp>
          <p:sp>
            <p:nvSpPr>
              <p:cNvPr id="120861" name="Line 29"/>
              <p:cNvSpPr>
                <a:spLocks noChangeShapeType="1"/>
              </p:cNvSpPr>
              <p:nvPr/>
            </p:nvSpPr>
            <p:spPr bwMode="auto">
              <a:xfrm flipH="1" flipV="1">
                <a:off x="1392" y="2454"/>
                <a:ext cx="2982" cy="279"/>
              </a:xfrm>
              <a:prstGeom prst="line">
                <a:avLst/>
              </a:prstGeom>
              <a:noFill/>
              <a:ln w="50800">
                <a:solidFill>
                  <a:srgbClr val="000000"/>
                </a:solidFill>
                <a:prstDash val="sysDot"/>
                <a:round/>
                <a:headEnd/>
                <a:tailEnd type="triangle" w="med" len="med"/>
              </a:ln>
              <a:effectLst/>
            </p:spPr>
            <p:txBody>
              <a:bodyPr vert="horz" wrap="square" lIns="91440" tIns="45720" rIns="91440" bIns="45720" numCol="1" anchor="ctr" anchorCtr="0" compatLnSpc="1">
                <a:prstTxWarp prst="textNoShape">
                  <a:avLst/>
                </a:prstTxWarp>
              </a:bodyPr>
              <a:lstStyle/>
              <a:p>
                <a:endParaRPr lang="tr-TR"/>
              </a:p>
            </p:txBody>
          </p:sp>
          <p:sp>
            <p:nvSpPr>
              <p:cNvPr id="120862" name="Rectangle 30"/>
              <p:cNvSpPr>
                <a:spLocks noChangeArrowheads="1"/>
              </p:cNvSpPr>
              <p:nvPr/>
            </p:nvSpPr>
            <p:spPr bwMode="auto">
              <a:xfrm>
                <a:off x="4120" y="3943"/>
                <a:ext cx="212" cy="377"/>
              </a:xfrm>
              <a:prstGeom prst="rect">
                <a:avLst/>
              </a:prstGeom>
              <a:solidFill>
                <a:srgbClr val="FF99CC"/>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sp>
            <p:nvSpPr>
              <p:cNvPr id="120863" name="Line 31"/>
              <p:cNvSpPr>
                <a:spLocks noChangeShapeType="1"/>
              </p:cNvSpPr>
              <p:nvPr/>
            </p:nvSpPr>
            <p:spPr bwMode="auto">
              <a:xfrm flipH="1" flipV="1">
                <a:off x="1411" y="3790"/>
                <a:ext cx="2983" cy="279"/>
              </a:xfrm>
              <a:prstGeom prst="line">
                <a:avLst/>
              </a:prstGeom>
              <a:noFill/>
              <a:ln w="50800">
                <a:solidFill>
                  <a:srgbClr val="000000"/>
                </a:solidFill>
                <a:prstDash val="sysDot"/>
                <a:round/>
                <a:headEnd/>
                <a:tailEnd type="triangle" w="med" len="med"/>
              </a:ln>
              <a:effectLst/>
            </p:spPr>
            <p:txBody>
              <a:bodyPr vert="horz" wrap="square" lIns="91440" tIns="45720" rIns="91440" bIns="45720" numCol="1" anchor="ctr" anchorCtr="0" compatLnSpc="1">
                <a:prstTxWarp prst="textNoShape">
                  <a:avLst/>
                </a:prstTxWarp>
              </a:bodyPr>
              <a:lstStyle/>
              <a:p>
                <a:endParaRPr lang="tr-TR"/>
              </a:p>
            </p:txBody>
          </p:sp>
          <p:sp>
            <p:nvSpPr>
              <p:cNvPr id="120864" name="Rectangle 32"/>
              <p:cNvSpPr>
                <a:spLocks noChangeArrowheads="1"/>
              </p:cNvSpPr>
              <p:nvPr/>
            </p:nvSpPr>
            <p:spPr bwMode="auto">
              <a:xfrm>
                <a:off x="1766" y="3523"/>
                <a:ext cx="1119" cy="23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200" b="1" i="0" u="none" strike="noStrike" cap="none" normalizeH="0" baseline="0" smtClean="0">
                    <a:ln>
                      <a:noFill/>
                    </a:ln>
                    <a:solidFill>
                      <a:srgbClr val="BE0000"/>
                    </a:solidFill>
                    <a:effectLst/>
                    <a:latin typeface="Arial Narrow" pitchFamily="34" charset="0"/>
                  </a:rPr>
                  <a:t>Araçlar</a:t>
                </a:r>
                <a:endParaRPr kumimoji="0" lang="tr-TR" sz="1800" b="0" i="0" u="none" strike="noStrike" cap="none" normalizeH="0" baseline="0" smtClean="0">
                  <a:ln>
                    <a:noFill/>
                  </a:ln>
                  <a:solidFill>
                    <a:schemeClr val="tx1"/>
                  </a:solidFill>
                  <a:effectLst/>
                  <a:latin typeface="Arial" pitchFamily="34" charset="0"/>
                </a:endParaRPr>
              </a:p>
            </p:txBody>
          </p:sp>
          <p:sp>
            <p:nvSpPr>
              <p:cNvPr id="120865" name="Rectangle 33"/>
              <p:cNvSpPr>
                <a:spLocks noChangeArrowheads="1"/>
              </p:cNvSpPr>
              <p:nvPr/>
            </p:nvSpPr>
            <p:spPr bwMode="auto">
              <a:xfrm>
                <a:off x="2946" y="3523"/>
                <a:ext cx="1115" cy="23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200" b="1" i="0" u="none" strike="noStrike" cap="none" normalizeH="0" baseline="0" smtClean="0">
                    <a:ln>
                      <a:noFill/>
                    </a:ln>
                    <a:solidFill>
                      <a:srgbClr val="BE0000"/>
                    </a:solidFill>
                    <a:effectLst/>
                    <a:latin typeface="Arial Narrow" pitchFamily="34" charset="0"/>
                  </a:rPr>
                  <a:t>Maliyet</a:t>
                </a:r>
                <a:endParaRPr kumimoji="0" lang="tr-TR" sz="1800" b="0" i="0" u="none" strike="noStrike" cap="none" normalizeH="0" baseline="0" smtClean="0">
                  <a:ln>
                    <a:noFill/>
                  </a:ln>
                  <a:solidFill>
                    <a:schemeClr val="tx1"/>
                  </a:solidFill>
                  <a:effectLst/>
                  <a:latin typeface="Arial" pitchFamily="34" charset="0"/>
                </a:endParaRPr>
              </a:p>
            </p:txBody>
          </p:sp>
          <p:sp>
            <p:nvSpPr>
              <p:cNvPr id="120866" name="Rectangle 34"/>
              <p:cNvSpPr>
                <a:spLocks noChangeArrowheads="1"/>
              </p:cNvSpPr>
              <p:nvPr/>
            </p:nvSpPr>
            <p:spPr bwMode="auto">
              <a:xfrm>
                <a:off x="4178" y="3944"/>
                <a:ext cx="1294" cy="27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smtClean="0">
                    <a:ln>
                      <a:noFill/>
                    </a:ln>
                    <a:solidFill>
                      <a:srgbClr val="BE0000"/>
                    </a:solidFill>
                    <a:effectLst/>
                    <a:latin typeface="Arial Narrow" pitchFamily="34" charset="0"/>
                  </a:rPr>
                  <a:t>Ön-koşullar</a:t>
                </a:r>
                <a:endParaRPr kumimoji="0" lang="tr-TR" sz="1800" b="0" i="0" u="none" strike="noStrike" cap="none" normalizeH="0" baseline="0" smtClean="0">
                  <a:ln>
                    <a:noFill/>
                  </a:ln>
                  <a:solidFill>
                    <a:schemeClr val="tx1"/>
                  </a:solidFill>
                  <a:effectLst/>
                  <a:latin typeface="Arial" pitchFamily="34" charset="0"/>
                </a:endParaRPr>
              </a:p>
            </p:txBody>
          </p:sp>
        </p:grpSp>
        <p:sp>
          <p:nvSpPr>
            <p:cNvPr id="120867" name="Rectangle 35"/>
            <p:cNvSpPr>
              <a:spLocks noChangeArrowheads="1"/>
            </p:cNvSpPr>
            <p:nvPr/>
          </p:nvSpPr>
          <p:spPr bwMode="auto">
            <a:xfrm>
              <a:off x="528" y="2647"/>
              <a:ext cx="835" cy="377"/>
            </a:xfrm>
            <a:prstGeom prst="rect">
              <a:avLst/>
            </a:prstGeom>
            <a:solidFill>
              <a:srgbClr val="547CFA"/>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200" b="0" i="0" u="none" strike="noStrike" cap="none" normalizeH="0" baseline="0" smtClean="0">
                  <a:ln>
                    <a:noFill/>
                  </a:ln>
                  <a:solidFill>
                    <a:srgbClr val="000000"/>
                  </a:solidFill>
                  <a:effectLst/>
                  <a:latin typeface="Calibri" pitchFamily="34" charset="0"/>
                </a:rPr>
                <a:t>Projenin Amacı</a:t>
              </a:r>
              <a:endParaRPr kumimoji="0" lang="tr-TR" sz="1800" b="0" i="0" u="none" strike="noStrike" cap="none" normalizeH="0" baseline="0" smtClean="0">
                <a:ln>
                  <a:noFill/>
                </a:ln>
                <a:solidFill>
                  <a:schemeClr val="tx1"/>
                </a:solidFill>
                <a:effectLst/>
                <a:latin typeface="Arial" pitchFamily="34" charset="0"/>
              </a:endParaRPr>
            </a:p>
          </p:txBody>
        </p:sp>
        <p:sp>
          <p:nvSpPr>
            <p:cNvPr id="120868" name="Rectangle 36"/>
            <p:cNvSpPr>
              <a:spLocks noChangeArrowheads="1"/>
            </p:cNvSpPr>
            <p:nvPr/>
          </p:nvSpPr>
          <p:spPr bwMode="auto">
            <a:xfrm>
              <a:off x="528" y="1855"/>
              <a:ext cx="1104" cy="34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1" i="0" u="none" strike="noStrike" cap="none" normalizeH="0" baseline="0" dirty="0" smtClean="0">
                  <a:ln>
                    <a:noFill/>
                  </a:ln>
                  <a:solidFill>
                    <a:srgbClr val="000000"/>
                  </a:solidFill>
                  <a:effectLst/>
                  <a:latin typeface="Arial Narrow" pitchFamily="34" charset="0"/>
                </a:rPr>
                <a:t>Müdahale Mantığı-Projenin</a:t>
              </a:r>
              <a:r>
                <a:rPr kumimoji="0" lang="tr-TR" sz="1600" b="1" i="0" u="none" strike="noStrike" cap="none" normalizeH="0" baseline="0" dirty="0" smtClean="0">
                  <a:ln>
                    <a:noFill/>
                  </a:ln>
                  <a:solidFill>
                    <a:srgbClr val="000000"/>
                  </a:solidFill>
                  <a:effectLst/>
                  <a:latin typeface="Arial Narrow" pitchFamily="34" charset="0"/>
                </a:rPr>
                <a:t> </a:t>
              </a:r>
              <a:r>
                <a:rPr kumimoji="0" lang="tr-TR" sz="1200" b="1" i="0" u="none" strike="noStrike" cap="none" normalizeH="0" baseline="0" dirty="0" smtClean="0">
                  <a:ln>
                    <a:noFill/>
                  </a:ln>
                  <a:solidFill>
                    <a:srgbClr val="000000"/>
                  </a:solidFill>
                  <a:effectLst/>
                  <a:latin typeface="Arial Narrow" pitchFamily="34" charset="0"/>
                </a:rPr>
                <a:t>Kapsamı</a:t>
              </a:r>
              <a:endParaRPr kumimoji="0" lang="tr-TR" sz="1800" b="0" i="0" u="none" strike="noStrike" cap="none" normalizeH="0" baseline="0" dirty="0" smtClean="0">
                <a:ln>
                  <a:noFill/>
                </a:ln>
                <a:solidFill>
                  <a:schemeClr val="tx1"/>
                </a:solidFill>
                <a:effectLst/>
                <a:latin typeface="Arial" pitchFamily="34" charset="0"/>
              </a:endParaRPr>
            </a:p>
          </p:txBody>
        </p:sp>
      </p:grpSp>
      <p:grpSp>
        <p:nvGrpSpPr>
          <p:cNvPr id="5" name="53 Grup"/>
          <p:cNvGrpSpPr/>
          <p:nvPr/>
        </p:nvGrpSpPr>
        <p:grpSpPr>
          <a:xfrm>
            <a:off x="5652120" y="44624"/>
            <a:ext cx="3456384" cy="504056"/>
            <a:chOff x="0" y="0"/>
            <a:chExt cx="4140968" cy="725010"/>
          </a:xfrm>
        </p:grpSpPr>
        <p:sp>
          <p:nvSpPr>
            <p:cNvPr id="55" name="54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56"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57" name="56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b="1" dirty="0" smtClean="0">
                <a:solidFill>
                  <a:srgbClr val="FF0000"/>
                </a:solidFill>
                <a:latin typeface="Calibri,Bold"/>
              </a:rPr>
              <a:t>Örnek: </a:t>
            </a:r>
            <a:r>
              <a:rPr lang="tr-TR" b="1" dirty="0" smtClean="0">
                <a:solidFill>
                  <a:srgbClr val="0033CD"/>
                </a:solidFill>
                <a:latin typeface="Calibri,Bold"/>
              </a:rPr>
              <a:t>Çocuk tutuklularla yapılacak bir rehabilitasyonu konulu bir projede,</a:t>
            </a:r>
          </a:p>
          <a:p>
            <a:r>
              <a:rPr lang="tr-TR" b="1" dirty="0" smtClean="0">
                <a:solidFill>
                  <a:srgbClr val="FF0000"/>
                </a:solidFill>
                <a:latin typeface="Calibri,Bold"/>
              </a:rPr>
              <a:t>Tanımlama:</a:t>
            </a:r>
          </a:p>
          <a:p>
            <a:r>
              <a:rPr lang="tr-TR" b="1" dirty="0" smtClean="0">
                <a:solidFill>
                  <a:srgbClr val="00CD00"/>
                </a:solidFill>
                <a:latin typeface="Calibri,Bold"/>
              </a:rPr>
              <a:t>Risk nedir? </a:t>
            </a:r>
            <a:r>
              <a:rPr lang="tr-TR" b="1" dirty="0" smtClean="0">
                <a:solidFill>
                  <a:srgbClr val="0033CD"/>
                </a:solidFill>
                <a:latin typeface="Calibri,Bold"/>
              </a:rPr>
              <a:t>Adalet Bakanlığının ıslahevlerinde çalışma izni vermemesi.</a:t>
            </a:r>
          </a:p>
          <a:p>
            <a:r>
              <a:rPr lang="tr-TR" b="1" dirty="0" smtClean="0">
                <a:solidFill>
                  <a:srgbClr val="FF0000"/>
                </a:solidFill>
                <a:latin typeface="Calibri,Bold"/>
              </a:rPr>
              <a:t>Gerçekleşme ihtimali:</a:t>
            </a:r>
          </a:p>
          <a:p>
            <a:r>
              <a:rPr lang="tr-TR" b="1" dirty="0" smtClean="0">
                <a:solidFill>
                  <a:srgbClr val="00CD00"/>
                </a:solidFill>
                <a:latin typeface="Calibri,Bold"/>
              </a:rPr>
              <a:t>İzin vermeyebilir mi? </a:t>
            </a:r>
            <a:r>
              <a:rPr lang="tr-TR" b="1" dirty="0" smtClean="0">
                <a:solidFill>
                  <a:srgbClr val="0033CD"/>
                </a:solidFill>
                <a:latin typeface="Calibri,Bold"/>
              </a:rPr>
              <a:t>Evet, vermeyebilir.</a:t>
            </a:r>
          </a:p>
          <a:p>
            <a:r>
              <a:rPr lang="tr-TR" b="1" dirty="0" smtClean="0">
                <a:solidFill>
                  <a:srgbClr val="FF0000"/>
                </a:solidFill>
                <a:latin typeface="Calibri,Bold"/>
              </a:rPr>
              <a:t>Değerlendirme:</a:t>
            </a:r>
          </a:p>
          <a:p>
            <a:r>
              <a:rPr lang="tr-TR" b="1" dirty="0" smtClean="0">
                <a:solidFill>
                  <a:srgbClr val="00CD00"/>
                </a:solidFill>
                <a:latin typeface="Calibri,Bold"/>
              </a:rPr>
              <a:t>Yaklaşık olarak etkisi ne? </a:t>
            </a:r>
            <a:r>
              <a:rPr lang="tr-TR" b="1" dirty="0" smtClean="0">
                <a:solidFill>
                  <a:srgbClr val="0033CD"/>
                </a:solidFill>
                <a:latin typeface="Calibri,Bold"/>
              </a:rPr>
              <a:t>Proje gerçekleşemez</a:t>
            </a:r>
            <a:endParaRPr lang="tr-TR" dirty="0"/>
          </a:p>
        </p:txBody>
      </p:sp>
      <p:sp>
        <p:nvSpPr>
          <p:cNvPr id="4" name="3 Veri Yer Tutucusu"/>
          <p:cNvSpPr>
            <a:spLocks noGrp="1"/>
          </p:cNvSpPr>
          <p:nvPr>
            <p:ph type="dt" sz="half" idx="10"/>
          </p:nvPr>
        </p:nvSpPr>
        <p:spPr/>
        <p:txBody>
          <a:bodyPr/>
          <a:lstStyle/>
          <a:p>
            <a:pPr>
              <a:defRPr/>
            </a:pPr>
            <a:fld id="{DAF4A1C4-31E9-41E4-BD69-56A5C3B7F391}"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5" name="4 Slayt Numarası Yer Tutucusu"/>
          <p:cNvSpPr>
            <a:spLocks noGrp="1"/>
          </p:cNvSpPr>
          <p:nvPr>
            <p:ph type="sldNum" sz="quarter" idx="11"/>
          </p:nvPr>
        </p:nvSpPr>
        <p:spPr/>
        <p:txBody>
          <a:bodyPr/>
          <a:lstStyle/>
          <a:p>
            <a:pPr>
              <a:defRPr/>
            </a:pPr>
            <a:fld id="{9A5C6624-4616-40B6-A262-E37B5A1179C4}" type="slidenum">
              <a:rPr lang="tr-TR" smtClean="0">
                <a:solidFill>
                  <a:srgbClr val="4F81BD">
                    <a:lumMod val="40000"/>
                    <a:lumOff val="60000"/>
                  </a:srgbClr>
                </a:solidFill>
              </a:rPr>
              <a:pPr>
                <a:defRPr/>
              </a:pPr>
              <a:t>119</a:t>
            </a:fld>
            <a:endParaRPr lang="tr-TR">
              <a:solidFill>
                <a:srgbClr val="4F81BD">
                  <a:lumMod val="40000"/>
                  <a:lumOff val="60000"/>
                </a:srgbClr>
              </a:solidFill>
            </a:endParaRPr>
          </a:p>
        </p:txBody>
      </p:sp>
      <p:grpSp>
        <p:nvGrpSpPr>
          <p:cNvPr id="2" name="5 Grup"/>
          <p:cNvGrpSpPr/>
          <p:nvPr/>
        </p:nvGrpSpPr>
        <p:grpSpPr>
          <a:xfrm>
            <a:off x="5652120" y="44624"/>
            <a:ext cx="3456384" cy="504056"/>
            <a:chOff x="0" y="0"/>
            <a:chExt cx="4140968" cy="725010"/>
          </a:xfrm>
        </p:grpSpPr>
        <p:sp>
          <p:nvSpPr>
            <p:cNvPr id="7" name="6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8"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9" name="8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3786188" y="714375"/>
            <a:ext cx="5072062" cy="703263"/>
          </a:xfrm>
        </p:spPr>
        <p:txBody>
          <a:bodyPr/>
          <a:lstStyle/>
          <a:p>
            <a:endParaRPr lang="tr-TR" smtClean="0"/>
          </a:p>
        </p:txBody>
      </p:sp>
      <p:sp>
        <p:nvSpPr>
          <p:cNvPr id="14339" name="2 İçerik Yer Tutucusu"/>
          <p:cNvSpPr>
            <a:spLocks noGrp="1"/>
          </p:cNvSpPr>
          <p:nvPr>
            <p:ph idx="1"/>
          </p:nvPr>
        </p:nvSpPr>
        <p:spPr/>
        <p:txBody>
          <a:bodyPr/>
          <a:lstStyle/>
          <a:p>
            <a:endParaRPr lang="tr-TR" smtClean="0"/>
          </a:p>
        </p:txBody>
      </p:sp>
      <p:sp>
        <p:nvSpPr>
          <p:cNvPr id="14340" name="3 Veri Yer Tutucusu"/>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50253-ECEC-43BE-8D30-3ED1B97C1276}" type="datetime1">
              <a:rPr lang="tr-TR" smtClean="0">
                <a:solidFill>
                  <a:srgbClr val="B9CDE5"/>
                </a:solidFill>
              </a:rPr>
              <a:pPr fontAlgn="base">
                <a:spcBef>
                  <a:spcPct val="0"/>
                </a:spcBef>
                <a:spcAft>
                  <a:spcPct val="0"/>
                </a:spcAft>
              </a:pPr>
              <a:t>04.12.2013</a:t>
            </a:fld>
            <a:endParaRPr lang="tr-TR" smtClean="0">
              <a:solidFill>
                <a:srgbClr val="B9CDE5"/>
              </a:solidFill>
            </a:endParaRPr>
          </a:p>
        </p:txBody>
      </p:sp>
      <p:sp>
        <p:nvSpPr>
          <p:cNvPr id="14341" name="4 Slayt Numarası Yer Tutucusu"/>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74E52B-7190-4570-957A-154666004B91}" type="slidenum">
              <a:rPr lang="tr-TR" smtClean="0">
                <a:solidFill>
                  <a:srgbClr val="B9CDE5"/>
                </a:solidFill>
              </a:rPr>
              <a:pPr fontAlgn="base">
                <a:spcBef>
                  <a:spcPct val="0"/>
                </a:spcBef>
                <a:spcAft>
                  <a:spcPct val="0"/>
                </a:spcAft>
              </a:pPr>
              <a:t>12</a:t>
            </a:fld>
            <a:endParaRPr lang="tr-TR" smtClean="0">
              <a:solidFill>
                <a:srgbClr val="B9CDE5"/>
              </a:solidFill>
            </a:endParaRPr>
          </a:p>
        </p:txBody>
      </p:sp>
      <p:pic>
        <p:nvPicPr>
          <p:cNvPr id="14342" name="Picture 2"/>
          <p:cNvPicPr>
            <a:picLocks noChangeAspect="1" noChangeArrowheads="1"/>
          </p:cNvPicPr>
          <p:nvPr/>
        </p:nvPicPr>
        <p:blipFill>
          <a:blip r:embed="rId3" cstate="print"/>
          <a:srcRect/>
          <a:stretch>
            <a:fillRect/>
          </a:stretch>
        </p:blipFill>
        <p:spPr bwMode="auto">
          <a:xfrm>
            <a:off x="0" y="0"/>
            <a:ext cx="9144000" cy="6762750"/>
          </a:xfrm>
          <a:prstGeom prst="rect">
            <a:avLst/>
          </a:prstGeom>
          <a:noFill/>
          <a:ln w="9525">
            <a:noFill/>
            <a:miter lim="800000"/>
            <a:headEnd/>
            <a:tailEnd/>
          </a:ln>
        </p:spPr>
      </p:pic>
      <p:cxnSp>
        <p:nvCxnSpPr>
          <p:cNvPr id="8" name="7 Düz Bağlayıcı"/>
          <p:cNvCxnSpPr/>
          <p:nvPr/>
        </p:nvCxnSpPr>
        <p:spPr>
          <a:xfrm>
            <a:off x="2051050" y="6453188"/>
            <a:ext cx="1368425" cy="0"/>
          </a:xfrm>
          <a:prstGeom prst="line">
            <a:avLst/>
          </a:prstGeom>
          <a:ln w="22225" cmpd="sng"/>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B2F1617-1395-450B-8E0E-DA0404DC56B4}"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3" name="2 Slayt Numarası Yer Tutucusu"/>
          <p:cNvSpPr>
            <a:spLocks noGrp="1"/>
          </p:cNvSpPr>
          <p:nvPr>
            <p:ph type="sldNum" sz="quarter" idx="12"/>
          </p:nvPr>
        </p:nvSpPr>
        <p:spPr/>
        <p:txBody>
          <a:bodyPr/>
          <a:lstStyle/>
          <a:p>
            <a:pPr>
              <a:defRPr/>
            </a:pPr>
            <a:fld id="{2B36D5F5-B66F-4EF9-89DA-D58B6A1FBA5F}" type="slidenum">
              <a:rPr lang="tr-TR" smtClean="0">
                <a:solidFill>
                  <a:srgbClr val="4F81BD">
                    <a:lumMod val="40000"/>
                    <a:lumOff val="60000"/>
                  </a:srgbClr>
                </a:solidFill>
              </a:rPr>
              <a:pPr>
                <a:defRPr/>
              </a:pPr>
              <a:t>120</a:t>
            </a:fld>
            <a:endParaRPr lang="tr-TR" dirty="0">
              <a:solidFill>
                <a:srgbClr val="4F81BD">
                  <a:lumMod val="40000"/>
                  <a:lumOff val="60000"/>
                </a:srgbClr>
              </a:solidFill>
            </a:endParaRPr>
          </a:p>
        </p:txBody>
      </p:sp>
      <p:graphicFrame>
        <p:nvGraphicFramePr>
          <p:cNvPr id="6" name="5 Tablo"/>
          <p:cNvGraphicFramePr>
            <a:graphicFrameLocks noGrp="1"/>
          </p:cNvGraphicFramePr>
          <p:nvPr/>
        </p:nvGraphicFramePr>
        <p:xfrm>
          <a:off x="179513" y="428604"/>
          <a:ext cx="8784975" cy="6034749"/>
        </p:xfrm>
        <a:graphic>
          <a:graphicData uri="http://schemas.openxmlformats.org/drawingml/2006/table">
            <a:tbl>
              <a:tblPr/>
              <a:tblGrid>
                <a:gridCol w="1463529"/>
                <a:gridCol w="3214710"/>
                <a:gridCol w="592152"/>
                <a:gridCol w="765170"/>
                <a:gridCol w="2749414"/>
              </a:tblGrid>
              <a:tr h="979920">
                <a:tc>
                  <a:txBody>
                    <a:bodyPr/>
                    <a:lstStyle/>
                    <a:p>
                      <a:pPr algn="just">
                        <a:lnSpc>
                          <a:spcPts val="1600"/>
                        </a:lnSpc>
                        <a:spcBef>
                          <a:spcPts val="600"/>
                        </a:spcBef>
                        <a:spcAft>
                          <a:spcPts val="0"/>
                        </a:spcAft>
                      </a:pPr>
                      <a:endParaRPr lang="tr-TR" sz="1800"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just">
                        <a:lnSpc>
                          <a:spcPts val="1600"/>
                        </a:lnSpc>
                        <a:spcBef>
                          <a:spcPts val="600"/>
                        </a:spcBef>
                        <a:spcAft>
                          <a:spcPts val="0"/>
                        </a:spcAft>
                      </a:pPr>
                      <a:r>
                        <a:rPr lang="tr-TR" sz="1600" b="1" dirty="0">
                          <a:latin typeface="Arial"/>
                          <a:ea typeface="Times New Roman"/>
                          <a:cs typeface="Times New Roman"/>
                        </a:rPr>
                        <a:t>Projenin Yapısı</a:t>
                      </a:r>
                      <a:endParaRPr lang="tr-TR" sz="1800" dirty="0">
                        <a:latin typeface="Arial"/>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just">
                        <a:lnSpc>
                          <a:spcPts val="1600"/>
                        </a:lnSpc>
                        <a:spcBef>
                          <a:spcPts val="600"/>
                        </a:spcBef>
                        <a:spcAft>
                          <a:spcPts val="0"/>
                        </a:spcAft>
                      </a:pPr>
                      <a:r>
                        <a:rPr lang="tr-TR" sz="1200" b="1" dirty="0">
                          <a:latin typeface="Arial"/>
                          <a:ea typeface="Times New Roman"/>
                          <a:cs typeface="Times New Roman"/>
                        </a:rPr>
                        <a:t>Doğrulanabilir Göstergeler</a:t>
                      </a:r>
                      <a:endParaRPr lang="tr-TR" sz="1400" dirty="0">
                        <a:latin typeface="Arial"/>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just">
                        <a:lnSpc>
                          <a:spcPts val="1600"/>
                        </a:lnSpc>
                        <a:spcBef>
                          <a:spcPts val="600"/>
                        </a:spcBef>
                        <a:spcAft>
                          <a:spcPts val="0"/>
                        </a:spcAft>
                      </a:pPr>
                      <a:r>
                        <a:rPr lang="tr-TR" sz="1200" b="1" dirty="0">
                          <a:latin typeface="Arial"/>
                          <a:ea typeface="Times New Roman"/>
                          <a:cs typeface="Times New Roman"/>
                        </a:rPr>
                        <a:t>Doğrulama Kaynakları</a:t>
                      </a:r>
                      <a:endParaRPr lang="tr-TR" sz="1400" dirty="0">
                        <a:latin typeface="Arial"/>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just">
                        <a:lnSpc>
                          <a:spcPts val="1600"/>
                        </a:lnSpc>
                        <a:spcBef>
                          <a:spcPts val="600"/>
                        </a:spcBef>
                        <a:spcAft>
                          <a:spcPts val="0"/>
                        </a:spcAft>
                      </a:pPr>
                      <a:r>
                        <a:rPr lang="tr-TR" sz="1600" b="1" dirty="0">
                          <a:latin typeface="Arial"/>
                          <a:ea typeface="Times New Roman"/>
                          <a:cs typeface="Times New Roman"/>
                        </a:rPr>
                        <a:t>Varsayımlar</a:t>
                      </a:r>
                      <a:endParaRPr lang="tr-TR" sz="1800" dirty="0">
                        <a:latin typeface="Arial"/>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r>
              <a:tr h="729315">
                <a:tc>
                  <a:txBody>
                    <a:bodyPr/>
                    <a:lstStyle/>
                    <a:p>
                      <a:pPr algn="just">
                        <a:lnSpc>
                          <a:spcPts val="1600"/>
                        </a:lnSpc>
                        <a:spcBef>
                          <a:spcPts val="600"/>
                        </a:spcBef>
                        <a:spcAft>
                          <a:spcPts val="0"/>
                        </a:spcAft>
                      </a:pPr>
                      <a:r>
                        <a:rPr lang="tr-TR" sz="1600" b="1" dirty="0">
                          <a:latin typeface="Arial"/>
                          <a:ea typeface="Times New Roman"/>
                          <a:cs typeface="Times New Roman"/>
                        </a:rPr>
                        <a:t>GENEL HEDEF</a:t>
                      </a:r>
                      <a:endParaRPr lang="tr-TR" sz="1800" dirty="0">
                        <a:latin typeface="Arial"/>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r>
                        <a:rPr lang="tr-TR" sz="1600" kern="1200" baseline="0" dirty="0" smtClean="0">
                          <a:solidFill>
                            <a:schemeClr val="tx1"/>
                          </a:solidFill>
                          <a:latin typeface="+mn-lt"/>
                          <a:ea typeface="+mn-ea"/>
                          <a:cs typeface="+mn-cs"/>
                        </a:rPr>
                        <a:t>STK’ların katılımcı demokrasinin </a:t>
                      </a:r>
                      <a:r>
                        <a:rPr lang="nl-NL" sz="1600" kern="1200" baseline="0" dirty="0" smtClean="0">
                          <a:solidFill>
                            <a:schemeClr val="tx1"/>
                          </a:solidFill>
                          <a:latin typeface="+mn-lt"/>
                          <a:ea typeface="+mn-ea"/>
                          <a:cs typeface="+mn-cs"/>
                        </a:rPr>
                        <a:t>gelişmesinde </a:t>
                      </a:r>
                      <a:r>
                        <a:rPr lang="nl-NL" sz="1600" b="1" kern="1200" baseline="0" dirty="0" smtClean="0">
                          <a:solidFill>
                            <a:schemeClr val="tx1"/>
                          </a:solidFill>
                          <a:latin typeface="+mn-lt"/>
                          <a:ea typeface="+mn-ea"/>
                          <a:cs typeface="+mn-cs"/>
                        </a:rPr>
                        <a:t>daha etkin bir rol</a:t>
                      </a:r>
                      <a:r>
                        <a:rPr lang="tr-TR" sz="1600" b="1" kern="1200" baseline="0" dirty="0" smtClean="0">
                          <a:solidFill>
                            <a:schemeClr val="tx1"/>
                          </a:solidFill>
                          <a:latin typeface="+mn-lt"/>
                          <a:ea typeface="+mn-ea"/>
                          <a:cs typeface="+mn-cs"/>
                        </a:rPr>
                        <a:t> oynamalarına katkıda bulunmak.</a:t>
                      </a:r>
                      <a:endParaRPr lang="tr-TR" sz="1600" b="1"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Bef>
                          <a:spcPts val="600"/>
                        </a:spcBef>
                        <a:spcAft>
                          <a:spcPts val="0"/>
                        </a:spcAft>
                      </a:pPr>
                      <a:endParaRPr lang="tr-TR" sz="160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Bef>
                          <a:spcPts val="600"/>
                        </a:spcBef>
                        <a:spcAft>
                          <a:spcPts val="0"/>
                        </a:spcAft>
                      </a:pPr>
                      <a:endParaRPr lang="tr-TR" sz="160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Bef>
                          <a:spcPts val="600"/>
                        </a:spcBef>
                        <a:spcAft>
                          <a:spcPts val="0"/>
                        </a:spcAft>
                      </a:pPr>
                      <a:endParaRPr lang="tr-TR" sz="160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265">
                <a:tc>
                  <a:txBody>
                    <a:bodyPr/>
                    <a:lstStyle/>
                    <a:p>
                      <a:pPr algn="l">
                        <a:lnSpc>
                          <a:spcPts val="1600"/>
                        </a:lnSpc>
                        <a:spcBef>
                          <a:spcPts val="600"/>
                        </a:spcBef>
                        <a:spcAft>
                          <a:spcPts val="0"/>
                        </a:spcAft>
                      </a:pPr>
                      <a:r>
                        <a:rPr lang="tr-TR" sz="1600" b="1" dirty="0">
                          <a:latin typeface="Arial"/>
                          <a:ea typeface="Times New Roman"/>
                          <a:cs typeface="Times New Roman"/>
                        </a:rPr>
                        <a:t>PROJENİN AMACI</a:t>
                      </a:r>
                      <a:endParaRPr lang="tr-TR" sz="1800" dirty="0">
                        <a:latin typeface="Arial"/>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r>
                        <a:rPr lang="tr-TR" sz="1600" kern="1200" baseline="0" dirty="0" smtClean="0">
                          <a:solidFill>
                            <a:schemeClr val="tx1"/>
                          </a:solidFill>
                          <a:latin typeface="+mn-lt"/>
                          <a:ea typeface="+mn-ea"/>
                          <a:cs typeface="+mn-cs"/>
                        </a:rPr>
                        <a:t>Adana ve Mersin’deki STK’ların örgüt içi işleyiş, diğer sektörler ve kurumlarla olan ilişkileri ve belirledikleri amaçlarını gerçekleştirmek konularında </a:t>
                      </a:r>
                      <a:r>
                        <a:rPr lang="tr-TR" sz="1600" b="1" kern="1200" baseline="0" dirty="0" smtClean="0">
                          <a:solidFill>
                            <a:schemeClr val="tx1"/>
                          </a:solidFill>
                          <a:latin typeface="+mn-lt"/>
                          <a:ea typeface="+mn-ea"/>
                          <a:cs typeface="+mn-cs"/>
                        </a:rPr>
                        <a:t>kapasitelerini artırarak, daha etkin</a:t>
                      </a:r>
                    </a:p>
                    <a:p>
                      <a:r>
                        <a:rPr lang="tr-TR" sz="1600" b="1" kern="1200" baseline="0" dirty="0" smtClean="0">
                          <a:solidFill>
                            <a:schemeClr val="tx1"/>
                          </a:solidFill>
                          <a:latin typeface="+mn-lt"/>
                          <a:ea typeface="+mn-ea"/>
                          <a:cs typeface="+mn-cs"/>
                        </a:rPr>
                        <a:t>çalışabilmelerini sağlamak.</a:t>
                      </a:r>
                      <a:endParaRPr lang="tr-TR" sz="1600" b="1"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Bef>
                          <a:spcPts val="600"/>
                        </a:spcBef>
                        <a:spcAft>
                          <a:spcPts val="0"/>
                        </a:spcAft>
                      </a:pPr>
                      <a:endParaRPr lang="tr-TR" sz="160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Bef>
                          <a:spcPts val="600"/>
                        </a:spcBef>
                        <a:spcAft>
                          <a:spcPts val="0"/>
                        </a:spcAft>
                      </a:pPr>
                      <a:endParaRPr lang="tr-TR" sz="160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600"/>
                        </a:lnSpc>
                        <a:spcBef>
                          <a:spcPts val="600"/>
                        </a:spcBef>
                        <a:spcAft>
                          <a:spcPts val="0"/>
                        </a:spcAft>
                        <a:buClrTx/>
                        <a:buSzTx/>
                        <a:buFontTx/>
                        <a:buNone/>
                        <a:tabLst/>
                        <a:defRPr/>
                      </a:pPr>
                      <a:r>
                        <a:rPr lang="tr-TR" sz="1600" dirty="0" smtClean="0">
                          <a:latin typeface="+mn-lt"/>
                          <a:ea typeface="Times New Roman"/>
                          <a:cs typeface="Times New Roman"/>
                        </a:rPr>
                        <a:t>Örgütlenme özgürlüğü ve haklarıyla ilgili hukuki alan devlet tarafından daraltılmıyor.</a:t>
                      </a:r>
                      <a:endParaRPr lang="tr-TR" sz="1600" dirty="0">
                        <a:latin typeface="+mn-lt"/>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6627">
                <a:tc>
                  <a:txBody>
                    <a:bodyPr/>
                    <a:lstStyle/>
                    <a:p>
                      <a:pPr algn="l">
                        <a:lnSpc>
                          <a:spcPts val="1600"/>
                        </a:lnSpc>
                        <a:spcBef>
                          <a:spcPts val="600"/>
                        </a:spcBef>
                        <a:spcAft>
                          <a:spcPts val="0"/>
                        </a:spcAft>
                      </a:pPr>
                      <a:r>
                        <a:rPr lang="tr-TR" sz="1600" b="1" dirty="0">
                          <a:latin typeface="Arial"/>
                          <a:ea typeface="Times New Roman"/>
                          <a:cs typeface="Times New Roman"/>
                        </a:rPr>
                        <a:t>SONUÇLAR/ ÇIKTILAR</a:t>
                      </a:r>
                      <a:endParaRPr lang="tr-TR" sz="1800" dirty="0">
                        <a:latin typeface="Arial"/>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r>
                        <a:rPr lang="tr-TR" sz="1600" kern="1200" baseline="0" dirty="0" smtClean="0">
                          <a:solidFill>
                            <a:schemeClr val="tx1"/>
                          </a:solidFill>
                          <a:latin typeface="+mn-lt"/>
                          <a:ea typeface="+mn-ea"/>
                          <a:cs typeface="+mn-cs"/>
                        </a:rPr>
                        <a:t>Katılımcılar, STK’ların özellikle</a:t>
                      </a:r>
                    </a:p>
                    <a:p>
                      <a:r>
                        <a:rPr lang="tr-TR" sz="1600" kern="1200" baseline="0" dirty="0" smtClean="0">
                          <a:solidFill>
                            <a:schemeClr val="tx1"/>
                          </a:solidFill>
                          <a:latin typeface="+mn-lt"/>
                          <a:ea typeface="+mn-ea"/>
                          <a:cs typeface="+mn-cs"/>
                        </a:rPr>
                        <a:t>ihtiyaç duydukları konular olan sivil</a:t>
                      </a:r>
                    </a:p>
                    <a:p>
                      <a:r>
                        <a:rPr lang="tr-TR" sz="1600" kern="1200" baseline="0" dirty="0" smtClean="0">
                          <a:solidFill>
                            <a:schemeClr val="tx1"/>
                          </a:solidFill>
                          <a:latin typeface="+mn-lt"/>
                          <a:ea typeface="+mn-ea"/>
                          <a:cs typeface="+mn-cs"/>
                        </a:rPr>
                        <a:t>toplum, demokrasi ve strateji</a:t>
                      </a:r>
                    </a:p>
                    <a:p>
                      <a:r>
                        <a:rPr lang="tr-TR" sz="1600" kern="1200" baseline="0" dirty="0" smtClean="0">
                          <a:solidFill>
                            <a:schemeClr val="tx1"/>
                          </a:solidFill>
                          <a:latin typeface="+mn-lt"/>
                          <a:ea typeface="+mn-ea"/>
                          <a:cs typeface="+mn-cs"/>
                        </a:rPr>
                        <a:t>oluşturma konularındaki</a:t>
                      </a:r>
                    </a:p>
                    <a:p>
                      <a:r>
                        <a:rPr lang="tr-TR" sz="1600" kern="1200" baseline="0" dirty="0" smtClean="0">
                          <a:solidFill>
                            <a:schemeClr val="tx1"/>
                          </a:solidFill>
                          <a:latin typeface="+mn-lt"/>
                          <a:ea typeface="+mn-ea"/>
                          <a:cs typeface="+mn-cs"/>
                        </a:rPr>
                        <a:t>perspektiflerini geliştirmenin yanı</a:t>
                      </a:r>
                    </a:p>
                    <a:p>
                      <a:r>
                        <a:rPr lang="tr-TR" sz="1600" kern="1200" baseline="0" dirty="0" smtClean="0">
                          <a:solidFill>
                            <a:schemeClr val="tx1"/>
                          </a:solidFill>
                          <a:latin typeface="+mn-lt"/>
                          <a:ea typeface="+mn-ea"/>
                          <a:cs typeface="+mn-cs"/>
                        </a:rPr>
                        <a:t>s ıra, teklif yazma ve bütçeleme,</a:t>
                      </a:r>
                    </a:p>
                    <a:p>
                      <a:r>
                        <a:rPr lang="tr-TR" sz="1600" kern="1200" baseline="0" dirty="0" smtClean="0">
                          <a:solidFill>
                            <a:schemeClr val="tx1"/>
                          </a:solidFill>
                          <a:latin typeface="+mn-lt"/>
                          <a:ea typeface="+mn-ea"/>
                          <a:cs typeface="+mn-cs"/>
                        </a:rPr>
                        <a:t>yönetim ve iletişim konularındaki</a:t>
                      </a:r>
                    </a:p>
                    <a:p>
                      <a:r>
                        <a:rPr lang="tr-TR" sz="1600" kern="1200" baseline="0" dirty="0" smtClean="0">
                          <a:solidFill>
                            <a:schemeClr val="tx1"/>
                          </a:solidFill>
                          <a:latin typeface="+mn-lt"/>
                          <a:ea typeface="+mn-ea"/>
                          <a:cs typeface="+mn-cs"/>
                        </a:rPr>
                        <a:t>becerilerini, </a:t>
                      </a:r>
                      <a:r>
                        <a:rPr lang="tr-TR" sz="1600" b="1" kern="1200" baseline="0" dirty="0" smtClean="0">
                          <a:solidFill>
                            <a:schemeClr val="tx1"/>
                          </a:solidFill>
                          <a:latin typeface="+mn-lt"/>
                          <a:ea typeface="+mn-ea"/>
                          <a:cs typeface="+mn-cs"/>
                        </a:rPr>
                        <a:t>politikalar ve hukuki</a:t>
                      </a:r>
                    </a:p>
                    <a:p>
                      <a:r>
                        <a:rPr lang="tr-TR" sz="1600" b="1" kern="1200" baseline="0" dirty="0" smtClean="0">
                          <a:solidFill>
                            <a:schemeClr val="tx1"/>
                          </a:solidFill>
                          <a:latin typeface="+mn-lt"/>
                          <a:ea typeface="+mn-ea"/>
                          <a:cs typeface="+mn-cs"/>
                        </a:rPr>
                        <a:t>yapıyla ilgili bilgilerini geliştirdiler.</a:t>
                      </a:r>
                      <a:endParaRPr lang="tr-TR" sz="1600" b="1"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Bef>
                          <a:spcPts val="600"/>
                        </a:spcBef>
                        <a:spcAft>
                          <a:spcPts val="0"/>
                        </a:spcAft>
                      </a:pPr>
                      <a:endParaRPr lang="tr-TR" sz="1600"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Bef>
                          <a:spcPts val="600"/>
                        </a:spcBef>
                        <a:spcAft>
                          <a:spcPts val="0"/>
                        </a:spcAft>
                      </a:pPr>
                      <a:endParaRPr lang="tr-TR" sz="1600"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600"/>
                        </a:lnSpc>
                        <a:spcBef>
                          <a:spcPts val="600"/>
                        </a:spcBef>
                        <a:spcAft>
                          <a:spcPts val="0"/>
                        </a:spcAft>
                        <a:buClrTx/>
                        <a:buSzTx/>
                        <a:buFontTx/>
                        <a:buNone/>
                        <a:tabLst/>
                        <a:defRPr/>
                      </a:pPr>
                      <a:r>
                        <a:rPr lang="tr-TR" sz="1600" dirty="0" smtClean="0">
                          <a:latin typeface="+mn-lt"/>
                          <a:ea typeface="Times New Roman"/>
                          <a:cs typeface="Times New Roman"/>
                        </a:rPr>
                        <a:t>Mezunlar STK’larda gönüllü ya da profesyonel çalışmaya devam ediyor.</a:t>
                      </a:r>
                      <a:endParaRPr lang="tr-TR" sz="1600" dirty="0">
                        <a:latin typeface="+mn-lt"/>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9">
                <a:tc>
                  <a:txBody>
                    <a:bodyPr/>
                    <a:lstStyle/>
                    <a:p>
                      <a:pPr algn="l">
                        <a:lnSpc>
                          <a:spcPts val="1600"/>
                        </a:lnSpc>
                        <a:spcBef>
                          <a:spcPts val="600"/>
                        </a:spcBef>
                        <a:spcAft>
                          <a:spcPts val="0"/>
                        </a:spcAft>
                      </a:pPr>
                      <a:r>
                        <a:rPr lang="tr-TR" sz="1400" b="1" dirty="0">
                          <a:latin typeface="Arial"/>
                          <a:ea typeface="Times New Roman"/>
                          <a:cs typeface="Times New Roman"/>
                        </a:rPr>
                        <a:t>FAALİYETLER</a:t>
                      </a:r>
                      <a:endParaRPr lang="tr-TR" sz="1800" dirty="0">
                        <a:latin typeface="Arial"/>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l">
                        <a:lnSpc>
                          <a:spcPts val="1600"/>
                        </a:lnSpc>
                        <a:spcBef>
                          <a:spcPts val="600"/>
                        </a:spcBef>
                        <a:spcAft>
                          <a:spcPts val="0"/>
                        </a:spcAft>
                      </a:pPr>
                      <a:r>
                        <a:rPr lang="tr-TR" sz="1600" b="1" kern="1200" baseline="0" dirty="0" smtClean="0">
                          <a:solidFill>
                            <a:schemeClr val="tx1"/>
                          </a:solidFill>
                          <a:latin typeface="+mn-lt"/>
                          <a:ea typeface="+mn-ea"/>
                          <a:cs typeface="+mn-cs"/>
                        </a:rPr>
                        <a:t>Eğitim programının  düzenlenmesi</a:t>
                      </a:r>
                      <a:endParaRPr lang="tr-TR" sz="1600" b="1"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Bef>
                          <a:spcPts val="600"/>
                        </a:spcBef>
                        <a:spcAft>
                          <a:spcPts val="0"/>
                        </a:spcAft>
                      </a:pPr>
                      <a:endParaRPr lang="tr-TR" sz="1600"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Bef>
                          <a:spcPts val="600"/>
                        </a:spcBef>
                        <a:spcAft>
                          <a:spcPts val="0"/>
                        </a:spcAft>
                      </a:pPr>
                      <a:endParaRPr lang="tr-TR" sz="1600" dirty="0">
                        <a:latin typeface="Arial"/>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600"/>
                        </a:lnSpc>
                        <a:spcBef>
                          <a:spcPts val="600"/>
                        </a:spcBef>
                        <a:spcAft>
                          <a:spcPts val="0"/>
                        </a:spcAft>
                        <a:buClrTx/>
                        <a:buSzTx/>
                        <a:buFontTx/>
                        <a:buNone/>
                        <a:tabLst/>
                        <a:defRPr/>
                      </a:pPr>
                      <a:r>
                        <a:rPr lang="tr-TR" sz="1600" dirty="0" smtClean="0">
                          <a:latin typeface="+mn-lt"/>
                          <a:ea typeface="Times New Roman"/>
                          <a:cs typeface="Times New Roman"/>
                        </a:rPr>
                        <a:t>Programa ilgi var.</a:t>
                      </a:r>
                      <a:endParaRPr lang="tr-TR" sz="1600" dirty="0">
                        <a:latin typeface="+mn-lt"/>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9" name="8 Düz Ok Bağlayıcısı"/>
          <p:cNvCxnSpPr/>
          <p:nvPr/>
        </p:nvCxnSpPr>
        <p:spPr>
          <a:xfrm>
            <a:off x="3428992" y="6286520"/>
            <a:ext cx="288032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10 Düz Ok Bağlayıcısı"/>
          <p:cNvCxnSpPr/>
          <p:nvPr/>
        </p:nvCxnSpPr>
        <p:spPr>
          <a:xfrm rot="10800000">
            <a:off x="3929058" y="4572008"/>
            <a:ext cx="2214578" cy="15716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Düz Ok Bağlayıcısı"/>
          <p:cNvCxnSpPr/>
          <p:nvPr/>
        </p:nvCxnSpPr>
        <p:spPr>
          <a:xfrm>
            <a:off x="4071934" y="4500570"/>
            <a:ext cx="2214578" cy="628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15 Düz Ok Bağlayıcısı"/>
          <p:cNvCxnSpPr/>
          <p:nvPr/>
        </p:nvCxnSpPr>
        <p:spPr>
          <a:xfrm rot="10800000">
            <a:off x="4000496" y="2928934"/>
            <a:ext cx="2143140" cy="15001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16 Düz Ok Bağlayıcısı"/>
          <p:cNvCxnSpPr/>
          <p:nvPr/>
        </p:nvCxnSpPr>
        <p:spPr>
          <a:xfrm>
            <a:off x="4000496" y="2857496"/>
            <a:ext cx="221457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17 Düz Ok Bağlayıcısı"/>
          <p:cNvCxnSpPr/>
          <p:nvPr/>
        </p:nvCxnSpPr>
        <p:spPr>
          <a:xfrm rot="10800000">
            <a:off x="4429124" y="1785926"/>
            <a:ext cx="1643074" cy="10001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18 Yatay Kaydırma"/>
          <p:cNvSpPr/>
          <p:nvPr/>
        </p:nvSpPr>
        <p:spPr>
          <a:xfrm>
            <a:off x="5929322" y="5357826"/>
            <a:ext cx="1728192" cy="576064"/>
          </a:xfrm>
          <a:prstGeom prst="horizont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b="1" dirty="0" smtClean="0"/>
              <a:t>Yatay Mantık</a:t>
            </a:r>
            <a:endParaRPr lang="tr-TR" b="1" dirty="0"/>
          </a:p>
        </p:txBody>
      </p:sp>
      <p:grpSp>
        <p:nvGrpSpPr>
          <p:cNvPr id="4" name="19 Grup"/>
          <p:cNvGrpSpPr/>
          <p:nvPr/>
        </p:nvGrpSpPr>
        <p:grpSpPr>
          <a:xfrm>
            <a:off x="5652120" y="44624"/>
            <a:ext cx="3456384" cy="504056"/>
            <a:chOff x="0" y="0"/>
            <a:chExt cx="4140968" cy="725010"/>
          </a:xfrm>
        </p:grpSpPr>
        <p:sp>
          <p:nvSpPr>
            <p:cNvPr id="21" name="20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22"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23" name="22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2988" y="3068638"/>
            <a:ext cx="4392612" cy="877887"/>
            <a:chOff x="773" y="2122"/>
            <a:chExt cx="2767" cy="553"/>
          </a:xfrm>
        </p:grpSpPr>
        <p:sp>
          <p:nvSpPr>
            <p:cNvPr id="109571" name="Line 3"/>
            <p:cNvSpPr>
              <a:spLocks noChangeShapeType="1"/>
            </p:cNvSpPr>
            <p:nvPr/>
          </p:nvSpPr>
          <p:spPr bwMode="auto">
            <a:xfrm>
              <a:off x="773" y="2674"/>
              <a:ext cx="189" cy="1"/>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72" name="Line 4"/>
            <p:cNvSpPr>
              <a:spLocks noChangeShapeType="1"/>
            </p:cNvSpPr>
            <p:nvPr/>
          </p:nvSpPr>
          <p:spPr bwMode="auto">
            <a:xfrm>
              <a:off x="2309" y="2122"/>
              <a:ext cx="1231" cy="0"/>
            </a:xfrm>
            <a:prstGeom prst="line">
              <a:avLst/>
            </a:prstGeom>
            <a:noFill/>
            <a:ln w="28575">
              <a:solidFill>
                <a:srgbClr val="FF9900"/>
              </a:solidFill>
              <a:round/>
              <a:headEnd/>
              <a:tailEnd type="triangle" w="med" len="med"/>
            </a:ln>
            <a:effectLst/>
          </p:spPr>
          <p:txBody>
            <a:bodyPr wrap="none" anchor="ctr"/>
            <a:lstStyle/>
            <a:p>
              <a:endParaRPr lang="tr-TR"/>
            </a:p>
          </p:txBody>
        </p:sp>
      </p:grpSp>
      <p:grpSp>
        <p:nvGrpSpPr>
          <p:cNvPr id="3" name="Group 5"/>
          <p:cNvGrpSpPr>
            <a:grpSpLocks/>
          </p:cNvGrpSpPr>
          <p:nvPr/>
        </p:nvGrpSpPr>
        <p:grpSpPr bwMode="auto">
          <a:xfrm>
            <a:off x="468313" y="1196975"/>
            <a:ext cx="7950200" cy="4925485"/>
            <a:chOff x="336" y="1056"/>
            <a:chExt cx="5007" cy="2864"/>
          </a:xfrm>
        </p:grpSpPr>
        <p:sp>
          <p:nvSpPr>
            <p:cNvPr id="109574" name="Line 6"/>
            <p:cNvSpPr>
              <a:spLocks noChangeShapeType="1"/>
            </p:cNvSpPr>
            <p:nvPr/>
          </p:nvSpPr>
          <p:spPr bwMode="auto">
            <a:xfrm>
              <a:off x="672" y="1769"/>
              <a:ext cx="1" cy="903"/>
            </a:xfrm>
            <a:prstGeom prst="line">
              <a:avLst/>
            </a:prstGeom>
            <a:noFill/>
            <a:ln w="28575">
              <a:solidFill>
                <a:srgbClr val="FF9900"/>
              </a:solidFill>
              <a:round/>
              <a:headEnd/>
              <a:tailEnd/>
            </a:ln>
            <a:effectLst/>
          </p:spPr>
          <p:txBody>
            <a:bodyPr wrap="none" anchor="ctr"/>
            <a:lstStyle/>
            <a:p>
              <a:endParaRPr lang="tr-TR"/>
            </a:p>
          </p:txBody>
        </p:sp>
        <p:sp>
          <p:nvSpPr>
            <p:cNvPr id="109575" name="Line 7"/>
            <p:cNvSpPr>
              <a:spLocks noChangeShapeType="1"/>
            </p:cNvSpPr>
            <p:nvPr/>
          </p:nvSpPr>
          <p:spPr bwMode="auto">
            <a:xfrm>
              <a:off x="3937" y="1481"/>
              <a:ext cx="9" cy="247"/>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76" name="Rectangle 8"/>
            <p:cNvSpPr>
              <a:spLocks noChangeArrowheads="1"/>
            </p:cNvSpPr>
            <p:nvPr/>
          </p:nvSpPr>
          <p:spPr bwMode="auto">
            <a:xfrm>
              <a:off x="336" y="1728"/>
              <a:ext cx="1934" cy="195"/>
            </a:xfrm>
            <a:prstGeom prst="rect">
              <a:avLst/>
            </a:prstGeom>
            <a:solidFill>
              <a:schemeClr val="accent2"/>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dirty="0" err="1" smtClean="0">
                  <a:solidFill>
                    <a:schemeClr val="bg1"/>
                  </a:solidFill>
                </a:rPr>
                <a:t>Gercekleşme</a:t>
              </a:r>
              <a:r>
                <a:rPr lang="tr-TR" sz="1600" b="1" dirty="0" smtClean="0">
                  <a:solidFill>
                    <a:schemeClr val="bg1"/>
                  </a:solidFill>
                </a:rPr>
                <a:t> ihtimali nedir?</a:t>
              </a:r>
              <a:endParaRPr lang="en-GB" sz="1600" b="1" dirty="0">
                <a:solidFill>
                  <a:schemeClr val="bg1"/>
                </a:solidFill>
                <a:latin typeface="Arial Narrow" pitchFamily="34" charset="0"/>
              </a:endParaRPr>
            </a:p>
          </p:txBody>
        </p:sp>
        <p:sp>
          <p:nvSpPr>
            <p:cNvPr id="109577" name="Rectangle 9"/>
            <p:cNvSpPr>
              <a:spLocks noChangeArrowheads="1"/>
            </p:cNvSpPr>
            <p:nvPr/>
          </p:nvSpPr>
          <p:spPr bwMode="auto">
            <a:xfrm>
              <a:off x="864" y="2004"/>
              <a:ext cx="1389" cy="195"/>
            </a:xfrm>
            <a:prstGeom prst="rect">
              <a:avLst/>
            </a:prstGeom>
            <a:solidFill>
              <a:schemeClr val="accent2"/>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dirty="0" smtClean="0">
                  <a:solidFill>
                    <a:schemeClr val="bg1"/>
                  </a:solidFill>
                </a:rPr>
                <a:t>Çok düşük</a:t>
              </a:r>
              <a:endParaRPr lang="en-GB" sz="1600" b="1" dirty="0">
                <a:solidFill>
                  <a:schemeClr val="bg1"/>
                </a:solidFill>
                <a:latin typeface="Arial Narrow" pitchFamily="34" charset="0"/>
              </a:endParaRPr>
            </a:p>
          </p:txBody>
        </p:sp>
        <p:sp>
          <p:nvSpPr>
            <p:cNvPr id="109578" name="Rectangle 10"/>
            <p:cNvSpPr>
              <a:spLocks noChangeArrowheads="1"/>
            </p:cNvSpPr>
            <p:nvPr/>
          </p:nvSpPr>
          <p:spPr bwMode="auto">
            <a:xfrm>
              <a:off x="864" y="2292"/>
              <a:ext cx="1389" cy="195"/>
            </a:xfrm>
            <a:prstGeom prst="rect">
              <a:avLst/>
            </a:prstGeom>
            <a:solidFill>
              <a:schemeClr val="accent2"/>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dirty="0" smtClean="0">
                  <a:solidFill>
                    <a:schemeClr val="bg1"/>
                  </a:solidFill>
                  <a:latin typeface="Arial Narrow" pitchFamily="34" charset="0"/>
                </a:rPr>
                <a:t>Orta Düzeyde</a:t>
              </a:r>
              <a:endParaRPr lang="en-GB" sz="1600" b="1" dirty="0">
                <a:solidFill>
                  <a:schemeClr val="bg1"/>
                </a:solidFill>
                <a:latin typeface="Arial Narrow" pitchFamily="34" charset="0"/>
              </a:endParaRPr>
            </a:p>
          </p:txBody>
        </p:sp>
        <p:sp>
          <p:nvSpPr>
            <p:cNvPr id="109579" name="Rectangle 11"/>
            <p:cNvSpPr>
              <a:spLocks noChangeArrowheads="1"/>
            </p:cNvSpPr>
            <p:nvPr/>
          </p:nvSpPr>
          <p:spPr bwMode="auto">
            <a:xfrm>
              <a:off x="864" y="2580"/>
              <a:ext cx="1389" cy="195"/>
            </a:xfrm>
            <a:prstGeom prst="rect">
              <a:avLst/>
            </a:prstGeom>
            <a:solidFill>
              <a:schemeClr val="accent2"/>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dirty="0" smtClean="0">
                  <a:solidFill>
                    <a:schemeClr val="bg1"/>
                  </a:solidFill>
                  <a:latin typeface="Arial Narrow" pitchFamily="34" charset="0"/>
                </a:rPr>
                <a:t>Çok yüksek</a:t>
              </a:r>
              <a:endParaRPr lang="en-GB" sz="1600" b="1" dirty="0">
                <a:solidFill>
                  <a:schemeClr val="bg1"/>
                </a:solidFill>
                <a:latin typeface="Arial Narrow" pitchFamily="34" charset="0"/>
              </a:endParaRPr>
            </a:p>
          </p:txBody>
        </p:sp>
        <p:sp>
          <p:nvSpPr>
            <p:cNvPr id="109580" name="Line 12"/>
            <p:cNvSpPr>
              <a:spLocks noChangeShapeType="1"/>
            </p:cNvSpPr>
            <p:nvPr/>
          </p:nvSpPr>
          <p:spPr bwMode="auto">
            <a:xfrm>
              <a:off x="677" y="2410"/>
              <a:ext cx="189" cy="1"/>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81" name="Line 13"/>
            <p:cNvSpPr>
              <a:spLocks noChangeShapeType="1"/>
            </p:cNvSpPr>
            <p:nvPr/>
          </p:nvSpPr>
          <p:spPr bwMode="auto">
            <a:xfrm>
              <a:off x="677" y="2122"/>
              <a:ext cx="189" cy="1"/>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82" name="Line 14"/>
            <p:cNvSpPr>
              <a:spLocks noChangeShapeType="1"/>
            </p:cNvSpPr>
            <p:nvPr/>
          </p:nvSpPr>
          <p:spPr bwMode="auto">
            <a:xfrm>
              <a:off x="2256" y="2688"/>
              <a:ext cx="1152" cy="0"/>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83" name="Line 15"/>
            <p:cNvSpPr>
              <a:spLocks noChangeShapeType="1"/>
            </p:cNvSpPr>
            <p:nvPr/>
          </p:nvSpPr>
          <p:spPr bwMode="auto">
            <a:xfrm>
              <a:off x="2256" y="2400"/>
              <a:ext cx="1152" cy="0"/>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84" name="Rectangle 16"/>
            <p:cNvSpPr>
              <a:spLocks noChangeArrowheads="1"/>
            </p:cNvSpPr>
            <p:nvPr/>
          </p:nvSpPr>
          <p:spPr bwMode="auto">
            <a:xfrm>
              <a:off x="3409" y="2004"/>
              <a:ext cx="1934" cy="19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0488" tIns="44450" rIns="90488" bIns="44450">
              <a:spAutoFit/>
            </a:bodyPr>
            <a:lstStyle/>
            <a:p>
              <a:pPr algn="ctr" eaLnBrk="0" hangingPunct="0">
                <a:spcBef>
                  <a:spcPct val="50000"/>
                </a:spcBef>
              </a:pPr>
              <a:r>
                <a:rPr lang="tr-TR" sz="1600" b="1" dirty="0" smtClean="0">
                  <a:solidFill>
                    <a:schemeClr val="bg1"/>
                  </a:solidFill>
                  <a:effectLst>
                    <a:outerShdw blurRad="38100" dist="38100" dir="2700000" algn="tl">
                      <a:srgbClr val="000000">
                        <a:alpha val="43137"/>
                      </a:srgbClr>
                    </a:outerShdw>
                  </a:effectLst>
                </a:rPr>
                <a:t>Riski unut gitsin...</a:t>
              </a:r>
              <a:endParaRPr lang="en-GB" sz="16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09585" name="Rectangle 17"/>
            <p:cNvSpPr>
              <a:spLocks noChangeArrowheads="1"/>
            </p:cNvSpPr>
            <p:nvPr/>
          </p:nvSpPr>
          <p:spPr bwMode="auto">
            <a:xfrm>
              <a:off x="3409" y="2292"/>
              <a:ext cx="1934" cy="2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0488" tIns="44450" rIns="90488" bIns="44450">
              <a:spAutoFit/>
            </a:bodyPr>
            <a:lstStyle/>
            <a:p>
              <a:pPr algn="ctr" eaLnBrk="0" hangingPunct="0">
                <a:spcBef>
                  <a:spcPct val="50000"/>
                </a:spcBef>
              </a:pPr>
              <a:r>
                <a:rPr lang="tr-TR" sz="1600" b="1" dirty="0">
                  <a:solidFill>
                    <a:schemeClr val="bg1"/>
                  </a:solidFill>
                  <a:latin typeface="Arial Narrow" pitchFamily="34" charset="0"/>
                </a:rPr>
                <a:t>Varsayım olarak ekle</a:t>
              </a:r>
              <a:endParaRPr lang="en-GB" sz="1600" b="1" dirty="0">
                <a:solidFill>
                  <a:schemeClr val="bg1"/>
                </a:solidFill>
                <a:latin typeface="Arial Narrow" pitchFamily="34" charset="0"/>
              </a:endParaRPr>
            </a:p>
          </p:txBody>
        </p:sp>
        <p:sp>
          <p:nvSpPr>
            <p:cNvPr id="109586" name="Rectangle 18"/>
            <p:cNvSpPr>
              <a:spLocks noChangeArrowheads="1"/>
            </p:cNvSpPr>
            <p:nvPr/>
          </p:nvSpPr>
          <p:spPr bwMode="auto">
            <a:xfrm>
              <a:off x="3409" y="2580"/>
              <a:ext cx="1934" cy="35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0488" tIns="44450" rIns="90488" bIns="44450">
              <a:spAutoFit/>
            </a:bodyPr>
            <a:lstStyle/>
            <a:p>
              <a:pPr algn="ctr" eaLnBrk="0" hangingPunct="0">
                <a:spcBef>
                  <a:spcPct val="50000"/>
                </a:spcBef>
              </a:pPr>
              <a:r>
                <a:rPr lang="tr-TR" sz="1600" b="1" dirty="0">
                  <a:solidFill>
                    <a:schemeClr val="bg1"/>
                  </a:solidFill>
                  <a:latin typeface="Arial Narrow" pitchFamily="34" charset="0"/>
                </a:rPr>
                <a:t>Dışsal faktörü etkileyecek şekilde proje yeniden dizayn edilebilir mi</a:t>
              </a:r>
              <a:r>
                <a:rPr lang="en-GB" sz="1600" b="1" dirty="0">
                  <a:solidFill>
                    <a:schemeClr val="bg1"/>
                  </a:solidFill>
                  <a:latin typeface="Arial Narrow" pitchFamily="34" charset="0"/>
                </a:rPr>
                <a:t>?</a:t>
              </a:r>
            </a:p>
          </p:txBody>
        </p:sp>
        <p:sp>
          <p:nvSpPr>
            <p:cNvPr id="109587" name="Line 19"/>
            <p:cNvSpPr>
              <a:spLocks noChangeShapeType="1"/>
            </p:cNvSpPr>
            <p:nvPr/>
          </p:nvSpPr>
          <p:spPr bwMode="auto">
            <a:xfrm flipH="1">
              <a:off x="1536" y="1104"/>
              <a:ext cx="892" cy="583"/>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88" name="Rectangle 20"/>
            <p:cNvSpPr>
              <a:spLocks noChangeArrowheads="1"/>
            </p:cNvSpPr>
            <p:nvPr/>
          </p:nvSpPr>
          <p:spPr bwMode="auto">
            <a:xfrm>
              <a:off x="1680" y="1366"/>
              <a:ext cx="360" cy="211"/>
            </a:xfrm>
            <a:prstGeom prst="rect">
              <a:avLst/>
            </a:prstGeom>
            <a:solidFill>
              <a:schemeClr val="bg1"/>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a:latin typeface="Arial Narrow" pitchFamily="34" charset="0"/>
                </a:rPr>
                <a:t>Evet</a:t>
              </a:r>
              <a:endParaRPr lang="en-GB" sz="1600" b="1">
                <a:latin typeface="Arial Narrow" pitchFamily="34" charset="0"/>
              </a:endParaRPr>
            </a:p>
          </p:txBody>
        </p:sp>
        <p:sp>
          <p:nvSpPr>
            <p:cNvPr id="109589" name="Line 21"/>
            <p:cNvSpPr>
              <a:spLocks noChangeShapeType="1"/>
            </p:cNvSpPr>
            <p:nvPr/>
          </p:nvSpPr>
          <p:spPr bwMode="auto">
            <a:xfrm>
              <a:off x="3414" y="1145"/>
              <a:ext cx="735" cy="446"/>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90" name="Rectangle 22"/>
            <p:cNvSpPr>
              <a:spLocks noChangeArrowheads="1"/>
            </p:cNvSpPr>
            <p:nvPr/>
          </p:nvSpPr>
          <p:spPr bwMode="auto">
            <a:xfrm flipH="1">
              <a:off x="3769" y="1366"/>
              <a:ext cx="408" cy="211"/>
            </a:xfrm>
            <a:prstGeom prst="rect">
              <a:avLst/>
            </a:prstGeom>
            <a:solidFill>
              <a:schemeClr val="bg1"/>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a:latin typeface="Arial Narrow" pitchFamily="34" charset="0"/>
                </a:rPr>
                <a:t>Hayır</a:t>
              </a:r>
              <a:endParaRPr lang="en-GB" sz="1600" b="1">
                <a:latin typeface="Arial Narrow" pitchFamily="34" charset="0"/>
              </a:endParaRPr>
            </a:p>
          </p:txBody>
        </p:sp>
        <p:sp>
          <p:nvSpPr>
            <p:cNvPr id="109591" name="Rectangle 23"/>
            <p:cNvSpPr>
              <a:spLocks noChangeArrowheads="1"/>
            </p:cNvSpPr>
            <p:nvPr/>
          </p:nvSpPr>
          <p:spPr bwMode="auto">
            <a:xfrm>
              <a:off x="3409" y="1702"/>
              <a:ext cx="1934" cy="19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0488" tIns="44450" rIns="90488" bIns="44450">
              <a:spAutoFit/>
            </a:bodyPr>
            <a:lstStyle/>
            <a:p>
              <a:pPr algn="ctr" eaLnBrk="0" hangingPunct="0">
                <a:spcBef>
                  <a:spcPct val="50000"/>
                </a:spcBef>
              </a:pPr>
              <a:r>
                <a:rPr lang="tr-TR" sz="1600" b="1" dirty="0" smtClean="0">
                  <a:solidFill>
                    <a:schemeClr val="bg1"/>
                  </a:solidFill>
                  <a:effectLst>
                    <a:outerShdw blurRad="38100" dist="38100" dir="2700000" algn="tl">
                      <a:srgbClr val="000000">
                        <a:alpha val="43137"/>
                      </a:srgbClr>
                    </a:outerShdw>
                  </a:effectLst>
                </a:rPr>
                <a:t>Riski unut gitsin...</a:t>
              </a:r>
              <a:endParaRPr lang="en-GB" sz="16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09592" name="Rectangle 24"/>
            <p:cNvSpPr>
              <a:spLocks noChangeArrowheads="1"/>
            </p:cNvSpPr>
            <p:nvPr/>
          </p:nvSpPr>
          <p:spPr bwMode="auto">
            <a:xfrm>
              <a:off x="2016" y="1056"/>
              <a:ext cx="1729" cy="353"/>
            </a:xfrm>
            <a:prstGeom prst="rect">
              <a:avLst/>
            </a:prstGeom>
            <a:solidFill>
              <a:schemeClr val="accent2"/>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dirty="0">
                  <a:solidFill>
                    <a:schemeClr val="bg1"/>
                  </a:solidFill>
                  <a:latin typeface="Arial Narrow" pitchFamily="34" charset="0"/>
                </a:rPr>
                <a:t>Varsayım (Dışsal faktör) önemli mi</a:t>
              </a:r>
              <a:r>
                <a:rPr lang="en-GB" sz="1600" b="1" dirty="0">
                  <a:solidFill>
                    <a:schemeClr val="bg1"/>
                  </a:solidFill>
                  <a:latin typeface="Arial Narrow" pitchFamily="34" charset="0"/>
                </a:rPr>
                <a:t>?</a:t>
              </a:r>
            </a:p>
          </p:txBody>
        </p:sp>
        <p:sp>
          <p:nvSpPr>
            <p:cNvPr id="109593" name="Rectangle 25"/>
            <p:cNvSpPr>
              <a:spLocks noChangeArrowheads="1"/>
            </p:cNvSpPr>
            <p:nvPr/>
          </p:nvSpPr>
          <p:spPr bwMode="auto">
            <a:xfrm>
              <a:off x="384" y="2982"/>
              <a:ext cx="1934" cy="93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0488" tIns="44450" rIns="90488" bIns="44450">
              <a:spAutoFit/>
            </a:bodyPr>
            <a:lstStyle/>
            <a:p>
              <a:pPr algn="ctr" eaLnBrk="0" hangingPunct="0">
                <a:spcBef>
                  <a:spcPct val="50000"/>
                </a:spcBef>
              </a:pPr>
              <a:r>
                <a:rPr lang="tr-TR" b="1" dirty="0">
                  <a:solidFill>
                    <a:schemeClr val="bg1"/>
                  </a:solidFill>
                  <a:effectLst>
                    <a:outerShdw blurRad="38100" dist="38100" dir="2700000" algn="tl">
                      <a:srgbClr val="000000">
                        <a:alpha val="43137"/>
                      </a:srgbClr>
                    </a:outerShdw>
                  </a:effectLst>
                  <a:latin typeface="Arial Narrow" pitchFamily="34" charset="0"/>
                </a:rPr>
                <a:t>Faaliyetler ve sonuçlar ekleyerek projeyi yeniden dizayn et</a:t>
              </a:r>
              <a:r>
                <a:rPr lang="en-GB" b="1" dirty="0">
                  <a:solidFill>
                    <a:schemeClr val="bg1"/>
                  </a:solidFill>
                  <a:effectLst>
                    <a:outerShdw blurRad="38100" dist="38100" dir="2700000" algn="tl">
                      <a:srgbClr val="000000">
                        <a:alpha val="43137"/>
                      </a:srgbClr>
                    </a:outerShdw>
                  </a:effectLst>
                  <a:latin typeface="Arial Narrow" pitchFamily="34" charset="0"/>
                </a:rPr>
                <a:t>; </a:t>
              </a:r>
              <a:endParaRPr lang="tr-TR" b="1" dirty="0" smtClean="0">
                <a:solidFill>
                  <a:schemeClr val="bg1"/>
                </a:solidFill>
                <a:effectLst>
                  <a:outerShdw blurRad="38100" dist="38100" dir="2700000" algn="tl">
                    <a:srgbClr val="000000">
                      <a:alpha val="43137"/>
                    </a:srgbClr>
                  </a:outerShdw>
                </a:effectLst>
                <a:latin typeface="Arial Narrow" pitchFamily="34" charset="0"/>
              </a:endParaRPr>
            </a:p>
            <a:p>
              <a:pPr algn="ctr" eaLnBrk="0" hangingPunct="0">
                <a:spcBef>
                  <a:spcPct val="50000"/>
                </a:spcBef>
              </a:pPr>
              <a:r>
                <a:rPr lang="tr-TR" b="1" dirty="0" smtClean="0">
                  <a:solidFill>
                    <a:schemeClr val="bg1"/>
                  </a:solidFill>
                  <a:effectLst>
                    <a:outerShdw blurRad="38100" dist="38100" dir="2700000" algn="tl">
                      <a:srgbClr val="000000">
                        <a:alpha val="43137"/>
                      </a:srgbClr>
                    </a:outerShdw>
                  </a:effectLst>
                  <a:latin typeface="Arial Narrow" pitchFamily="34" charset="0"/>
                </a:rPr>
                <a:t>Eğer </a:t>
              </a:r>
              <a:r>
                <a:rPr lang="tr-TR" b="1" dirty="0">
                  <a:solidFill>
                    <a:schemeClr val="bg1"/>
                  </a:solidFill>
                  <a:effectLst>
                    <a:outerShdw blurRad="38100" dist="38100" dir="2700000" algn="tl">
                      <a:srgbClr val="000000">
                        <a:alpha val="43137"/>
                      </a:srgbClr>
                    </a:outerShdw>
                  </a:effectLst>
                  <a:latin typeface="Arial Narrow" pitchFamily="34" charset="0"/>
                </a:rPr>
                <a:t>gerekiyor ise proje amacını yeniden formüle et</a:t>
              </a:r>
              <a:endParaRPr lang="en-GB"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09594" name="Rectangle 26"/>
            <p:cNvSpPr>
              <a:spLocks noChangeArrowheads="1"/>
            </p:cNvSpPr>
            <p:nvPr/>
          </p:nvSpPr>
          <p:spPr bwMode="auto">
            <a:xfrm>
              <a:off x="3409" y="3360"/>
              <a:ext cx="1885" cy="19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90488" tIns="44450" rIns="90488" bIns="44450">
              <a:spAutoFit/>
            </a:bodyPr>
            <a:lstStyle/>
            <a:p>
              <a:pPr algn="ctr" eaLnBrk="0" hangingPunct="0">
                <a:spcBef>
                  <a:spcPct val="50000"/>
                </a:spcBef>
              </a:pPr>
              <a:r>
                <a:rPr lang="tr-TR" sz="1600" b="1" dirty="0" smtClean="0">
                  <a:solidFill>
                    <a:schemeClr val="bg1"/>
                  </a:solidFill>
                  <a:latin typeface="Arial Narrow" pitchFamily="34" charset="0"/>
                </a:rPr>
                <a:t>Projeyi unut gitsin…</a:t>
              </a:r>
              <a:endParaRPr lang="en-GB" sz="1600" b="1" dirty="0">
                <a:solidFill>
                  <a:schemeClr val="bg1"/>
                </a:solidFill>
                <a:latin typeface="Arial Narrow" pitchFamily="34" charset="0"/>
              </a:endParaRPr>
            </a:p>
          </p:txBody>
        </p:sp>
        <p:sp>
          <p:nvSpPr>
            <p:cNvPr id="109595" name="Line 27"/>
            <p:cNvSpPr>
              <a:spLocks noChangeShapeType="1"/>
            </p:cNvSpPr>
            <p:nvPr/>
          </p:nvSpPr>
          <p:spPr bwMode="auto">
            <a:xfrm flipH="1">
              <a:off x="2352" y="2928"/>
              <a:ext cx="1307" cy="295"/>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96" name="Line 28"/>
            <p:cNvSpPr>
              <a:spLocks noChangeShapeType="1"/>
            </p:cNvSpPr>
            <p:nvPr/>
          </p:nvSpPr>
          <p:spPr bwMode="auto">
            <a:xfrm>
              <a:off x="3880" y="2969"/>
              <a:ext cx="9" cy="391"/>
            </a:xfrm>
            <a:prstGeom prst="line">
              <a:avLst/>
            </a:prstGeom>
            <a:noFill/>
            <a:ln w="28575">
              <a:solidFill>
                <a:srgbClr val="FF9900"/>
              </a:solidFill>
              <a:round/>
              <a:headEnd/>
              <a:tailEnd type="triangle" w="med" len="med"/>
            </a:ln>
            <a:effectLst/>
          </p:spPr>
          <p:txBody>
            <a:bodyPr wrap="none" anchor="ctr"/>
            <a:lstStyle/>
            <a:p>
              <a:endParaRPr lang="tr-TR"/>
            </a:p>
          </p:txBody>
        </p:sp>
        <p:sp>
          <p:nvSpPr>
            <p:cNvPr id="109597" name="Rectangle 29"/>
            <p:cNvSpPr>
              <a:spLocks noChangeArrowheads="1"/>
            </p:cNvSpPr>
            <p:nvPr/>
          </p:nvSpPr>
          <p:spPr bwMode="auto">
            <a:xfrm flipH="1">
              <a:off x="3649" y="3024"/>
              <a:ext cx="432" cy="210"/>
            </a:xfrm>
            <a:prstGeom prst="rect">
              <a:avLst/>
            </a:prstGeom>
            <a:solidFill>
              <a:schemeClr val="bg1"/>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a:latin typeface="Arial Narrow" pitchFamily="34" charset="0"/>
                </a:rPr>
                <a:t>Hayır</a:t>
              </a:r>
              <a:endParaRPr lang="en-GB" sz="1600" b="1">
                <a:latin typeface="Arial Narrow" pitchFamily="34" charset="0"/>
              </a:endParaRPr>
            </a:p>
          </p:txBody>
        </p:sp>
      </p:grpSp>
      <p:sp>
        <p:nvSpPr>
          <p:cNvPr id="109598" name="Rectangle 30"/>
          <p:cNvSpPr>
            <a:spLocks noChangeArrowheads="1"/>
          </p:cNvSpPr>
          <p:nvPr/>
        </p:nvSpPr>
        <p:spPr bwMode="auto">
          <a:xfrm>
            <a:off x="4152900" y="4759325"/>
            <a:ext cx="573088" cy="361950"/>
          </a:xfrm>
          <a:prstGeom prst="rect">
            <a:avLst/>
          </a:prstGeom>
          <a:solidFill>
            <a:schemeClr val="bg1"/>
          </a:solidFill>
          <a:ln w="28575">
            <a:solidFill>
              <a:srgbClr val="FF9900"/>
            </a:solidFill>
            <a:miter lim="800000"/>
            <a:headEnd/>
            <a:tailEnd/>
          </a:ln>
          <a:effectLst/>
        </p:spPr>
        <p:txBody>
          <a:bodyPr lIns="90488" tIns="44450" rIns="90488" bIns="44450">
            <a:spAutoFit/>
          </a:bodyPr>
          <a:lstStyle/>
          <a:p>
            <a:pPr algn="ctr" eaLnBrk="0" hangingPunct="0">
              <a:spcBef>
                <a:spcPct val="50000"/>
              </a:spcBef>
            </a:pPr>
            <a:r>
              <a:rPr lang="tr-TR" sz="1600" b="1">
                <a:latin typeface="Arial Narrow" pitchFamily="34" charset="0"/>
              </a:rPr>
              <a:t>Evet</a:t>
            </a:r>
            <a:endParaRPr lang="en-GB" sz="1600" b="1">
              <a:latin typeface="Arial Narrow" pitchFamily="34" charset="0"/>
            </a:endParaRPr>
          </a:p>
        </p:txBody>
      </p:sp>
      <p:sp>
        <p:nvSpPr>
          <p:cNvPr id="109599" name="Rectangle 31"/>
          <p:cNvSpPr>
            <a:spLocks noChangeArrowheads="1"/>
          </p:cNvSpPr>
          <p:nvPr/>
        </p:nvSpPr>
        <p:spPr bwMode="auto">
          <a:xfrm>
            <a:off x="1403648" y="404664"/>
            <a:ext cx="7416824" cy="1008062"/>
          </a:xfrm>
          <a:prstGeom prst="rect">
            <a:avLst/>
          </a:prstGeom>
          <a:noFill/>
          <a:ln w="12700">
            <a:noFill/>
            <a:miter lim="800000"/>
            <a:headEnd/>
            <a:tailEnd/>
          </a:ln>
          <a:effectLst/>
        </p:spPr>
        <p:txBody>
          <a:bodyPr lIns="90488" tIns="44450" rIns="90488" bIns="44450" anchor="ctr"/>
          <a:lstStyle/>
          <a:p>
            <a:pPr algn="ctr" eaLnBrk="0" hangingPunct="0"/>
            <a:r>
              <a:rPr lang="tr-TR" sz="2800" b="1" dirty="0">
                <a:effectLst>
                  <a:outerShdw blurRad="38100" dist="38100" dir="2700000" algn="tl">
                    <a:srgbClr val="FFFFFF"/>
                  </a:outerShdw>
                </a:effectLst>
                <a:latin typeface="Comic Sans MS" pitchFamily="66" charset="0"/>
              </a:rPr>
              <a:t>Varsayım </a:t>
            </a:r>
            <a:r>
              <a:rPr lang="tr-TR" sz="2800" b="1" dirty="0" smtClean="0">
                <a:effectLst>
                  <a:outerShdw blurRad="38100" dist="38100" dir="2700000" algn="tl">
                    <a:srgbClr val="FFFFFF"/>
                  </a:outerShdw>
                </a:effectLst>
                <a:latin typeface="Comic Sans MS" pitchFamily="66" charset="0"/>
              </a:rPr>
              <a:t>Değerlendirme Algoritması</a:t>
            </a:r>
            <a:endParaRPr lang="fr-FR" sz="2800" b="1" dirty="0">
              <a:effectLst>
                <a:outerShdw blurRad="38100" dist="38100" dir="2700000" algn="tl">
                  <a:srgbClr val="FFFFFF"/>
                </a:outerShdw>
              </a:effectLst>
              <a:latin typeface="Comic Sans MS" pitchFamily="66" charset="0"/>
            </a:endParaRPr>
          </a:p>
        </p:txBody>
      </p:sp>
      <p:grpSp>
        <p:nvGrpSpPr>
          <p:cNvPr id="4" name="31 Grup"/>
          <p:cNvGrpSpPr/>
          <p:nvPr/>
        </p:nvGrpSpPr>
        <p:grpSpPr>
          <a:xfrm>
            <a:off x="5652120" y="44624"/>
            <a:ext cx="3456384" cy="504056"/>
            <a:chOff x="0" y="0"/>
            <a:chExt cx="4140968" cy="725010"/>
          </a:xfrm>
        </p:grpSpPr>
        <p:sp>
          <p:nvSpPr>
            <p:cNvPr id="33" name="32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34"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35" name="34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7000892" y="908720"/>
            <a:ext cx="2160240" cy="2160447"/>
            <a:chOff x="4032" y="1106"/>
            <a:chExt cx="1156" cy="1150"/>
          </a:xfrm>
        </p:grpSpPr>
        <p:grpSp>
          <p:nvGrpSpPr>
            <p:cNvPr id="8" name="Group 4"/>
            <p:cNvGrpSpPr>
              <a:grpSpLocks/>
            </p:cNvGrpSpPr>
            <p:nvPr/>
          </p:nvGrpSpPr>
          <p:grpSpPr bwMode="auto">
            <a:xfrm>
              <a:off x="4032" y="1200"/>
              <a:ext cx="1156" cy="1056"/>
              <a:chOff x="3648" y="1824"/>
              <a:chExt cx="1156" cy="1056"/>
            </a:xfrm>
          </p:grpSpPr>
          <p:sp>
            <p:nvSpPr>
              <p:cNvPr id="16" name="Rectangle 5"/>
              <p:cNvSpPr>
                <a:spLocks noChangeArrowheads="1"/>
              </p:cNvSpPr>
              <p:nvPr/>
            </p:nvSpPr>
            <p:spPr bwMode="auto">
              <a:xfrm>
                <a:off x="3655" y="2484"/>
                <a:ext cx="263" cy="185"/>
              </a:xfrm>
              <a:prstGeom prst="rect">
                <a:avLst/>
              </a:prstGeom>
              <a:solidFill>
                <a:srgbClr val="CCFF99"/>
              </a:solidFill>
              <a:ln w="12700">
                <a:solidFill>
                  <a:schemeClr val="tx1"/>
                </a:solidFill>
                <a:miter lim="800000"/>
                <a:headEnd/>
                <a:tailEnd/>
              </a:ln>
            </p:spPr>
            <p:txBody>
              <a:bodyPr wrap="none" anchor="ctr"/>
              <a:lstStyle/>
              <a:p>
                <a:endParaRPr lang="tr-TR"/>
              </a:p>
            </p:txBody>
          </p:sp>
          <p:sp>
            <p:nvSpPr>
              <p:cNvPr id="17" name="Rectangle 6"/>
              <p:cNvSpPr>
                <a:spLocks noChangeArrowheads="1"/>
              </p:cNvSpPr>
              <p:nvPr/>
            </p:nvSpPr>
            <p:spPr bwMode="auto">
              <a:xfrm>
                <a:off x="3948" y="2484"/>
                <a:ext cx="262" cy="185"/>
              </a:xfrm>
              <a:prstGeom prst="rect">
                <a:avLst/>
              </a:prstGeom>
              <a:solidFill>
                <a:srgbClr val="BAF8F2"/>
              </a:solidFill>
              <a:ln w="12700">
                <a:solidFill>
                  <a:schemeClr val="tx1"/>
                </a:solidFill>
                <a:miter lim="800000"/>
                <a:headEnd/>
                <a:tailEnd/>
              </a:ln>
            </p:spPr>
            <p:txBody>
              <a:bodyPr wrap="none" anchor="ctr"/>
              <a:lstStyle/>
              <a:p>
                <a:endParaRPr lang="tr-TR"/>
              </a:p>
            </p:txBody>
          </p:sp>
          <p:sp>
            <p:nvSpPr>
              <p:cNvPr id="18" name="Rectangle 7"/>
              <p:cNvSpPr>
                <a:spLocks noChangeArrowheads="1"/>
              </p:cNvSpPr>
              <p:nvPr/>
            </p:nvSpPr>
            <p:spPr bwMode="auto">
              <a:xfrm>
                <a:off x="4240" y="2484"/>
                <a:ext cx="263" cy="185"/>
              </a:xfrm>
              <a:prstGeom prst="rect">
                <a:avLst/>
              </a:prstGeom>
              <a:solidFill>
                <a:srgbClr val="FFD699"/>
              </a:solidFill>
              <a:ln w="12700">
                <a:solidFill>
                  <a:schemeClr val="tx1"/>
                </a:solidFill>
                <a:miter lim="800000"/>
                <a:headEnd/>
                <a:tailEnd/>
              </a:ln>
            </p:spPr>
            <p:txBody>
              <a:bodyPr wrap="none" anchor="ctr"/>
              <a:lstStyle/>
              <a:p>
                <a:endParaRPr lang="tr-TR"/>
              </a:p>
            </p:txBody>
          </p:sp>
          <p:sp>
            <p:nvSpPr>
              <p:cNvPr id="19" name="Rectangle 8"/>
              <p:cNvSpPr>
                <a:spLocks noChangeArrowheads="1"/>
              </p:cNvSpPr>
              <p:nvPr/>
            </p:nvSpPr>
            <p:spPr bwMode="auto">
              <a:xfrm>
                <a:off x="4534" y="2484"/>
                <a:ext cx="261" cy="185"/>
              </a:xfrm>
              <a:prstGeom prst="rect">
                <a:avLst/>
              </a:prstGeom>
              <a:solidFill>
                <a:srgbClr val="FDA4B5"/>
              </a:solidFill>
              <a:ln w="12700">
                <a:solidFill>
                  <a:schemeClr val="tx1"/>
                </a:solidFill>
                <a:miter lim="800000"/>
                <a:headEnd/>
                <a:tailEnd/>
              </a:ln>
            </p:spPr>
            <p:txBody>
              <a:bodyPr wrap="none" anchor="ctr"/>
              <a:lstStyle/>
              <a:p>
                <a:endParaRPr lang="tr-TR"/>
              </a:p>
            </p:txBody>
          </p:sp>
          <p:sp>
            <p:nvSpPr>
              <p:cNvPr id="20" name="Rectangle 9"/>
              <p:cNvSpPr>
                <a:spLocks noChangeArrowheads="1"/>
              </p:cNvSpPr>
              <p:nvPr/>
            </p:nvSpPr>
            <p:spPr bwMode="auto">
              <a:xfrm>
                <a:off x="3655" y="2265"/>
                <a:ext cx="263" cy="183"/>
              </a:xfrm>
              <a:prstGeom prst="rect">
                <a:avLst/>
              </a:prstGeom>
              <a:solidFill>
                <a:srgbClr val="99FF99"/>
              </a:solidFill>
              <a:ln w="12700">
                <a:solidFill>
                  <a:schemeClr val="tx1"/>
                </a:solidFill>
                <a:miter lim="800000"/>
                <a:headEnd/>
                <a:tailEnd/>
              </a:ln>
            </p:spPr>
            <p:txBody>
              <a:bodyPr wrap="none" anchor="ctr"/>
              <a:lstStyle/>
              <a:p>
                <a:endParaRPr lang="tr-TR"/>
              </a:p>
            </p:txBody>
          </p:sp>
          <p:sp>
            <p:nvSpPr>
              <p:cNvPr id="21" name="Rectangle 10"/>
              <p:cNvSpPr>
                <a:spLocks noChangeArrowheads="1"/>
              </p:cNvSpPr>
              <p:nvPr/>
            </p:nvSpPr>
            <p:spPr bwMode="auto">
              <a:xfrm>
                <a:off x="3948" y="2265"/>
                <a:ext cx="262" cy="183"/>
              </a:xfrm>
              <a:prstGeom prst="rect">
                <a:avLst/>
              </a:prstGeom>
              <a:solidFill>
                <a:srgbClr val="90AAFC"/>
              </a:solidFill>
              <a:ln w="12700">
                <a:solidFill>
                  <a:schemeClr val="tx1"/>
                </a:solidFill>
                <a:miter lim="800000"/>
                <a:headEnd/>
                <a:tailEnd/>
              </a:ln>
            </p:spPr>
            <p:txBody>
              <a:bodyPr wrap="none" anchor="ctr"/>
              <a:lstStyle/>
              <a:p>
                <a:endParaRPr lang="tr-TR"/>
              </a:p>
            </p:txBody>
          </p:sp>
          <p:sp>
            <p:nvSpPr>
              <p:cNvPr id="22" name="Rectangle 11"/>
              <p:cNvSpPr>
                <a:spLocks noChangeArrowheads="1"/>
              </p:cNvSpPr>
              <p:nvPr/>
            </p:nvSpPr>
            <p:spPr bwMode="auto">
              <a:xfrm>
                <a:off x="4240" y="2265"/>
                <a:ext cx="263" cy="183"/>
              </a:xfrm>
              <a:prstGeom prst="rect">
                <a:avLst/>
              </a:prstGeom>
              <a:solidFill>
                <a:srgbClr val="FEC168"/>
              </a:solidFill>
              <a:ln w="12700">
                <a:solidFill>
                  <a:schemeClr val="tx1"/>
                </a:solidFill>
                <a:miter lim="800000"/>
                <a:headEnd/>
                <a:tailEnd/>
              </a:ln>
            </p:spPr>
            <p:txBody>
              <a:bodyPr wrap="none" anchor="ctr"/>
              <a:lstStyle/>
              <a:p>
                <a:endParaRPr lang="tr-TR"/>
              </a:p>
            </p:txBody>
          </p:sp>
          <p:sp>
            <p:nvSpPr>
              <p:cNvPr id="23" name="Rectangle 12"/>
              <p:cNvSpPr>
                <a:spLocks noChangeArrowheads="1"/>
              </p:cNvSpPr>
              <p:nvPr/>
            </p:nvSpPr>
            <p:spPr bwMode="auto">
              <a:xfrm>
                <a:off x="4534" y="2265"/>
                <a:ext cx="261" cy="183"/>
              </a:xfrm>
              <a:prstGeom prst="rect">
                <a:avLst/>
              </a:prstGeom>
              <a:solidFill>
                <a:srgbClr val="F76681"/>
              </a:solidFill>
              <a:ln w="12700">
                <a:solidFill>
                  <a:schemeClr val="tx1"/>
                </a:solidFill>
                <a:miter lim="800000"/>
                <a:headEnd/>
                <a:tailEnd/>
              </a:ln>
            </p:spPr>
            <p:txBody>
              <a:bodyPr wrap="none" anchor="ctr"/>
              <a:lstStyle/>
              <a:p>
                <a:endParaRPr lang="tr-TR"/>
              </a:p>
            </p:txBody>
          </p:sp>
          <p:sp>
            <p:nvSpPr>
              <p:cNvPr id="24" name="Rectangle 13"/>
              <p:cNvSpPr>
                <a:spLocks noChangeArrowheads="1"/>
              </p:cNvSpPr>
              <p:nvPr/>
            </p:nvSpPr>
            <p:spPr bwMode="auto">
              <a:xfrm>
                <a:off x="3655" y="2045"/>
                <a:ext cx="263" cy="186"/>
              </a:xfrm>
              <a:prstGeom prst="rect">
                <a:avLst/>
              </a:prstGeom>
              <a:solidFill>
                <a:srgbClr val="00AE00"/>
              </a:solidFill>
              <a:ln w="12700">
                <a:solidFill>
                  <a:schemeClr val="tx1"/>
                </a:solidFill>
                <a:miter lim="800000"/>
                <a:headEnd/>
                <a:tailEnd/>
              </a:ln>
            </p:spPr>
            <p:txBody>
              <a:bodyPr wrap="none" anchor="ctr"/>
              <a:lstStyle/>
              <a:p>
                <a:endParaRPr lang="tr-TR"/>
              </a:p>
            </p:txBody>
          </p:sp>
          <p:sp>
            <p:nvSpPr>
              <p:cNvPr id="25" name="Rectangle 14"/>
              <p:cNvSpPr>
                <a:spLocks noChangeArrowheads="1"/>
              </p:cNvSpPr>
              <p:nvPr/>
            </p:nvSpPr>
            <p:spPr bwMode="auto">
              <a:xfrm>
                <a:off x="3948" y="2045"/>
                <a:ext cx="262" cy="186"/>
              </a:xfrm>
              <a:prstGeom prst="rect">
                <a:avLst/>
              </a:prstGeom>
              <a:solidFill>
                <a:srgbClr val="547CFA"/>
              </a:solidFill>
              <a:ln w="12700">
                <a:solidFill>
                  <a:schemeClr val="tx1"/>
                </a:solidFill>
                <a:miter lim="800000"/>
                <a:headEnd/>
                <a:tailEnd/>
              </a:ln>
            </p:spPr>
            <p:txBody>
              <a:bodyPr wrap="none" anchor="ctr"/>
              <a:lstStyle/>
              <a:p>
                <a:endParaRPr lang="tr-TR"/>
              </a:p>
            </p:txBody>
          </p:sp>
          <p:sp>
            <p:nvSpPr>
              <p:cNvPr id="26" name="Rectangle 15"/>
              <p:cNvSpPr>
                <a:spLocks noChangeArrowheads="1"/>
              </p:cNvSpPr>
              <p:nvPr/>
            </p:nvSpPr>
            <p:spPr bwMode="auto">
              <a:xfrm>
                <a:off x="4240" y="2045"/>
                <a:ext cx="263" cy="186"/>
              </a:xfrm>
              <a:prstGeom prst="rect">
                <a:avLst/>
              </a:prstGeom>
              <a:solidFill>
                <a:srgbClr val="FEAD36"/>
              </a:solidFill>
              <a:ln w="12700">
                <a:solidFill>
                  <a:schemeClr val="tx1"/>
                </a:solidFill>
                <a:miter lim="800000"/>
                <a:headEnd/>
                <a:tailEnd/>
              </a:ln>
            </p:spPr>
            <p:txBody>
              <a:bodyPr wrap="none" anchor="ctr"/>
              <a:lstStyle/>
              <a:p>
                <a:endParaRPr lang="tr-TR"/>
              </a:p>
            </p:txBody>
          </p:sp>
          <p:sp>
            <p:nvSpPr>
              <p:cNvPr id="27" name="Rectangle 16"/>
              <p:cNvSpPr>
                <a:spLocks noChangeArrowheads="1"/>
              </p:cNvSpPr>
              <p:nvPr/>
            </p:nvSpPr>
            <p:spPr bwMode="auto">
              <a:xfrm>
                <a:off x="4534" y="2045"/>
                <a:ext cx="261" cy="186"/>
              </a:xfrm>
              <a:prstGeom prst="rect">
                <a:avLst/>
              </a:prstGeom>
              <a:solidFill>
                <a:srgbClr val="E5405D"/>
              </a:solidFill>
              <a:ln w="12700">
                <a:solidFill>
                  <a:schemeClr val="tx1"/>
                </a:solidFill>
                <a:miter lim="800000"/>
                <a:headEnd/>
                <a:tailEnd/>
              </a:ln>
            </p:spPr>
            <p:txBody>
              <a:bodyPr wrap="none" anchor="ctr"/>
              <a:lstStyle/>
              <a:p>
                <a:endParaRPr lang="tr-TR"/>
              </a:p>
            </p:txBody>
          </p:sp>
          <p:sp>
            <p:nvSpPr>
              <p:cNvPr id="28" name="Rectangle 17"/>
              <p:cNvSpPr>
                <a:spLocks noChangeArrowheads="1"/>
              </p:cNvSpPr>
              <p:nvPr/>
            </p:nvSpPr>
            <p:spPr bwMode="auto">
              <a:xfrm>
                <a:off x="3948" y="1828"/>
                <a:ext cx="262" cy="186"/>
              </a:xfrm>
              <a:prstGeom prst="rect">
                <a:avLst/>
              </a:prstGeom>
              <a:solidFill>
                <a:srgbClr val="0534C9"/>
              </a:solidFill>
              <a:ln w="12700">
                <a:solidFill>
                  <a:schemeClr val="tx1"/>
                </a:solidFill>
                <a:miter lim="800000"/>
                <a:headEnd/>
                <a:tailEnd/>
              </a:ln>
            </p:spPr>
            <p:txBody>
              <a:bodyPr wrap="none" anchor="ctr"/>
              <a:lstStyle/>
              <a:p>
                <a:endParaRPr lang="tr-TR"/>
              </a:p>
            </p:txBody>
          </p:sp>
          <p:sp>
            <p:nvSpPr>
              <p:cNvPr id="29" name="Rectangle 18"/>
              <p:cNvSpPr>
                <a:spLocks noChangeArrowheads="1"/>
              </p:cNvSpPr>
              <p:nvPr/>
            </p:nvSpPr>
            <p:spPr bwMode="auto">
              <a:xfrm>
                <a:off x="4240" y="1828"/>
                <a:ext cx="263" cy="186"/>
              </a:xfrm>
              <a:prstGeom prst="rect">
                <a:avLst/>
              </a:prstGeom>
              <a:solidFill>
                <a:srgbClr val="E38801"/>
              </a:solidFill>
              <a:ln w="12700">
                <a:solidFill>
                  <a:schemeClr val="tx1"/>
                </a:solidFill>
                <a:miter lim="800000"/>
                <a:headEnd/>
                <a:tailEnd/>
              </a:ln>
            </p:spPr>
            <p:txBody>
              <a:bodyPr wrap="none" anchor="ctr"/>
              <a:lstStyle/>
              <a:p>
                <a:endParaRPr lang="tr-TR"/>
              </a:p>
            </p:txBody>
          </p:sp>
          <p:sp>
            <p:nvSpPr>
              <p:cNvPr id="30" name="Rectangle 19"/>
              <p:cNvSpPr>
                <a:spLocks noChangeArrowheads="1"/>
              </p:cNvSpPr>
              <p:nvPr/>
            </p:nvSpPr>
            <p:spPr bwMode="auto">
              <a:xfrm>
                <a:off x="4543" y="2694"/>
                <a:ext cx="261" cy="186"/>
              </a:xfrm>
              <a:prstGeom prst="rect">
                <a:avLst/>
              </a:prstGeom>
              <a:solidFill>
                <a:srgbClr val="FF99CC"/>
              </a:solidFill>
              <a:ln w="12700">
                <a:solidFill>
                  <a:schemeClr val="tx1"/>
                </a:solidFill>
                <a:miter lim="800000"/>
                <a:headEnd/>
                <a:tailEnd/>
              </a:ln>
            </p:spPr>
            <p:txBody>
              <a:bodyPr wrap="none" anchor="ctr"/>
              <a:lstStyle/>
              <a:p>
                <a:pPr algn="ctr" eaLnBrk="0" hangingPunct="0">
                  <a:lnSpc>
                    <a:spcPct val="100000"/>
                  </a:lnSpc>
                  <a:spcBef>
                    <a:spcPct val="0"/>
                  </a:spcBef>
                  <a:buFontTx/>
                  <a:buNone/>
                </a:pPr>
                <a:endParaRPr lang="de-DE" sz="2000" b="1">
                  <a:latin typeface="Arial Narrow" pitchFamily="34" charset="0"/>
                </a:endParaRPr>
              </a:p>
            </p:txBody>
          </p:sp>
          <p:sp>
            <p:nvSpPr>
              <p:cNvPr id="31" name="Rectangle 20"/>
              <p:cNvSpPr>
                <a:spLocks noChangeArrowheads="1"/>
              </p:cNvSpPr>
              <p:nvPr/>
            </p:nvSpPr>
            <p:spPr bwMode="auto">
              <a:xfrm>
                <a:off x="3648" y="1824"/>
                <a:ext cx="263" cy="186"/>
              </a:xfrm>
              <a:prstGeom prst="rect">
                <a:avLst/>
              </a:prstGeom>
              <a:solidFill>
                <a:schemeClr val="accent2"/>
              </a:solidFill>
              <a:ln w="12700">
                <a:solidFill>
                  <a:schemeClr val="tx1"/>
                </a:solidFill>
                <a:miter lim="800000"/>
                <a:headEnd/>
                <a:tailEnd/>
              </a:ln>
            </p:spPr>
            <p:txBody>
              <a:bodyPr wrap="none" anchor="ctr"/>
              <a:lstStyle/>
              <a:p>
                <a:endParaRPr lang="tr-TR"/>
              </a:p>
            </p:txBody>
          </p:sp>
        </p:grpSp>
        <p:sp>
          <p:nvSpPr>
            <p:cNvPr id="15" name="Line 22"/>
            <p:cNvSpPr>
              <a:spLocks noChangeShapeType="1"/>
            </p:cNvSpPr>
            <p:nvPr/>
          </p:nvSpPr>
          <p:spPr bwMode="auto">
            <a:xfrm flipH="1" flipV="1">
              <a:off x="4457" y="1106"/>
              <a:ext cx="9" cy="909"/>
            </a:xfrm>
            <a:prstGeom prst="line">
              <a:avLst/>
            </a:prstGeom>
            <a:noFill/>
            <a:ln w="34925">
              <a:solidFill>
                <a:schemeClr val="tx1"/>
              </a:solidFill>
              <a:round/>
              <a:headEnd/>
              <a:tailEnd type="triangle" w="med" len="med"/>
            </a:ln>
          </p:spPr>
          <p:txBody>
            <a:bodyPr/>
            <a:lstStyle/>
            <a:p>
              <a:endParaRPr lang="tr-TR"/>
            </a:p>
          </p:txBody>
        </p:sp>
      </p:grpSp>
      <p:sp>
        <p:nvSpPr>
          <p:cNvPr id="3" name="2 İçerik Yer Tutucusu"/>
          <p:cNvSpPr>
            <a:spLocks noGrp="1"/>
          </p:cNvSpPr>
          <p:nvPr>
            <p:ph idx="1"/>
          </p:nvPr>
        </p:nvSpPr>
        <p:spPr>
          <a:xfrm>
            <a:off x="357158" y="1947700"/>
            <a:ext cx="8229600" cy="3052936"/>
          </a:xfrm>
        </p:spPr>
        <p:txBody>
          <a:bodyPr>
            <a:normAutofit fontScale="85000" lnSpcReduction="20000"/>
          </a:bodyPr>
          <a:lstStyle/>
          <a:p>
            <a:r>
              <a:rPr lang="tr-TR" dirty="0" smtClean="0">
                <a:solidFill>
                  <a:srgbClr val="C00000"/>
                </a:solidFill>
                <a:latin typeface="Calibri" pitchFamily="34" charset="0"/>
                <a:cs typeface="Calibri" pitchFamily="34" charset="0"/>
              </a:rPr>
              <a:t>Başarı göstergeleri: </a:t>
            </a:r>
            <a:r>
              <a:rPr lang="tr-TR" dirty="0" smtClean="0">
                <a:solidFill>
                  <a:schemeClr val="tx1"/>
                </a:solidFill>
                <a:latin typeface="Calibri" pitchFamily="34" charset="0"/>
                <a:cs typeface="Calibri" pitchFamily="34" charset="0"/>
              </a:rPr>
              <a:t>projenin çeşitli </a:t>
            </a:r>
          </a:p>
          <a:p>
            <a:pPr>
              <a:buNone/>
            </a:pPr>
            <a:r>
              <a:rPr lang="tr-TR" dirty="0" smtClean="0">
                <a:solidFill>
                  <a:schemeClr val="tx1"/>
                </a:solidFill>
                <a:latin typeface="Calibri" pitchFamily="34" charset="0"/>
                <a:cs typeface="Calibri" pitchFamily="34" charset="0"/>
              </a:rPr>
              <a:t>düzeylerinde gerçekleştireceğimizi belirttiğimiz </a:t>
            </a:r>
          </a:p>
          <a:p>
            <a:pPr>
              <a:buNone/>
            </a:pPr>
            <a:r>
              <a:rPr lang="tr-TR" dirty="0" smtClean="0">
                <a:solidFill>
                  <a:schemeClr val="tx1"/>
                </a:solidFill>
                <a:latin typeface="Calibri" pitchFamily="34" charset="0"/>
                <a:cs typeface="Calibri" pitchFamily="34" charset="0"/>
              </a:rPr>
              <a:t>işlerin etkilerinin  nasıl ölçüleceğini belirtirler.</a:t>
            </a:r>
          </a:p>
          <a:p>
            <a:endParaRPr lang="tr-TR" dirty="0" smtClean="0">
              <a:solidFill>
                <a:schemeClr val="tx1"/>
              </a:solidFill>
              <a:latin typeface="Calibri" pitchFamily="34" charset="0"/>
              <a:cs typeface="Calibri" pitchFamily="34" charset="0"/>
            </a:endParaRPr>
          </a:p>
          <a:p>
            <a:r>
              <a:rPr lang="tr-TR" dirty="0" smtClean="0">
                <a:solidFill>
                  <a:srgbClr val="C00000"/>
                </a:solidFill>
                <a:latin typeface="Calibri" pitchFamily="34" charset="0"/>
                <a:cs typeface="Calibri" pitchFamily="34" charset="0"/>
              </a:rPr>
              <a:t>Nicelik</a:t>
            </a:r>
            <a:r>
              <a:rPr lang="tr-TR" dirty="0" smtClean="0">
                <a:solidFill>
                  <a:schemeClr val="tx1"/>
                </a:solidFill>
                <a:latin typeface="Calibri" pitchFamily="34" charset="0"/>
                <a:cs typeface="Calibri" pitchFamily="34" charset="0"/>
              </a:rPr>
              <a:t>sel </a:t>
            </a:r>
            <a:r>
              <a:rPr lang="tr-TR" dirty="0" smtClean="0">
                <a:solidFill>
                  <a:srgbClr val="C00000"/>
                </a:solidFill>
                <a:latin typeface="Calibri" pitchFamily="34" charset="0"/>
                <a:cs typeface="Calibri" pitchFamily="34" charset="0"/>
              </a:rPr>
              <a:t>doğrulanabilir</a:t>
            </a:r>
            <a:r>
              <a:rPr lang="tr-TR" dirty="0" smtClean="0">
                <a:solidFill>
                  <a:schemeClr val="tx1"/>
                </a:solidFill>
                <a:latin typeface="Calibri" pitchFamily="34" charset="0"/>
                <a:cs typeface="Calibri" pitchFamily="34" charset="0"/>
              </a:rPr>
              <a:t> ve </a:t>
            </a:r>
            <a:r>
              <a:rPr lang="tr-TR" dirty="0" smtClean="0">
                <a:solidFill>
                  <a:srgbClr val="C00000"/>
                </a:solidFill>
                <a:latin typeface="Calibri" pitchFamily="34" charset="0"/>
                <a:cs typeface="Calibri" pitchFamily="34" charset="0"/>
              </a:rPr>
              <a:t>ölçülebilir</a:t>
            </a:r>
            <a:r>
              <a:rPr lang="tr-TR" dirty="0" smtClean="0">
                <a:solidFill>
                  <a:schemeClr val="tx1"/>
                </a:solidFill>
                <a:latin typeface="Calibri" pitchFamily="34" charset="0"/>
                <a:cs typeface="Calibri" pitchFamily="34" charset="0"/>
              </a:rPr>
              <a:t> şekilde</a:t>
            </a:r>
          </a:p>
          <a:p>
            <a:endParaRPr lang="tr-TR" dirty="0" smtClean="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izleme ve değerlendirme için de temel oluştururlar.</a:t>
            </a:r>
          </a:p>
          <a:p>
            <a:pPr>
              <a:buNone/>
            </a:pPr>
            <a:endParaRPr lang="tr-TR" dirty="0" smtClean="0">
              <a:solidFill>
                <a:schemeClr val="tx1"/>
              </a:solidFill>
              <a:latin typeface="Calibri" pitchFamily="34" charset="0"/>
              <a:cs typeface="Calibri" pitchFamily="34" charset="0"/>
            </a:endParaRPr>
          </a:p>
          <a:p>
            <a:pPr>
              <a:buNone/>
            </a:pPr>
            <a:endParaRPr lang="tr-TR" dirty="0">
              <a:solidFill>
                <a:schemeClr val="tx1"/>
              </a:solidFill>
              <a:latin typeface="Calibri" pitchFamily="34" charset="0"/>
              <a:cs typeface="Calibri" pitchFamily="34" charset="0"/>
            </a:endParaRPr>
          </a:p>
        </p:txBody>
      </p:sp>
      <p:sp>
        <p:nvSpPr>
          <p:cNvPr id="4" name="3 Veri Yer Tutucusu"/>
          <p:cNvSpPr>
            <a:spLocks noGrp="1"/>
          </p:cNvSpPr>
          <p:nvPr>
            <p:ph type="dt" sz="half" idx="10"/>
          </p:nvPr>
        </p:nvSpPr>
        <p:spPr/>
        <p:txBody>
          <a:bodyPr/>
          <a:lstStyle/>
          <a:p>
            <a:pPr>
              <a:defRPr/>
            </a:pPr>
            <a:fld id="{DAF4A1C4-31E9-41E4-BD69-56A5C3B7F391}"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5" name="4 Slayt Numarası Yer Tutucusu"/>
          <p:cNvSpPr>
            <a:spLocks noGrp="1"/>
          </p:cNvSpPr>
          <p:nvPr>
            <p:ph type="sldNum" sz="quarter" idx="11"/>
          </p:nvPr>
        </p:nvSpPr>
        <p:spPr/>
        <p:txBody>
          <a:bodyPr/>
          <a:lstStyle/>
          <a:p>
            <a:pPr>
              <a:defRPr/>
            </a:pPr>
            <a:fld id="{9A5C6624-4616-40B6-A262-E37B5A1179C4}" type="slidenum">
              <a:rPr lang="tr-TR" smtClean="0">
                <a:solidFill>
                  <a:srgbClr val="4F81BD">
                    <a:lumMod val="40000"/>
                    <a:lumOff val="60000"/>
                  </a:srgbClr>
                </a:solidFill>
              </a:rPr>
              <a:pPr>
                <a:defRPr/>
              </a:pPr>
              <a:t>122</a:t>
            </a:fld>
            <a:endParaRPr lang="tr-TR">
              <a:solidFill>
                <a:srgbClr val="4F81BD">
                  <a:lumMod val="40000"/>
                  <a:lumOff val="60000"/>
                </a:srgbClr>
              </a:solidFill>
            </a:endParaRPr>
          </a:p>
        </p:txBody>
      </p:sp>
      <p:sp>
        <p:nvSpPr>
          <p:cNvPr id="6" name="5 Metin kutusu"/>
          <p:cNvSpPr txBox="1"/>
          <p:nvPr/>
        </p:nvSpPr>
        <p:spPr>
          <a:xfrm>
            <a:off x="482655" y="5241974"/>
            <a:ext cx="7905769"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Wingdings" pitchFamily="2" charset="2"/>
              <a:buChar char="q"/>
            </a:pPr>
            <a:r>
              <a:rPr lang="tr-TR" sz="2000" b="1" dirty="0" smtClean="0"/>
              <a:t>Genel hedefimize katkıda bulunduğumuzu </a:t>
            </a:r>
            <a:r>
              <a:rPr lang="tr-TR" sz="2000" b="1" u="sng" dirty="0" smtClean="0"/>
              <a:t>başkalarına da ispatlayabilir miyiz?</a:t>
            </a:r>
          </a:p>
          <a:p>
            <a:pPr>
              <a:buFont typeface="Wingdings" pitchFamily="2" charset="2"/>
              <a:buChar char="q"/>
            </a:pPr>
            <a:r>
              <a:rPr lang="tr-TR" sz="2000" b="1" dirty="0" smtClean="0"/>
              <a:t>Proje amacımızı gerçekleştirdik mi?</a:t>
            </a:r>
          </a:p>
          <a:p>
            <a:pPr>
              <a:buFont typeface="Wingdings" pitchFamily="2" charset="2"/>
              <a:buChar char="q"/>
            </a:pPr>
            <a:r>
              <a:rPr lang="tr-TR" sz="2000" b="1" dirty="0" smtClean="0"/>
              <a:t>Gerçekleştirdiklerimiz istediğimiz etkiyi ortaya çıkardı mı?</a:t>
            </a:r>
            <a:endParaRPr lang="tr-TR" sz="2000" dirty="0"/>
          </a:p>
        </p:txBody>
      </p:sp>
      <p:sp>
        <p:nvSpPr>
          <p:cNvPr id="7" name="6 Metin kutusu"/>
          <p:cNvSpPr txBox="1"/>
          <p:nvPr/>
        </p:nvSpPr>
        <p:spPr>
          <a:xfrm>
            <a:off x="467544" y="4869160"/>
            <a:ext cx="1960152"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tr-TR" b="1" dirty="0" smtClean="0"/>
              <a:t>KILAVUZ SORULAR</a:t>
            </a:r>
            <a:endParaRPr lang="tr-TR" b="1" dirty="0"/>
          </a:p>
        </p:txBody>
      </p:sp>
      <p:grpSp>
        <p:nvGrpSpPr>
          <p:cNvPr id="13" name="75 Grup"/>
          <p:cNvGrpSpPr/>
          <p:nvPr/>
        </p:nvGrpSpPr>
        <p:grpSpPr>
          <a:xfrm>
            <a:off x="5652120" y="44624"/>
            <a:ext cx="3456384" cy="504056"/>
            <a:chOff x="0" y="0"/>
            <a:chExt cx="4140968" cy="725010"/>
          </a:xfrm>
        </p:grpSpPr>
        <p:sp>
          <p:nvSpPr>
            <p:cNvPr id="9" name="8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0"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1" name="10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
        <p:nvSpPr>
          <p:cNvPr id="12" name="11 Dikdörtgen"/>
          <p:cNvSpPr/>
          <p:nvPr/>
        </p:nvSpPr>
        <p:spPr>
          <a:xfrm>
            <a:off x="2051720" y="714356"/>
            <a:ext cx="4572000" cy="954107"/>
          </a:xfrm>
          <a:prstGeom prst="rect">
            <a:avLst/>
          </a:prstGeom>
        </p:spPr>
        <p:txBody>
          <a:bodyPr>
            <a:spAutoFit/>
          </a:bodyPr>
          <a:lstStyle/>
          <a:p>
            <a:pPr algn="ctr"/>
            <a:r>
              <a:rPr lang="tr-TR" sz="2800" dirty="0" smtClean="0">
                <a:latin typeface="Comic Sans MS" pitchFamily="66" charset="0"/>
              </a:rPr>
              <a:t>Göstergeler</a:t>
            </a:r>
            <a:br>
              <a:rPr lang="tr-TR" sz="2800" dirty="0" smtClean="0">
                <a:latin typeface="Comic Sans MS" pitchFamily="66" charset="0"/>
              </a:rPr>
            </a:br>
            <a:r>
              <a:rPr lang="tr-TR" sz="2800" dirty="0" smtClean="0">
                <a:latin typeface="Comic Sans MS" pitchFamily="66" charset="0"/>
              </a:rPr>
              <a:t> 2.Kolon </a:t>
            </a:r>
            <a:endParaRPr lang="tr-TR" sz="2800" dirty="0"/>
          </a:p>
        </p:txBody>
      </p:sp>
      <p:sp>
        <p:nvSpPr>
          <p:cNvPr id="32" name="31 Metin kutusu"/>
          <p:cNvSpPr txBox="1"/>
          <p:nvPr/>
        </p:nvSpPr>
        <p:spPr>
          <a:xfrm>
            <a:off x="7164288" y="548680"/>
            <a:ext cx="1224136" cy="400110"/>
          </a:xfrm>
          <a:prstGeom prst="rect">
            <a:avLst/>
          </a:prstGeom>
          <a:noFill/>
        </p:spPr>
        <p:txBody>
          <a:bodyPr wrap="square" rtlCol="0">
            <a:spAutoFit/>
          </a:bodyPr>
          <a:lstStyle/>
          <a:p>
            <a:r>
              <a:rPr lang="tr-TR" sz="2000" dirty="0" smtClean="0">
                <a:latin typeface="Comic Sans MS" pitchFamily="66" charset="0"/>
              </a:rPr>
              <a:t>2. Kolon</a:t>
            </a:r>
            <a:endParaRPr lang="tr-TR" sz="2000" dirty="0">
              <a:latin typeface="Comic Sans MS" pitchFamily="66"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771800" y="0"/>
            <a:ext cx="6264696" cy="764704"/>
          </a:xfrm>
        </p:spPr>
        <p:txBody>
          <a:bodyPr>
            <a:normAutofit/>
          </a:bodyPr>
          <a:lstStyle/>
          <a:p>
            <a:r>
              <a:rPr lang="tr-TR" sz="3200" dirty="0">
                <a:solidFill>
                  <a:schemeClr val="tx1"/>
                </a:solidFill>
              </a:rPr>
              <a:t>Göstergelerin Gerekli Öğeleri</a:t>
            </a:r>
            <a:endParaRPr lang="en-US" sz="3200" dirty="0">
              <a:solidFill>
                <a:schemeClr val="tx1"/>
              </a:solidFill>
            </a:endParaRPr>
          </a:p>
        </p:txBody>
      </p:sp>
      <p:sp>
        <p:nvSpPr>
          <p:cNvPr id="8" name="Rectangle 2"/>
          <p:cNvSpPr>
            <a:spLocks noChangeArrowheads="1"/>
          </p:cNvSpPr>
          <p:nvPr/>
        </p:nvSpPr>
        <p:spPr bwMode="auto">
          <a:xfrm>
            <a:off x="3419872" y="620688"/>
            <a:ext cx="5544616" cy="1002854"/>
          </a:xfrm>
          <a:prstGeom prst="rect">
            <a:avLst/>
          </a:prstGeom>
          <a:solidFill>
            <a:schemeClr val="accent6">
              <a:lumMod val="60000"/>
              <a:lumOff val="40000"/>
            </a:schemeClr>
          </a:solidFill>
          <a:ln w="12700">
            <a:solidFill>
              <a:schemeClr val="tx1"/>
            </a:solidFill>
            <a:miter lim="800000"/>
            <a:headEnd/>
            <a:tailEnd/>
          </a:ln>
          <a:effectLst/>
        </p:spPr>
        <p:txBody>
          <a:bodyPr wrap="square" anchor="ctr"/>
          <a:lstStyle/>
          <a:p>
            <a:pPr eaLnBrk="0" hangingPunct="0"/>
            <a:r>
              <a:rPr lang="tr-TR" sz="2000" b="1" dirty="0" smtClean="0">
                <a:solidFill>
                  <a:srgbClr val="000000"/>
                </a:solidFill>
                <a:latin typeface="+mj-lt"/>
              </a:rPr>
              <a:t>Öğretmenlerin eğitimde bilgisayar kullanımı</a:t>
            </a:r>
            <a:endParaRPr lang="tr-TR" sz="1200" b="1" dirty="0">
              <a:solidFill>
                <a:srgbClr val="000000"/>
              </a:solidFill>
              <a:latin typeface="+mj-lt"/>
            </a:endParaRPr>
          </a:p>
        </p:txBody>
      </p:sp>
      <p:sp>
        <p:nvSpPr>
          <p:cNvPr id="9" name="Rectangle 2"/>
          <p:cNvSpPr>
            <a:spLocks noChangeArrowheads="1"/>
          </p:cNvSpPr>
          <p:nvPr/>
        </p:nvSpPr>
        <p:spPr bwMode="auto">
          <a:xfrm>
            <a:off x="1907704" y="620688"/>
            <a:ext cx="1512168" cy="1008112"/>
          </a:xfrm>
          <a:prstGeom prst="rect">
            <a:avLst/>
          </a:prstGeom>
          <a:solidFill>
            <a:srgbClr val="FFCC00"/>
          </a:solidFill>
          <a:ln w="12700">
            <a:solidFill>
              <a:schemeClr val="tx1"/>
            </a:solidFill>
            <a:miter lim="800000"/>
            <a:headEnd/>
            <a:tailEnd/>
          </a:ln>
          <a:effectLst/>
        </p:spPr>
        <p:txBody>
          <a:bodyPr wrap="none" anchor="ctr"/>
          <a:lstStyle/>
          <a:p>
            <a:pPr eaLnBrk="0" hangingPunct="0"/>
            <a:endParaRPr lang="tr-TR" sz="1200" b="1" dirty="0">
              <a:solidFill>
                <a:srgbClr val="000000"/>
              </a:solidFill>
              <a:latin typeface="+mj-lt"/>
            </a:endParaRPr>
          </a:p>
          <a:p>
            <a:pPr algn="ctr" eaLnBrk="0" hangingPunct="0"/>
            <a:r>
              <a:rPr lang="tr-TR" sz="2000" b="1" dirty="0" smtClean="0">
                <a:solidFill>
                  <a:srgbClr val="000000"/>
                </a:solidFill>
                <a:latin typeface="+mj-lt"/>
              </a:rPr>
              <a:t>GÖSTERGE</a:t>
            </a:r>
            <a:endParaRPr lang="tr-TR" sz="2000" b="1" dirty="0">
              <a:solidFill>
                <a:srgbClr val="000000"/>
              </a:solidFill>
              <a:latin typeface="+mj-lt"/>
            </a:endParaRPr>
          </a:p>
          <a:p>
            <a:endParaRPr lang="tr-TR" sz="1200" b="1" dirty="0">
              <a:solidFill>
                <a:schemeClr val="bg2"/>
              </a:solidFill>
              <a:latin typeface="+mj-lt"/>
            </a:endParaRPr>
          </a:p>
        </p:txBody>
      </p:sp>
      <p:sp>
        <p:nvSpPr>
          <p:cNvPr id="10" name="9 Sağ Ok"/>
          <p:cNvSpPr/>
          <p:nvPr/>
        </p:nvSpPr>
        <p:spPr>
          <a:xfrm>
            <a:off x="611560" y="2132856"/>
            <a:ext cx="20882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mj-lt"/>
            </a:endParaRPr>
          </a:p>
        </p:txBody>
      </p:sp>
      <p:sp>
        <p:nvSpPr>
          <p:cNvPr id="11" name="10 Artı"/>
          <p:cNvSpPr/>
          <p:nvPr/>
        </p:nvSpPr>
        <p:spPr>
          <a:xfrm>
            <a:off x="323528" y="1556792"/>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mj-lt"/>
            </a:endParaRPr>
          </a:p>
        </p:txBody>
      </p:sp>
      <p:sp>
        <p:nvSpPr>
          <p:cNvPr id="12" name="11 Metin kutusu"/>
          <p:cNvSpPr txBox="1"/>
          <p:nvPr/>
        </p:nvSpPr>
        <p:spPr>
          <a:xfrm>
            <a:off x="827584" y="1700808"/>
            <a:ext cx="1728192" cy="400110"/>
          </a:xfrm>
          <a:prstGeom prst="rect">
            <a:avLst/>
          </a:prstGeom>
          <a:noFill/>
        </p:spPr>
        <p:txBody>
          <a:bodyPr wrap="square" rtlCol="0">
            <a:spAutoFit/>
          </a:bodyPr>
          <a:lstStyle/>
          <a:p>
            <a:r>
              <a:rPr lang="tr-TR" sz="2000" b="1" dirty="0" smtClean="0">
                <a:latin typeface="+mj-lt"/>
              </a:rPr>
              <a:t>Nitelik(Ne?)</a:t>
            </a:r>
            <a:endParaRPr lang="tr-TR" sz="2000" b="1" dirty="0">
              <a:latin typeface="+mj-lt"/>
            </a:endParaRPr>
          </a:p>
        </p:txBody>
      </p:sp>
      <p:sp>
        <p:nvSpPr>
          <p:cNvPr id="13" name="Rectangle 2"/>
          <p:cNvSpPr>
            <a:spLocks noChangeArrowheads="1"/>
          </p:cNvSpPr>
          <p:nvPr/>
        </p:nvSpPr>
        <p:spPr bwMode="auto">
          <a:xfrm>
            <a:off x="2843808" y="1778074"/>
            <a:ext cx="6120680" cy="1002854"/>
          </a:xfrm>
          <a:prstGeom prst="rect">
            <a:avLst/>
          </a:prstGeom>
          <a:solidFill>
            <a:schemeClr val="accent6">
              <a:lumMod val="60000"/>
              <a:lumOff val="40000"/>
            </a:schemeClr>
          </a:solidFill>
          <a:ln w="12700">
            <a:solidFill>
              <a:schemeClr val="tx1"/>
            </a:solidFill>
            <a:miter lim="800000"/>
            <a:headEnd/>
            <a:tailEnd/>
          </a:ln>
          <a:effectLst/>
        </p:spPr>
        <p:txBody>
          <a:bodyPr wrap="square" anchor="ctr"/>
          <a:lstStyle/>
          <a:p>
            <a:pPr eaLnBrk="0" hangingPunct="0"/>
            <a:endParaRPr lang="tr-TR" sz="2000" b="1" dirty="0">
              <a:solidFill>
                <a:srgbClr val="000000"/>
              </a:solidFill>
              <a:latin typeface="+mj-lt"/>
            </a:endParaRPr>
          </a:p>
          <a:p>
            <a:pPr algn="just" eaLnBrk="0" hangingPunct="0"/>
            <a:r>
              <a:rPr lang="tr-TR" sz="2000" b="1" dirty="0" smtClean="0">
                <a:solidFill>
                  <a:srgbClr val="000000"/>
                </a:solidFill>
                <a:latin typeface="+mj-lt"/>
              </a:rPr>
              <a:t>Öğretmenlerin </a:t>
            </a:r>
            <a:r>
              <a:rPr lang="tr-TR" sz="2000" b="1" u="sng" dirty="0" smtClean="0">
                <a:solidFill>
                  <a:srgbClr val="0066FF"/>
                </a:solidFill>
                <a:latin typeface="+mj-lt"/>
              </a:rPr>
              <a:t>“eğitim planlaması”</a:t>
            </a:r>
            <a:r>
              <a:rPr lang="tr-TR" sz="2000" b="1" dirty="0" smtClean="0">
                <a:solidFill>
                  <a:srgbClr val="000000"/>
                </a:solidFill>
                <a:latin typeface="+mj-lt"/>
              </a:rPr>
              <a:t> konusunda bilgisayar kullanımının sağlanması</a:t>
            </a:r>
          </a:p>
          <a:p>
            <a:endParaRPr lang="tr-TR" sz="1200" b="1" dirty="0">
              <a:solidFill>
                <a:srgbClr val="000000"/>
              </a:solidFill>
              <a:latin typeface="+mj-lt"/>
            </a:endParaRPr>
          </a:p>
        </p:txBody>
      </p:sp>
      <p:sp>
        <p:nvSpPr>
          <p:cNvPr id="14" name="13 Sağ Ok"/>
          <p:cNvSpPr/>
          <p:nvPr/>
        </p:nvSpPr>
        <p:spPr>
          <a:xfrm>
            <a:off x="539552" y="3140968"/>
            <a:ext cx="20882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mj-lt"/>
            </a:endParaRPr>
          </a:p>
        </p:txBody>
      </p:sp>
      <p:sp>
        <p:nvSpPr>
          <p:cNvPr id="15" name="14 Artı"/>
          <p:cNvSpPr/>
          <p:nvPr/>
        </p:nvSpPr>
        <p:spPr>
          <a:xfrm>
            <a:off x="251520" y="2564904"/>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mj-lt"/>
            </a:endParaRPr>
          </a:p>
        </p:txBody>
      </p:sp>
      <p:sp>
        <p:nvSpPr>
          <p:cNvPr id="16" name="15 Metin kutusu"/>
          <p:cNvSpPr txBox="1"/>
          <p:nvPr/>
        </p:nvSpPr>
        <p:spPr>
          <a:xfrm>
            <a:off x="899592" y="2420888"/>
            <a:ext cx="1440160" cy="400110"/>
          </a:xfrm>
          <a:prstGeom prst="rect">
            <a:avLst/>
          </a:prstGeom>
          <a:noFill/>
        </p:spPr>
        <p:txBody>
          <a:bodyPr wrap="square" rtlCol="0">
            <a:spAutoFit/>
          </a:bodyPr>
          <a:lstStyle/>
          <a:p>
            <a:r>
              <a:rPr lang="tr-TR" sz="2000" b="1" dirty="0" smtClean="0">
                <a:latin typeface="+mj-lt"/>
              </a:rPr>
              <a:t>Nicelik</a:t>
            </a:r>
            <a:endParaRPr lang="tr-TR" sz="2000" b="1" dirty="0">
              <a:latin typeface="+mj-lt"/>
            </a:endParaRPr>
          </a:p>
        </p:txBody>
      </p:sp>
      <p:sp>
        <p:nvSpPr>
          <p:cNvPr id="17" name="Rectangle 2"/>
          <p:cNvSpPr>
            <a:spLocks noChangeArrowheads="1"/>
          </p:cNvSpPr>
          <p:nvPr/>
        </p:nvSpPr>
        <p:spPr bwMode="auto">
          <a:xfrm>
            <a:off x="2843808" y="2852936"/>
            <a:ext cx="6120680" cy="1002854"/>
          </a:xfrm>
          <a:prstGeom prst="rect">
            <a:avLst/>
          </a:prstGeom>
          <a:solidFill>
            <a:schemeClr val="accent6">
              <a:lumMod val="60000"/>
              <a:lumOff val="40000"/>
            </a:schemeClr>
          </a:solidFill>
          <a:ln w="12700">
            <a:solidFill>
              <a:schemeClr val="tx1"/>
            </a:solidFill>
            <a:miter lim="800000"/>
            <a:headEnd/>
            <a:tailEnd/>
          </a:ln>
          <a:effectLst/>
        </p:spPr>
        <p:txBody>
          <a:bodyPr wrap="square" anchor="ctr"/>
          <a:lstStyle/>
          <a:p>
            <a:pPr eaLnBrk="0" hangingPunct="0"/>
            <a:endParaRPr lang="tr-TR" sz="2000" b="1" dirty="0">
              <a:solidFill>
                <a:srgbClr val="000000"/>
              </a:solidFill>
              <a:latin typeface="+mj-lt"/>
            </a:endParaRPr>
          </a:p>
          <a:p>
            <a:pPr algn="just" eaLnBrk="0" hangingPunct="0"/>
            <a:r>
              <a:rPr lang="tr-TR" sz="2000" b="1" u="sng" dirty="0" smtClean="0">
                <a:solidFill>
                  <a:srgbClr val="0066FF"/>
                </a:solidFill>
                <a:latin typeface="+mj-lt"/>
              </a:rPr>
              <a:t>100</a:t>
            </a:r>
            <a:r>
              <a:rPr lang="tr-TR" sz="2000" b="1" dirty="0" smtClean="0">
                <a:solidFill>
                  <a:srgbClr val="000000"/>
                </a:solidFill>
                <a:latin typeface="+mj-lt"/>
              </a:rPr>
              <a:t> İlköğretim öğretmeninin </a:t>
            </a:r>
            <a:r>
              <a:rPr lang="tr-TR" sz="2000" b="1" dirty="0" smtClean="0">
                <a:solidFill>
                  <a:srgbClr val="0066FF"/>
                </a:solidFill>
                <a:latin typeface="+mj-lt"/>
              </a:rPr>
              <a:t>“eğitim planlaması”</a:t>
            </a:r>
            <a:r>
              <a:rPr lang="tr-TR" sz="2000" b="1" dirty="0" smtClean="0">
                <a:solidFill>
                  <a:srgbClr val="000000"/>
                </a:solidFill>
                <a:latin typeface="+mj-lt"/>
              </a:rPr>
              <a:t> konusunda bilgisayar kullanımının sağlanması</a:t>
            </a:r>
          </a:p>
          <a:p>
            <a:endParaRPr lang="tr-TR" sz="1200" b="1" dirty="0">
              <a:solidFill>
                <a:srgbClr val="000000"/>
              </a:solidFill>
              <a:latin typeface="+mj-lt"/>
            </a:endParaRPr>
          </a:p>
        </p:txBody>
      </p:sp>
      <p:sp>
        <p:nvSpPr>
          <p:cNvPr id="18" name="17 Sağ Ok"/>
          <p:cNvSpPr/>
          <p:nvPr/>
        </p:nvSpPr>
        <p:spPr>
          <a:xfrm>
            <a:off x="539552" y="4221088"/>
            <a:ext cx="20882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mj-lt"/>
            </a:endParaRPr>
          </a:p>
        </p:txBody>
      </p:sp>
      <p:sp>
        <p:nvSpPr>
          <p:cNvPr id="19" name="18 Artı"/>
          <p:cNvSpPr/>
          <p:nvPr/>
        </p:nvSpPr>
        <p:spPr>
          <a:xfrm>
            <a:off x="251520" y="3645024"/>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mj-lt"/>
            </a:endParaRPr>
          </a:p>
        </p:txBody>
      </p:sp>
      <p:sp>
        <p:nvSpPr>
          <p:cNvPr id="20" name="19 Metin kutusu"/>
          <p:cNvSpPr txBox="1"/>
          <p:nvPr/>
        </p:nvSpPr>
        <p:spPr>
          <a:xfrm>
            <a:off x="899592" y="3501008"/>
            <a:ext cx="1440160" cy="400110"/>
          </a:xfrm>
          <a:prstGeom prst="rect">
            <a:avLst/>
          </a:prstGeom>
          <a:noFill/>
        </p:spPr>
        <p:txBody>
          <a:bodyPr wrap="square" rtlCol="0">
            <a:spAutoFit/>
          </a:bodyPr>
          <a:lstStyle/>
          <a:p>
            <a:r>
              <a:rPr lang="tr-TR" sz="2000" b="1" dirty="0" smtClean="0">
                <a:latin typeface="+mj-lt"/>
              </a:rPr>
              <a:t>Zaman</a:t>
            </a:r>
            <a:endParaRPr lang="tr-TR" sz="2000" b="1" dirty="0">
              <a:latin typeface="+mj-lt"/>
            </a:endParaRPr>
          </a:p>
        </p:txBody>
      </p:sp>
      <p:sp>
        <p:nvSpPr>
          <p:cNvPr id="21" name="Rectangle 2"/>
          <p:cNvSpPr>
            <a:spLocks noChangeArrowheads="1"/>
          </p:cNvSpPr>
          <p:nvPr/>
        </p:nvSpPr>
        <p:spPr bwMode="auto">
          <a:xfrm>
            <a:off x="2843808" y="3933056"/>
            <a:ext cx="6120680" cy="1002854"/>
          </a:xfrm>
          <a:prstGeom prst="rect">
            <a:avLst/>
          </a:prstGeom>
          <a:solidFill>
            <a:schemeClr val="accent6">
              <a:lumMod val="60000"/>
              <a:lumOff val="40000"/>
            </a:schemeClr>
          </a:solidFill>
          <a:ln w="12700">
            <a:solidFill>
              <a:schemeClr val="tx1"/>
            </a:solidFill>
            <a:miter lim="800000"/>
            <a:headEnd/>
            <a:tailEnd/>
          </a:ln>
          <a:effectLst/>
        </p:spPr>
        <p:txBody>
          <a:bodyPr wrap="square" anchor="ctr"/>
          <a:lstStyle/>
          <a:p>
            <a:pPr eaLnBrk="0" hangingPunct="0"/>
            <a:endParaRPr lang="tr-TR" sz="2000" b="1" dirty="0">
              <a:solidFill>
                <a:srgbClr val="000000"/>
              </a:solidFill>
              <a:latin typeface="+mj-lt"/>
            </a:endParaRPr>
          </a:p>
          <a:p>
            <a:pPr algn="just" eaLnBrk="0" hangingPunct="0"/>
            <a:r>
              <a:rPr lang="tr-TR" sz="2000" b="1" dirty="0" smtClean="0">
                <a:solidFill>
                  <a:srgbClr val="0066FF"/>
                </a:solidFill>
                <a:latin typeface="+mj-lt"/>
              </a:rPr>
              <a:t>100</a:t>
            </a:r>
            <a:r>
              <a:rPr lang="tr-TR" sz="2000" b="1" dirty="0" smtClean="0">
                <a:solidFill>
                  <a:srgbClr val="000000"/>
                </a:solidFill>
                <a:latin typeface="+mj-lt"/>
              </a:rPr>
              <a:t> İlköğretim öğretmeninin </a:t>
            </a:r>
            <a:r>
              <a:rPr lang="tr-TR" sz="2000" b="1" u="sng" dirty="0" smtClean="0">
                <a:solidFill>
                  <a:srgbClr val="0066FF"/>
                </a:solidFill>
                <a:latin typeface="+mj-lt"/>
              </a:rPr>
              <a:t>Eylül 2011’e kadar </a:t>
            </a:r>
            <a:r>
              <a:rPr lang="tr-TR" sz="2000" b="1" dirty="0" smtClean="0">
                <a:solidFill>
                  <a:srgbClr val="0066FF"/>
                </a:solidFill>
                <a:latin typeface="+mj-lt"/>
              </a:rPr>
              <a:t>eğitim planlaması </a:t>
            </a:r>
            <a:r>
              <a:rPr lang="tr-TR" sz="2000" b="1" dirty="0" smtClean="0">
                <a:solidFill>
                  <a:srgbClr val="000000"/>
                </a:solidFill>
                <a:latin typeface="+mj-lt"/>
              </a:rPr>
              <a:t>konusunda bilgisayar kullanımının sağlanması</a:t>
            </a:r>
          </a:p>
          <a:p>
            <a:endParaRPr lang="tr-TR" sz="1200" b="1" dirty="0">
              <a:solidFill>
                <a:srgbClr val="000000"/>
              </a:solidFill>
              <a:latin typeface="+mj-lt"/>
            </a:endParaRPr>
          </a:p>
        </p:txBody>
      </p:sp>
      <p:sp>
        <p:nvSpPr>
          <p:cNvPr id="22" name="21 Sağ Ok"/>
          <p:cNvSpPr/>
          <p:nvPr/>
        </p:nvSpPr>
        <p:spPr>
          <a:xfrm>
            <a:off x="539552" y="5301208"/>
            <a:ext cx="20882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mj-lt"/>
            </a:endParaRPr>
          </a:p>
        </p:txBody>
      </p:sp>
      <p:sp>
        <p:nvSpPr>
          <p:cNvPr id="23" name="22 Artı"/>
          <p:cNvSpPr/>
          <p:nvPr/>
        </p:nvSpPr>
        <p:spPr>
          <a:xfrm>
            <a:off x="251520" y="4725144"/>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mj-lt"/>
            </a:endParaRPr>
          </a:p>
        </p:txBody>
      </p:sp>
      <p:sp>
        <p:nvSpPr>
          <p:cNvPr id="24" name="23 Metin kutusu"/>
          <p:cNvSpPr txBox="1"/>
          <p:nvPr/>
        </p:nvSpPr>
        <p:spPr>
          <a:xfrm>
            <a:off x="899592" y="4581128"/>
            <a:ext cx="1440160" cy="400110"/>
          </a:xfrm>
          <a:prstGeom prst="rect">
            <a:avLst/>
          </a:prstGeom>
          <a:noFill/>
        </p:spPr>
        <p:txBody>
          <a:bodyPr wrap="square" rtlCol="0">
            <a:spAutoFit/>
          </a:bodyPr>
          <a:lstStyle/>
          <a:p>
            <a:r>
              <a:rPr lang="tr-TR" sz="2000" b="1" dirty="0" smtClean="0">
                <a:latin typeface="+mj-lt"/>
              </a:rPr>
              <a:t>Yer</a:t>
            </a:r>
            <a:endParaRPr lang="tr-TR" sz="2000" b="1" dirty="0">
              <a:latin typeface="+mj-lt"/>
            </a:endParaRPr>
          </a:p>
        </p:txBody>
      </p:sp>
      <p:sp>
        <p:nvSpPr>
          <p:cNvPr id="25" name="Rectangle 2"/>
          <p:cNvSpPr>
            <a:spLocks noChangeArrowheads="1"/>
          </p:cNvSpPr>
          <p:nvPr/>
        </p:nvSpPr>
        <p:spPr bwMode="auto">
          <a:xfrm>
            <a:off x="2843808" y="5013176"/>
            <a:ext cx="6120680" cy="1368152"/>
          </a:xfrm>
          <a:prstGeom prst="rect">
            <a:avLst/>
          </a:prstGeom>
          <a:solidFill>
            <a:schemeClr val="accent6">
              <a:lumMod val="60000"/>
              <a:lumOff val="40000"/>
            </a:schemeClr>
          </a:solidFill>
          <a:ln w="12700">
            <a:solidFill>
              <a:schemeClr val="tx1"/>
            </a:solidFill>
            <a:miter lim="800000"/>
            <a:headEnd/>
            <a:tailEnd/>
          </a:ln>
          <a:effectLst/>
        </p:spPr>
        <p:txBody>
          <a:bodyPr wrap="square" anchor="ctr"/>
          <a:lstStyle/>
          <a:p>
            <a:pPr algn="just" eaLnBrk="0" hangingPunct="0"/>
            <a:endParaRPr lang="tr-TR" sz="2000" b="1" dirty="0">
              <a:solidFill>
                <a:srgbClr val="000000"/>
              </a:solidFill>
              <a:latin typeface="+mj-lt"/>
            </a:endParaRPr>
          </a:p>
          <a:p>
            <a:pPr marL="0" lvl="1" algn="just"/>
            <a:r>
              <a:rPr lang="tr-TR" sz="2000" b="1" dirty="0" smtClean="0">
                <a:solidFill>
                  <a:srgbClr val="0066FF"/>
                </a:solidFill>
                <a:latin typeface="+mj-lt"/>
              </a:rPr>
              <a:t>100</a:t>
            </a:r>
            <a:r>
              <a:rPr lang="tr-TR" sz="2000" b="1" dirty="0" smtClean="0">
                <a:latin typeface="+mj-lt"/>
              </a:rPr>
              <a:t> İlköğretim öğretmeninin</a:t>
            </a:r>
            <a:r>
              <a:rPr lang="tr-TR" sz="2000" dirty="0" smtClean="0">
                <a:latin typeface="+mj-lt"/>
              </a:rPr>
              <a:t> </a:t>
            </a:r>
            <a:r>
              <a:rPr lang="tr-TR" sz="2000" b="1" dirty="0" smtClean="0">
                <a:solidFill>
                  <a:srgbClr val="0066FF"/>
                </a:solidFill>
                <a:latin typeface="+mj-lt"/>
              </a:rPr>
              <a:t>Eylül 2011’e kadar</a:t>
            </a:r>
            <a:r>
              <a:rPr lang="tr-TR" sz="2000" dirty="0" smtClean="0">
                <a:solidFill>
                  <a:srgbClr val="0066FF"/>
                </a:solidFill>
                <a:latin typeface="+mj-lt"/>
              </a:rPr>
              <a:t> </a:t>
            </a:r>
            <a:r>
              <a:rPr lang="tr-TR" sz="2000" b="1" u="sng" dirty="0" smtClean="0">
                <a:solidFill>
                  <a:srgbClr val="0066FF"/>
                </a:solidFill>
                <a:latin typeface="+mj-lt"/>
              </a:rPr>
              <a:t>X okullarında</a:t>
            </a:r>
            <a:r>
              <a:rPr lang="tr-TR" sz="2000" b="1" dirty="0" smtClean="0">
                <a:solidFill>
                  <a:srgbClr val="0066FF"/>
                </a:solidFill>
                <a:latin typeface="+mj-lt"/>
              </a:rPr>
              <a:t> eğitim planlaması</a:t>
            </a:r>
            <a:r>
              <a:rPr lang="tr-TR" sz="2000" dirty="0" smtClean="0">
                <a:latin typeface="+mj-lt"/>
              </a:rPr>
              <a:t> </a:t>
            </a:r>
            <a:r>
              <a:rPr lang="tr-TR" sz="2000" b="1" dirty="0" smtClean="0">
                <a:latin typeface="+mj-lt"/>
              </a:rPr>
              <a:t>konusunda bilgisayar kullanımının sağlanması</a:t>
            </a:r>
            <a:endParaRPr lang="tr-TR" sz="2200" b="1" dirty="0" smtClean="0">
              <a:latin typeface="+mj-lt"/>
            </a:endParaRPr>
          </a:p>
          <a:p>
            <a:pPr algn="just"/>
            <a:endParaRPr lang="tr-TR" sz="1200" b="1" dirty="0">
              <a:solidFill>
                <a:srgbClr val="000000"/>
              </a:solidFill>
              <a:latin typeface="+mj-lt"/>
            </a:endParaRPr>
          </a:p>
        </p:txBody>
      </p:sp>
      <p:sp>
        <p:nvSpPr>
          <p:cNvPr id="26" name="25 Metin kutusu"/>
          <p:cNvSpPr txBox="1"/>
          <p:nvPr/>
        </p:nvSpPr>
        <p:spPr>
          <a:xfrm>
            <a:off x="899592" y="2812866"/>
            <a:ext cx="1800200" cy="400110"/>
          </a:xfrm>
          <a:prstGeom prst="rect">
            <a:avLst/>
          </a:prstGeom>
          <a:noFill/>
        </p:spPr>
        <p:txBody>
          <a:bodyPr wrap="square" rtlCol="0">
            <a:spAutoFit/>
          </a:bodyPr>
          <a:lstStyle/>
          <a:p>
            <a:r>
              <a:rPr lang="tr-TR" sz="2000" b="1" dirty="0" smtClean="0">
                <a:latin typeface="+mj-lt"/>
              </a:rPr>
              <a:t>(Ne kadar?)</a:t>
            </a:r>
          </a:p>
        </p:txBody>
      </p:sp>
      <p:sp>
        <p:nvSpPr>
          <p:cNvPr id="27" name="26 Metin kutusu"/>
          <p:cNvSpPr txBox="1"/>
          <p:nvPr/>
        </p:nvSpPr>
        <p:spPr>
          <a:xfrm>
            <a:off x="899592" y="3861048"/>
            <a:ext cx="1800200" cy="400110"/>
          </a:xfrm>
          <a:prstGeom prst="rect">
            <a:avLst/>
          </a:prstGeom>
          <a:noFill/>
        </p:spPr>
        <p:txBody>
          <a:bodyPr wrap="square" rtlCol="0">
            <a:spAutoFit/>
          </a:bodyPr>
          <a:lstStyle/>
          <a:p>
            <a:r>
              <a:rPr lang="tr-TR" sz="2000" b="1" dirty="0" smtClean="0">
                <a:latin typeface="+mj-lt"/>
              </a:rPr>
              <a:t>(Ne Zaman?)</a:t>
            </a:r>
          </a:p>
        </p:txBody>
      </p:sp>
      <p:sp>
        <p:nvSpPr>
          <p:cNvPr id="28" name="27 Metin kutusu"/>
          <p:cNvSpPr txBox="1"/>
          <p:nvPr/>
        </p:nvSpPr>
        <p:spPr>
          <a:xfrm>
            <a:off x="899592" y="4973106"/>
            <a:ext cx="1440160" cy="400110"/>
          </a:xfrm>
          <a:prstGeom prst="rect">
            <a:avLst/>
          </a:prstGeom>
          <a:noFill/>
        </p:spPr>
        <p:txBody>
          <a:bodyPr wrap="square" rtlCol="0">
            <a:spAutoFit/>
          </a:bodyPr>
          <a:lstStyle/>
          <a:p>
            <a:r>
              <a:rPr lang="tr-TR" sz="2000" b="1" dirty="0" smtClean="0">
                <a:latin typeface="+mj-lt"/>
              </a:rPr>
              <a:t>(Nerede?)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heckerboard(across)">
                                      <p:cBhvr>
                                        <p:cTn id="24" dur="500"/>
                                        <p:tgtEl>
                                          <p:spTgt spid="16"/>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heckerboard(across)">
                                      <p:cBhvr>
                                        <p:cTn id="30" dur="500"/>
                                        <p:tgtEl>
                                          <p:spTgt spid="1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heckerboard(across)">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heckerboard(across)">
                                      <p:cBhvr>
                                        <p:cTn id="44" dur="500"/>
                                        <p:tgtEl>
                                          <p:spTgt spid="18"/>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heckerboard(across)">
                                      <p:cBhvr>
                                        <p:cTn id="47" dur="500"/>
                                        <p:tgtEl>
                                          <p:spTgt spid="21"/>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heckerboard(across)">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across)">
                                      <p:cBhvr>
                                        <p:cTn id="55" dur="500"/>
                                        <p:tgtEl>
                                          <p:spTgt spid="23"/>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heckerboard(across)">
                                      <p:cBhvr>
                                        <p:cTn id="61" dur="500"/>
                                        <p:tgtEl>
                                          <p:spTgt spid="24"/>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heckerboard(across)">
                                      <p:cBhvr>
                                        <p:cTn id="64" dur="500"/>
                                        <p:tgtEl>
                                          <p:spTgt spid="25"/>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checkerboard(across)">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P spid="16" grpId="0"/>
      <p:bldP spid="17" grpId="0" animBg="1"/>
      <p:bldP spid="18" grpId="0" animBg="1"/>
      <p:bldP spid="19" grpId="0" animBg="1"/>
      <p:bldP spid="20" grpId="0"/>
      <p:bldP spid="21" grpId="0" animBg="1"/>
      <p:bldP spid="22" grpId="0" animBg="1"/>
      <p:bldP spid="23" grpId="0" animBg="1"/>
      <p:bldP spid="24" grpId="0"/>
      <p:bldP spid="25" grpId="0" animBg="1"/>
      <p:bldP spid="26" grpId="0"/>
      <p:bldP spid="27" grpId="0"/>
      <p:bldP spid="2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4294967295"/>
          </p:nvPr>
        </p:nvSpPr>
        <p:spPr>
          <a:xfrm>
            <a:off x="6553200" y="6248400"/>
            <a:ext cx="1905000" cy="457200"/>
          </a:xfrm>
          <a:prstGeom prst="rect">
            <a:avLst/>
          </a:prstGeom>
        </p:spPr>
        <p:txBody>
          <a:bodyPr/>
          <a:lstStyle/>
          <a:p>
            <a:fld id="{A9AACF65-5D7B-4CC0-AEB8-B16A736995D2}" type="slidenum">
              <a:rPr lang="en-US"/>
              <a:pPr/>
              <a:t>124</a:t>
            </a:fld>
            <a:endParaRPr lang="en-US"/>
          </a:p>
        </p:txBody>
      </p:sp>
      <p:sp>
        <p:nvSpPr>
          <p:cNvPr id="199682" name="Rectangle 2"/>
          <p:cNvSpPr>
            <a:spLocks noGrp="1" noChangeArrowheads="1"/>
          </p:cNvSpPr>
          <p:nvPr>
            <p:ph type="title"/>
          </p:nvPr>
        </p:nvSpPr>
        <p:spPr>
          <a:xfrm>
            <a:off x="918797" y="927125"/>
            <a:ext cx="7054362" cy="701675"/>
          </a:xfrm>
        </p:spPr>
        <p:txBody>
          <a:bodyPr/>
          <a:lstStyle/>
          <a:p>
            <a:pPr algn="l"/>
            <a:r>
              <a:rPr lang="tr-TR" dirty="0" smtClean="0">
                <a:solidFill>
                  <a:srgbClr val="0033CC"/>
                </a:solidFill>
                <a:latin typeface="Calibri,Bold"/>
              </a:rPr>
              <a:t>Doğrulama </a:t>
            </a:r>
            <a:r>
              <a:rPr lang="tr-TR" dirty="0">
                <a:solidFill>
                  <a:srgbClr val="0033CC"/>
                </a:solidFill>
                <a:latin typeface="Calibri,Bold"/>
              </a:rPr>
              <a:t>Kaynakları</a:t>
            </a:r>
            <a:endParaRPr lang="fr-FR" dirty="0">
              <a:solidFill>
                <a:srgbClr val="0033CC"/>
              </a:solidFill>
              <a:latin typeface="Calibri,Bold"/>
            </a:endParaRPr>
          </a:p>
        </p:txBody>
      </p:sp>
      <p:sp>
        <p:nvSpPr>
          <p:cNvPr id="199683" name="Rectangle 3"/>
          <p:cNvSpPr>
            <a:spLocks noGrp="1" noChangeArrowheads="1"/>
          </p:cNvSpPr>
          <p:nvPr>
            <p:ph type="body" idx="1"/>
          </p:nvPr>
        </p:nvSpPr>
        <p:spPr>
          <a:xfrm>
            <a:off x="323528" y="1630263"/>
            <a:ext cx="8362950" cy="4391025"/>
          </a:xfrm>
          <a:ln>
            <a:solidFill>
              <a:srgbClr val="C00000"/>
            </a:solidFill>
          </a:ln>
        </p:spPr>
        <p:txBody>
          <a:bodyPr/>
          <a:lstStyle/>
          <a:p>
            <a:pPr algn="just">
              <a:lnSpc>
                <a:spcPct val="90000"/>
              </a:lnSpc>
              <a:buFontTx/>
              <a:buNone/>
            </a:pPr>
            <a:r>
              <a:rPr lang="tr-TR" sz="2200" b="1" dirty="0">
                <a:solidFill>
                  <a:srgbClr val="C00000"/>
                </a:solidFill>
              </a:rPr>
              <a:t>	</a:t>
            </a:r>
            <a:r>
              <a:rPr lang="tr-TR" sz="2200" b="1" u="sng" dirty="0">
                <a:solidFill>
                  <a:srgbClr val="C00000"/>
                </a:solidFill>
                <a:latin typeface="Arial" charset="0"/>
              </a:rPr>
              <a:t>Doğrulama Kaynakları</a:t>
            </a:r>
            <a:r>
              <a:rPr lang="tr-TR" sz="2200" dirty="0">
                <a:solidFill>
                  <a:schemeClr val="tx1"/>
                </a:solidFill>
                <a:cs typeface="Times New Roman" pitchFamily="18" charset="0"/>
              </a:rPr>
              <a:t>, </a:t>
            </a:r>
            <a:r>
              <a:rPr lang="tr-TR" sz="2200" dirty="0">
                <a:solidFill>
                  <a:schemeClr val="tx1"/>
                </a:solidFill>
                <a:latin typeface="Arial" charset="0"/>
              </a:rPr>
              <a:t>göstergelerin kontrol edilmesi için gerekli bilgiyi sağlayacak </a:t>
            </a:r>
            <a:r>
              <a:rPr lang="tr-TR" sz="2200" dirty="0" err="1">
                <a:solidFill>
                  <a:schemeClr val="tx1"/>
                </a:solidFill>
                <a:latin typeface="Arial" charset="0"/>
              </a:rPr>
              <a:t>dökümanlar</a:t>
            </a:r>
            <a:r>
              <a:rPr lang="tr-TR" sz="2200" dirty="0">
                <a:solidFill>
                  <a:schemeClr val="tx1"/>
                </a:solidFill>
                <a:latin typeface="Arial" charset="0"/>
              </a:rPr>
              <a:t>, raporlar ve diğer kaynaklardır.</a:t>
            </a:r>
          </a:p>
          <a:p>
            <a:pPr algn="just">
              <a:lnSpc>
                <a:spcPct val="90000"/>
              </a:lnSpc>
              <a:buFontTx/>
              <a:buNone/>
            </a:pPr>
            <a:r>
              <a:rPr lang="tr-TR" sz="2200" dirty="0">
                <a:solidFill>
                  <a:schemeClr val="tx1"/>
                </a:solidFill>
              </a:rPr>
              <a:t>	</a:t>
            </a:r>
            <a:r>
              <a:rPr lang="tr-TR" sz="2200" dirty="0">
                <a:solidFill>
                  <a:schemeClr val="tx1"/>
                </a:solidFill>
                <a:latin typeface="Arial" charset="0"/>
              </a:rPr>
              <a:t>Göstergelerin</a:t>
            </a:r>
            <a:r>
              <a:rPr lang="tr-TR" sz="2200" dirty="0">
                <a:solidFill>
                  <a:schemeClr val="tx1"/>
                </a:solidFill>
                <a:cs typeface="Times New Roman" pitchFamily="18" charset="0"/>
              </a:rPr>
              <a:t> </a:t>
            </a:r>
            <a:r>
              <a:rPr lang="tr-TR" sz="2200" dirty="0">
                <a:solidFill>
                  <a:schemeClr val="tx1"/>
                </a:solidFill>
                <a:latin typeface="Arial" charset="0"/>
              </a:rPr>
              <a:t>belirlenmesiyle eş zamanlı olarak</a:t>
            </a:r>
            <a:r>
              <a:rPr lang="tr-TR" sz="2200" dirty="0">
                <a:solidFill>
                  <a:schemeClr val="tx1"/>
                </a:solidFill>
                <a:cs typeface="Times New Roman" pitchFamily="18" charset="0"/>
              </a:rPr>
              <a:t> </a:t>
            </a:r>
            <a:r>
              <a:rPr lang="tr-TR" sz="2200" dirty="0">
                <a:solidFill>
                  <a:schemeClr val="tx1"/>
                </a:solidFill>
                <a:latin typeface="Arial" charset="0"/>
              </a:rPr>
              <a:t>doğrulama kaynakları da belirtilmelidir. </a:t>
            </a:r>
          </a:p>
          <a:p>
            <a:pPr algn="just">
              <a:lnSpc>
                <a:spcPct val="90000"/>
              </a:lnSpc>
              <a:buFontTx/>
              <a:buNone/>
            </a:pPr>
            <a:endParaRPr lang="tr-TR" sz="2200" dirty="0">
              <a:solidFill>
                <a:schemeClr val="tx1"/>
              </a:solidFill>
              <a:latin typeface="Arial" charset="0"/>
            </a:endParaRPr>
          </a:p>
          <a:p>
            <a:pPr algn="just">
              <a:lnSpc>
                <a:spcPct val="90000"/>
              </a:lnSpc>
              <a:buFontTx/>
              <a:buNone/>
            </a:pPr>
            <a:r>
              <a:rPr lang="tr-TR" sz="2200" dirty="0">
                <a:solidFill>
                  <a:schemeClr val="tx1"/>
                </a:solidFill>
              </a:rPr>
              <a:t>	</a:t>
            </a:r>
            <a:r>
              <a:rPr lang="tr-TR" sz="2200" dirty="0">
                <a:solidFill>
                  <a:schemeClr val="tx1"/>
                </a:solidFill>
                <a:latin typeface="Arial" charset="0"/>
              </a:rPr>
              <a:t>Doğrulama kaynakları şu bilgileri vermelidir:</a:t>
            </a:r>
          </a:p>
          <a:p>
            <a:pPr lvl="1" algn="just">
              <a:lnSpc>
                <a:spcPct val="90000"/>
              </a:lnSpc>
              <a:buFont typeface="Wingdings" pitchFamily="2" charset="2"/>
              <a:buChar char="q"/>
            </a:pPr>
            <a:r>
              <a:rPr lang="tr-TR" sz="2000" dirty="0">
                <a:solidFill>
                  <a:schemeClr val="tx1"/>
                </a:solidFill>
                <a:latin typeface="Arial" charset="0"/>
              </a:rPr>
              <a:t>Bilginin sağlanacağı format (İlerleme raporları, proje hesapları, proje kayıtları, resmi istatistikler vs.),</a:t>
            </a:r>
          </a:p>
          <a:p>
            <a:pPr lvl="1" algn="just">
              <a:lnSpc>
                <a:spcPct val="90000"/>
              </a:lnSpc>
              <a:buFont typeface="Wingdings" pitchFamily="2" charset="2"/>
              <a:buChar char="q"/>
            </a:pPr>
            <a:r>
              <a:rPr lang="tr-TR" sz="2000" dirty="0">
                <a:solidFill>
                  <a:schemeClr val="tx1"/>
                </a:solidFill>
                <a:latin typeface="Arial" charset="0"/>
              </a:rPr>
              <a:t>Bilgiyi kimin sağlayacağı,</a:t>
            </a:r>
          </a:p>
          <a:p>
            <a:pPr lvl="1" algn="just">
              <a:lnSpc>
                <a:spcPct val="90000"/>
              </a:lnSpc>
              <a:buFont typeface="Wingdings" pitchFamily="2" charset="2"/>
              <a:buChar char="q"/>
            </a:pPr>
            <a:r>
              <a:rPr lang="tr-TR" sz="2000" dirty="0">
                <a:solidFill>
                  <a:schemeClr val="tx1"/>
                </a:solidFill>
                <a:latin typeface="Arial" charset="0"/>
              </a:rPr>
              <a:t>Bilginin hangi sıklıkta sağlanacağı (örn: Aylık, üç aylık, yıllık vs.)</a:t>
            </a:r>
          </a:p>
        </p:txBody>
      </p:sp>
      <p:grpSp>
        <p:nvGrpSpPr>
          <p:cNvPr id="2" name="75 Grup"/>
          <p:cNvGrpSpPr/>
          <p:nvPr/>
        </p:nvGrpSpPr>
        <p:grpSpPr>
          <a:xfrm>
            <a:off x="5652120" y="44624"/>
            <a:ext cx="3456384" cy="504056"/>
            <a:chOff x="0" y="0"/>
            <a:chExt cx="4140968" cy="725010"/>
          </a:xfrm>
        </p:grpSpPr>
        <p:sp>
          <p:nvSpPr>
            <p:cNvPr id="6" name="5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7"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8" name="7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3 Slayt Numarası Yer Tutucusu"/>
          <p:cNvSpPr>
            <a:spLocks noGrp="1"/>
          </p:cNvSpPr>
          <p:nvPr>
            <p:ph type="sldNum" sz="quarter" idx="12"/>
          </p:nvPr>
        </p:nvSpPr>
        <p:spPr/>
        <p:txBody>
          <a:bodyPr/>
          <a:lstStyle/>
          <a:p>
            <a:fld id="{9AB2D971-4546-46CE-B09B-00B5F6668957}" type="slidenum">
              <a:rPr lang="en-US"/>
              <a:pPr/>
              <a:t>125</a:t>
            </a:fld>
            <a:endParaRPr lang="en-US"/>
          </a:p>
        </p:txBody>
      </p:sp>
      <p:grpSp>
        <p:nvGrpSpPr>
          <p:cNvPr id="2" name="Group 15"/>
          <p:cNvGrpSpPr>
            <a:grpSpLocks/>
          </p:cNvGrpSpPr>
          <p:nvPr/>
        </p:nvGrpSpPr>
        <p:grpSpPr bwMode="auto">
          <a:xfrm>
            <a:off x="971600" y="1666876"/>
            <a:ext cx="6750364" cy="4282404"/>
            <a:chOff x="814" y="1041"/>
            <a:chExt cx="3761" cy="2602"/>
          </a:xfrm>
        </p:grpSpPr>
        <p:sp>
          <p:nvSpPr>
            <p:cNvPr id="202754" name="Line 2"/>
            <p:cNvSpPr>
              <a:spLocks noChangeShapeType="1"/>
            </p:cNvSpPr>
            <p:nvPr/>
          </p:nvSpPr>
          <p:spPr bwMode="auto">
            <a:xfrm flipH="1">
              <a:off x="1096" y="1275"/>
              <a:ext cx="15" cy="2041"/>
            </a:xfrm>
            <a:prstGeom prst="line">
              <a:avLst/>
            </a:prstGeom>
            <a:noFill/>
            <a:ln w="28575">
              <a:solidFill>
                <a:srgbClr val="FF0000"/>
              </a:solidFill>
              <a:round/>
              <a:headEnd type="triangle" w="med" len="med"/>
              <a:tailEnd/>
            </a:ln>
            <a:effectLst/>
          </p:spPr>
          <p:txBody>
            <a:bodyPr/>
            <a:lstStyle/>
            <a:p>
              <a:endParaRPr lang="tr-TR"/>
            </a:p>
          </p:txBody>
        </p:sp>
        <p:sp>
          <p:nvSpPr>
            <p:cNvPr id="202755" name="Line 3"/>
            <p:cNvSpPr>
              <a:spLocks noChangeShapeType="1"/>
            </p:cNvSpPr>
            <p:nvPr/>
          </p:nvSpPr>
          <p:spPr bwMode="auto">
            <a:xfrm>
              <a:off x="1096" y="3316"/>
              <a:ext cx="3479" cy="0"/>
            </a:xfrm>
            <a:prstGeom prst="line">
              <a:avLst/>
            </a:prstGeom>
            <a:noFill/>
            <a:ln w="28575">
              <a:solidFill>
                <a:srgbClr val="FF0000"/>
              </a:solidFill>
              <a:round/>
              <a:headEnd/>
              <a:tailEnd type="triangle" w="med" len="med"/>
            </a:ln>
            <a:effectLst/>
          </p:spPr>
          <p:txBody>
            <a:bodyPr/>
            <a:lstStyle/>
            <a:p>
              <a:endParaRPr lang="tr-TR"/>
            </a:p>
          </p:txBody>
        </p:sp>
        <p:sp>
          <p:nvSpPr>
            <p:cNvPr id="202756" name="Freeform 4"/>
            <p:cNvSpPr>
              <a:spLocks/>
            </p:cNvSpPr>
            <p:nvPr/>
          </p:nvSpPr>
          <p:spPr bwMode="auto">
            <a:xfrm>
              <a:off x="1096" y="1469"/>
              <a:ext cx="3455" cy="1847"/>
            </a:xfrm>
            <a:custGeom>
              <a:avLst/>
              <a:gdLst/>
              <a:ahLst/>
              <a:cxnLst>
                <a:cxn ang="0">
                  <a:pos x="0" y="2064"/>
                </a:cxn>
                <a:cxn ang="0">
                  <a:pos x="1056" y="1776"/>
                </a:cxn>
                <a:cxn ang="0">
                  <a:pos x="2400" y="1200"/>
                </a:cxn>
                <a:cxn ang="0">
                  <a:pos x="3504" y="0"/>
                </a:cxn>
              </a:cxnLst>
              <a:rect l="0" t="0" r="r" b="b"/>
              <a:pathLst>
                <a:path w="3504" h="2064">
                  <a:moveTo>
                    <a:pt x="0" y="2064"/>
                  </a:moveTo>
                  <a:cubicBezTo>
                    <a:pt x="328" y="1992"/>
                    <a:pt x="656" y="1920"/>
                    <a:pt x="1056" y="1776"/>
                  </a:cubicBezTo>
                  <a:cubicBezTo>
                    <a:pt x="1456" y="1632"/>
                    <a:pt x="1992" y="1496"/>
                    <a:pt x="2400" y="1200"/>
                  </a:cubicBezTo>
                  <a:cubicBezTo>
                    <a:pt x="2808" y="904"/>
                    <a:pt x="3320" y="200"/>
                    <a:pt x="3504" y="0"/>
                  </a:cubicBezTo>
                </a:path>
              </a:pathLst>
            </a:custGeom>
            <a:noFill/>
            <a:ln w="28575" cap="flat" cmpd="sng">
              <a:solidFill>
                <a:srgbClr val="FF3300"/>
              </a:solidFill>
              <a:prstDash val="solid"/>
              <a:round/>
              <a:headEnd type="none" w="med" len="med"/>
              <a:tailEnd type="none" w="med" len="med"/>
            </a:ln>
            <a:effectLst/>
          </p:spPr>
          <p:txBody>
            <a:bodyPr/>
            <a:lstStyle/>
            <a:p>
              <a:endParaRPr lang="tr-TR"/>
            </a:p>
          </p:txBody>
        </p:sp>
        <p:sp>
          <p:nvSpPr>
            <p:cNvPr id="202757" name="Text Box 5"/>
            <p:cNvSpPr txBox="1">
              <a:spLocks noChangeArrowheads="1"/>
            </p:cNvSpPr>
            <p:nvPr/>
          </p:nvSpPr>
          <p:spPr bwMode="auto">
            <a:xfrm rot="16200000">
              <a:off x="490" y="1365"/>
              <a:ext cx="899" cy="252"/>
            </a:xfrm>
            <a:prstGeom prst="rect">
              <a:avLst/>
            </a:prstGeom>
            <a:noFill/>
            <a:ln w="12700">
              <a:noFill/>
              <a:miter lim="800000"/>
              <a:headEnd/>
              <a:tailEnd/>
            </a:ln>
            <a:effectLst/>
          </p:spPr>
          <p:txBody>
            <a:bodyPr>
              <a:spAutoFit/>
            </a:bodyPr>
            <a:lstStyle/>
            <a:p>
              <a:pPr eaLnBrk="0" hangingPunct="0">
                <a:spcBef>
                  <a:spcPct val="50000"/>
                </a:spcBef>
                <a:buFontTx/>
                <a:buNone/>
              </a:pPr>
              <a:r>
                <a:rPr lang="tr-TR" sz="1800" b="1" dirty="0">
                  <a:solidFill>
                    <a:srgbClr val="FF3300"/>
                  </a:solidFill>
                </a:rPr>
                <a:t>Maliyet</a:t>
              </a:r>
              <a:endParaRPr lang="en-US" sz="1800" b="1" dirty="0">
                <a:solidFill>
                  <a:srgbClr val="FF3300"/>
                </a:solidFill>
              </a:endParaRPr>
            </a:p>
          </p:txBody>
        </p:sp>
        <p:sp>
          <p:nvSpPr>
            <p:cNvPr id="202758" name="Text Box 6"/>
            <p:cNvSpPr txBox="1">
              <a:spLocks noChangeArrowheads="1"/>
            </p:cNvSpPr>
            <p:nvPr/>
          </p:nvSpPr>
          <p:spPr bwMode="auto">
            <a:xfrm>
              <a:off x="3229" y="3412"/>
              <a:ext cx="1158" cy="231"/>
            </a:xfrm>
            <a:prstGeom prst="rect">
              <a:avLst/>
            </a:prstGeom>
            <a:noFill/>
            <a:ln w="12700">
              <a:noFill/>
              <a:miter lim="800000"/>
              <a:headEnd/>
              <a:tailEnd/>
            </a:ln>
            <a:effectLst/>
          </p:spPr>
          <p:txBody>
            <a:bodyPr>
              <a:spAutoFit/>
            </a:bodyPr>
            <a:lstStyle/>
            <a:p>
              <a:pPr eaLnBrk="0" hangingPunct="0">
                <a:spcBef>
                  <a:spcPct val="50000"/>
                </a:spcBef>
                <a:buFontTx/>
                <a:buNone/>
              </a:pPr>
              <a:r>
                <a:rPr lang="tr-TR" sz="1800">
                  <a:solidFill>
                    <a:srgbClr val="FF3300"/>
                  </a:solidFill>
                </a:rPr>
                <a:t>Karmaşıklılık</a:t>
              </a:r>
              <a:endParaRPr lang="en-US" sz="1800">
                <a:solidFill>
                  <a:srgbClr val="FF3300"/>
                </a:solidFill>
              </a:endParaRPr>
            </a:p>
          </p:txBody>
        </p:sp>
        <p:sp>
          <p:nvSpPr>
            <p:cNvPr id="202759" name="Text Box 7"/>
            <p:cNvSpPr txBox="1">
              <a:spLocks noChangeArrowheads="1"/>
            </p:cNvSpPr>
            <p:nvPr/>
          </p:nvSpPr>
          <p:spPr bwMode="auto">
            <a:xfrm>
              <a:off x="1187" y="2730"/>
              <a:ext cx="700" cy="404"/>
            </a:xfrm>
            <a:prstGeom prst="rect">
              <a:avLst/>
            </a:prstGeom>
            <a:noFill/>
            <a:ln w="12700">
              <a:noFill/>
              <a:miter lim="800000"/>
              <a:headEnd/>
              <a:tailEnd/>
            </a:ln>
            <a:effectLst/>
          </p:spPr>
          <p:txBody>
            <a:bodyPr>
              <a:spAutoFit/>
            </a:bodyPr>
            <a:lstStyle/>
            <a:p>
              <a:pPr eaLnBrk="0" hangingPunct="0">
                <a:spcBef>
                  <a:spcPct val="50000"/>
                </a:spcBef>
                <a:buFontTx/>
                <a:buNone/>
              </a:pPr>
              <a:r>
                <a:rPr lang="tr-TR" sz="1800" dirty="0">
                  <a:solidFill>
                    <a:srgbClr val="C00000"/>
                  </a:solidFill>
                </a:rPr>
                <a:t>İdari Kayıtlar</a:t>
              </a:r>
              <a:endParaRPr lang="en-US" sz="1800" dirty="0">
                <a:solidFill>
                  <a:srgbClr val="C00000"/>
                </a:solidFill>
              </a:endParaRPr>
            </a:p>
          </p:txBody>
        </p:sp>
        <p:sp>
          <p:nvSpPr>
            <p:cNvPr id="202760" name="Text Box 8"/>
            <p:cNvSpPr txBox="1">
              <a:spLocks noChangeArrowheads="1"/>
            </p:cNvSpPr>
            <p:nvPr/>
          </p:nvSpPr>
          <p:spPr bwMode="auto">
            <a:xfrm>
              <a:off x="1963" y="2495"/>
              <a:ext cx="699" cy="582"/>
            </a:xfrm>
            <a:prstGeom prst="rect">
              <a:avLst/>
            </a:prstGeom>
            <a:noFill/>
            <a:ln w="12700">
              <a:noFill/>
              <a:miter lim="800000"/>
              <a:headEnd/>
              <a:tailEnd/>
            </a:ln>
            <a:effectLst/>
          </p:spPr>
          <p:txBody>
            <a:bodyPr>
              <a:spAutoFit/>
            </a:bodyPr>
            <a:lstStyle/>
            <a:p>
              <a:pPr eaLnBrk="0" hangingPunct="0">
                <a:spcBef>
                  <a:spcPct val="50000"/>
                </a:spcBef>
                <a:buFontTx/>
                <a:buNone/>
              </a:pPr>
              <a:r>
                <a:rPr lang="tr-TR" sz="1800" dirty="0">
                  <a:solidFill>
                    <a:srgbClr val="C00000"/>
                  </a:solidFill>
                </a:rPr>
                <a:t>Yönetim Raporları</a:t>
              </a:r>
              <a:endParaRPr lang="en-US" sz="1800" dirty="0">
                <a:solidFill>
                  <a:srgbClr val="C00000"/>
                </a:solidFill>
              </a:endParaRPr>
            </a:p>
          </p:txBody>
        </p:sp>
        <p:sp>
          <p:nvSpPr>
            <p:cNvPr id="202761" name="Text Box 9"/>
            <p:cNvSpPr txBox="1">
              <a:spLocks noChangeArrowheads="1"/>
            </p:cNvSpPr>
            <p:nvPr/>
          </p:nvSpPr>
          <p:spPr bwMode="auto">
            <a:xfrm>
              <a:off x="2611" y="2227"/>
              <a:ext cx="773" cy="407"/>
            </a:xfrm>
            <a:prstGeom prst="rect">
              <a:avLst/>
            </a:prstGeom>
            <a:noFill/>
            <a:ln w="12700">
              <a:noFill/>
              <a:miter lim="800000"/>
              <a:headEnd/>
              <a:tailEnd/>
            </a:ln>
            <a:effectLst/>
          </p:spPr>
          <p:txBody>
            <a:bodyPr>
              <a:spAutoFit/>
            </a:bodyPr>
            <a:lstStyle/>
            <a:p>
              <a:pPr eaLnBrk="0" hangingPunct="0">
                <a:spcBef>
                  <a:spcPct val="50000"/>
                </a:spcBef>
                <a:buFontTx/>
                <a:buNone/>
              </a:pPr>
              <a:r>
                <a:rPr lang="tr-TR" sz="1800" dirty="0">
                  <a:solidFill>
                    <a:srgbClr val="C00000"/>
                  </a:solidFill>
                </a:rPr>
                <a:t>İstatistikler</a:t>
              </a:r>
              <a:endParaRPr lang="en-US" sz="1800" dirty="0">
                <a:solidFill>
                  <a:srgbClr val="C00000"/>
                </a:solidFill>
              </a:endParaRPr>
            </a:p>
          </p:txBody>
        </p:sp>
        <p:sp>
          <p:nvSpPr>
            <p:cNvPr id="202762" name="Text Box 10"/>
            <p:cNvSpPr txBox="1">
              <a:spLocks noChangeArrowheads="1"/>
            </p:cNvSpPr>
            <p:nvPr/>
          </p:nvSpPr>
          <p:spPr bwMode="auto">
            <a:xfrm>
              <a:off x="2836" y="1876"/>
              <a:ext cx="917" cy="231"/>
            </a:xfrm>
            <a:prstGeom prst="rect">
              <a:avLst/>
            </a:prstGeom>
            <a:noFill/>
            <a:ln w="12700">
              <a:noFill/>
              <a:miter lim="800000"/>
              <a:headEnd/>
              <a:tailEnd/>
            </a:ln>
            <a:effectLst/>
          </p:spPr>
          <p:txBody>
            <a:bodyPr>
              <a:spAutoFit/>
            </a:bodyPr>
            <a:lstStyle/>
            <a:p>
              <a:pPr eaLnBrk="0" hangingPunct="0">
                <a:spcBef>
                  <a:spcPct val="50000"/>
                </a:spcBef>
                <a:buFontTx/>
                <a:buNone/>
              </a:pPr>
              <a:endParaRPr lang="tr-TR" sz="1800">
                <a:solidFill>
                  <a:schemeClr val="bg2"/>
                </a:solidFill>
              </a:endParaRPr>
            </a:p>
          </p:txBody>
        </p:sp>
        <p:sp>
          <p:nvSpPr>
            <p:cNvPr id="202763" name="Text Box 11"/>
            <p:cNvSpPr txBox="1">
              <a:spLocks noChangeArrowheads="1"/>
            </p:cNvSpPr>
            <p:nvPr/>
          </p:nvSpPr>
          <p:spPr bwMode="auto">
            <a:xfrm>
              <a:off x="3056" y="1766"/>
              <a:ext cx="824" cy="407"/>
            </a:xfrm>
            <a:prstGeom prst="rect">
              <a:avLst/>
            </a:prstGeom>
            <a:noFill/>
            <a:ln w="12700">
              <a:noFill/>
              <a:miter lim="800000"/>
              <a:headEnd/>
              <a:tailEnd/>
            </a:ln>
            <a:effectLst/>
          </p:spPr>
          <p:txBody>
            <a:bodyPr>
              <a:spAutoFit/>
            </a:bodyPr>
            <a:lstStyle/>
            <a:p>
              <a:pPr eaLnBrk="0" hangingPunct="0">
                <a:spcBef>
                  <a:spcPct val="50000"/>
                </a:spcBef>
                <a:buFontTx/>
                <a:buNone/>
              </a:pPr>
              <a:r>
                <a:rPr lang="tr-TR" sz="1800" dirty="0">
                  <a:solidFill>
                    <a:srgbClr val="C00000"/>
                  </a:solidFill>
                </a:rPr>
                <a:t>Röportajlar</a:t>
              </a:r>
              <a:endParaRPr lang="en-US" sz="1800" dirty="0">
                <a:solidFill>
                  <a:srgbClr val="C00000"/>
                </a:solidFill>
              </a:endParaRPr>
            </a:p>
          </p:txBody>
        </p:sp>
        <p:sp>
          <p:nvSpPr>
            <p:cNvPr id="202764" name="Text Box 12"/>
            <p:cNvSpPr txBox="1">
              <a:spLocks noChangeArrowheads="1"/>
            </p:cNvSpPr>
            <p:nvPr/>
          </p:nvSpPr>
          <p:spPr bwMode="auto">
            <a:xfrm>
              <a:off x="3673" y="1314"/>
              <a:ext cx="728" cy="231"/>
            </a:xfrm>
            <a:prstGeom prst="rect">
              <a:avLst/>
            </a:prstGeom>
            <a:noFill/>
            <a:ln w="12700">
              <a:noFill/>
              <a:miter lim="800000"/>
              <a:headEnd/>
              <a:tailEnd/>
            </a:ln>
            <a:effectLst/>
          </p:spPr>
          <p:txBody>
            <a:bodyPr>
              <a:spAutoFit/>
            </a:bodyPr>
            <a:lstStyle/>
            <a:p>
              <a:pPr eaLnBrk="0" hangingPunct="0">
                <a:spcBef>
                  <a:spcPct val="50000"/>
                </a:spcBef>
                <a:buFontTx/>
                <a:buNone/>
              </a:pPr>
              <a:r>
                <a:rPr lang="tr-TR" sz="1800" dirty="0">
                  <a:solidFill>
                    <a:srgbClr val="C00000"/>
                  </a:solidFill>
                </a:rPr>
                <a:t>Anketler</a:t>
              </a:r>
              <a:endParaRPr lang="en-US" sz="1800" dirty="0">
                <a:solidFill>
                  <a:srgbClr val="C00000"/>
                </a:solidFill>
              </a:endParaRPr>
            </a:p>
          </p:txBody>
        </p:sp>
      </p:grpSp>
      <p:sp>
        <p:nvSpPr>
          <p:cNvPr id="202765" name="Rectangle 13"/>
          <p:cNvSpPr>
            <a:spLocks noChangeArrowheads="1"/>
          </p:cNvSpPr>
          <p:nvPr/>
        </p:nvSpPr>
        <p:spPr bwMode="auto">
          <a:xfrm>
            <a:off x="762000" y="778917"/>
            <a:ext cx="7807569" cy="777875"/>
          </a:xfrm>
          <a:prstGeom prst="rect">
            <a:avLst/>
          </a:prstGeom>
          <a:noFill/>
          <a:ln w="9525">
            <a:noFill/>
            <a:miter lim="800000"/>
            <a:headEnd/>
            <a:tailEnd/>
          </a:ln>
          <a:effectLst/>
        </p:spPr>
        <p:txBody>
          <a:bodyPr anchor="ctr"/>
          <a:lstStyle/>
          <a:p>
            <a:pPr>
              <a:spcBef>
                <a:spcPct val="0"/>
              </a:spcBef>
              <a:buFontTx/>
              <a:buNone/>
            </a:pPr>
            <a:r>
              <a:rPr lang="tr-TR" dirty="0" smtClean="0">
                <a:solidFill>
                  <a:srgbClr val="0033CC"/>
                </a:solidFill>
              </a:rPr>
              <a:t>Doğrulama </a:t>
            </a:r>
            <a:r>
              <a:rPr lang="tr-TR" dirty="0">
                <a:solidFill>
                  <a:srgbClr val="0033CC"/>
                </a:solidFill>
              </a:rPr>
              <a:t>Kaynakları ve Bazı Özellikleri</a:t>
            </a:r>
            <a:endParaRPr lang="fr-FR" dirty="0">
              <a:solidFill>
                <a:srgbClr val="0033CC"/>
              </a:solidFill>
            </a:endParaRPr>
          </a:p>
        </p:txBody>
      </p:sp>
      <p:grpSp>
        <p:nvGrpSpPr>
          <p:cNvPr id="3" name="75 Grup"/>
          <p:cNvGrpSpPr/>
          <p:nvPr/>
        </p:nvGrpSpPr>
        <p:grpSpPr>
          <a:xfrm>
            <a:off x="5652120" y="44624"/>
            <a:ext cx="3456384" cy="504056"/>
            <a:chOff x="0" y="0"/>
            <a:chExt cx="4140968" cy="725010"/>
          </a:xfrm>
        </p:grpSpPr>
        <p:sp>
          <p:nvSpPr>
            <p:cNvPr id="17" name="16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8"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9" name="18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66 Dikdörtgen"/>
          <p:cNvSpPr/>
          <p:nvPr/>
        </p:nvSpPr>
        <p:spPr>
          <a:xfrm>
            <a:off x="-252536" y="6264696"/>
            <a:ext cx="10369152" cy="62068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grpSp>
        <p:nvGrpSpPr>
          <p:cNvPr id="2" name="Group 5"/>
          <p:cNvGrpSpPr>
            <a:grpSpLocks/>
          </p:cNvGrpSpPr>
          <p:nvPr/>
        </p:nvGrpSpPr>
        <p:grpSpPr bwMode="auto">
          <a:xfrm>
            <a:off x="2738438" y="2312640"/>
            <a:ext cx="1706562" cy="685800"/>
            <a:chOff x="1680" y="960"/>
            <a:chExt cx="1104" cy="432"/>
          </a:xfrm>
        </p:grpSpPr>
        <p:sp>
          <p:nvSpPr>
            <p:cNvPr id="118790" name="Rectangle 6"/>
            <p:cNvSpPr>
              <a:spLocks noChangeArrowheads="1"/>
            </p:cNvSpPr>
            <p:nvPr/>
          </p:nvSpPr>
          <p:spPr bwMode="auto">
            <a:xfrm>
              <a:off x="1680" y="960"/>
              <a:ext cx="1104" cy="432"/>
            </a:xfrm>
            <a:prstGeom prst="rect">
              <a:avLst/>
            </a:prstGeom>
            <a:solidFill>
              <a:srgbClr val="33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791" name="Text Box 7"/>
            <p:cNvSpPr txBox="1">
              <a:spLocks noChangeArrowheads="1"/>
            </p:cNvSpPr>
            <p:nvPr/>
          </p:nvSpPr>
          <p:spPr bwMode="auto">
            <a:xfrm>
              <a:off x="1728" y="1094"/>
              <a:ext cx="1056" cy="192"/>
            </a:xfrm>
            <a:prstGeom prst="rect">
              <a:avLst/>
            </a:prstGeom>
            <a:solidFill>
              <a:srgbClr val="333300"/>
            </a:solidFill>
            <a:ln w="9525">
              <a:noFill/>
              <a:miter lim="800000"/>
              <a:headEnd/>
              <a:tailEnd/>
            </a:ln>
            <a:effectLst/>
          </p:spPr>
          <p:txBody>
            <a:bodyPr>
              <a:spAutoFit/>
            </a:bodyPr>
            <a:lstStyle/>
            <a:p>
              <a:pPr algn="ctr" eaLnBrk="0" hangingPunct="0"/>
              <a:r>
                <a:rPr lang="tr-TR" sz="1400" b="1" dirty="0">
                  <a:solidFill>
                    <a:schemeClr val="bg1"/>
                  </a:solidFill>
                  <a:latin typeface="Garamond" pitchFamily="18" charset="0"/>
                </a:rPr>
                <a:t>GÖSTERGELER</a:t>
              </a:r>
              <a:endParaRPr lang="en-US" sz="1400" b="1" dirty="0">
                <a:solidFill>
                  <a:schemeClr val="bg1"/>
                </a:solidFill>
                <a:latin typeface="Garamond" pitchFamily="18" charset="0"/>
              </a:endParaRPr>
            </a:p>
          </p:txBody>
        </p:sp>
      </p:grpSp>
      <p:grpSp>
        <p:nvGrpSpPr>
          <p:cNvPr id="3" name="Group 8"/>
          <p:cNvGrpSpPr>
            <a:grpSpLocks/>
          </p:cNvGrpSpPr>
          <p:nvPr/>
        </p:nvGrpSpPr>
        <p:grpSpPr bwMode="auto">
          <a:xfrm>
            <a:off x="2738438" y="3303240"/>
            <a:ext cx="1706562" cy="685800"/>
            <a:chOff x="1680" y="960"/>
            <a:chExt cx="1104" cy="432"/>
          </a:xfrm>
        </p:grpSpPr>
        <p:sp>
          <p:nvSpPr>
            <p:cNvPr id="118793" name="Rectangle 9"/>
            <p:cNvSpPr>
              <a:spLocks noChangeArrowheads="1"/>
            </p:cNvSpPr>
            <p:nvPr/>
          </p:nvSpPr>
          <p:spPr bwMode="auto">
            <a:xfrm>
              <a:off x="1680" y="960"/>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794" name="Text Box 10"/>
            <p:cNvSpPr txBox="1">
              <a:spLocks noChangeArrowheads="1"/>
            </p:cNvSpPr>
            <p:nvPr/>
          </p:nvSpPr>
          <p:spPr bwMode="auto">
            <a:xfrm>
              <a:off x="1728" y="1094"/>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GÖSTERGELER</a:t>
              </a:r>
              <a:endParaRPr lang="en-US" sz="1400" b="1">
                <a:solidFill>
                  <a:schemeClr val="bg1"/>
                </a:solidFill>
                <a:latin typeface="Garamond" pitchFamily="18" charset="0"/>
              </a:endParaRPr>
            </a:p>
          </p:txBody>
        </p:sp>
      </p:grpSp>
      <p:grpSp>
        <p:nvGrpSpPr>
          <p:cNvPr id="4" name="Group 11"/>
          <p:cNvGrpSpPr>
            <a:grpSpLocks/>
          </p:cNvGrpSpPr>
          <p:nvPr/>
        </p:nvGrpSpPr>
        <p:grpSpPr bwMode="auto">
          <a:xfrm>
            <a:off x="2738438" y="4293840"/>
            <a:ext cx="1706562" cy="685800"/>
            <a:chOff x="1680" y="960"/>
            <a:chExt cx="1104" cy="432"/>
          </a:xfrm>
        </p:grpSpPr>
        <p:sp>
          <p:nvSpPr>
            <p:cNvPr id="118796" name="Rectangle 12"/>
            <p:cNvSpPr>
              <a:spLocks noChangeArrowheads="1"/>
            </p:cNvSpPr>
            <p:nvPr/>
          </p:nvSpPr>
          <p:spPr bwMode="auto">
            <a:xfrm>
              <a:off x="1680" y="960"/>
              <a:ext cx="1104" cy="432"/>
            </a:xfrm>
            <a:prstGeom prst="rect">
              <a:avLst/>
            </a:prstGeom>
            <a:solidFill>
              <a:srgbClr val="808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797" name="Text Box 13"/>
            <p:cNvSpPr txBox="1">
              <a:spLocks noChangeArrowheads="1"/>
            </p:cNvSpPr>
            <p:nvPr/>
          </p:nvSpPr>
          <p:spPr bwMode="auto">
            <a:xfrm>
              <a:off x="1728" y="1094"/>
              <a:ext cx="1056" cy="192"/>
            </a:xfrm>
            <a:prstGeom prst="rect">
              <a:avLst/>
            </a:prstGeom>
            <a:solidFill>
              <a:srgbClr val="808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GÖSTERGELER</a:t>
              </a:r>
              <a:endParaRPr lang="en-US" sz="1400" b="1">
                <a:solidFill>
                  <a:schemeClr val="bg1"/>
                </a:solidFill>
                <a:latin typeface="Garamond" pitchFamily="18" charset="0"/>
              </a:endParaRPr>
            </a:p>
          </p:txBody>
        </p:sp>
      </p:grpSp>
      <p:sp>
        <p:nvSpPr>
          <p:cNvPr id="118798" name="Oval 14"/>
          <p:cNvSpPr>
            <a:spLocks noChangeArrowheads="1"/>
          </p:cNvSpPr>
          <p:nvPr/>
        </p:nvSpPr>
        <p:spPr bwMode="auto">
          <a:xfrm>
            <a:off x="2627313" y="4136678"/>
            <a:ext cx="371475"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9</a:t>
            </a:r>
            <a:endParaRPr lang="en-US" sz="1400" i="1">
              <a:solidFill>
                <a:schemeClr val="bg1"/>
              </a:solidFill>
              <a:latin typeface="Garamond" pitchFamily="18" charset="0"/>
            </a:endParaRPr>
          </a:p>
        </p:txBody>
      </p:sp>
      <p:sp>
        <p:nvSpPr>
          <p:cNvPr id="118799" name="Oval 15"/>
          <p:cNvSpPr>
            <a:spLocks noChangeArrowheads="1"/>
          </p:cNvSpPr>
          <p:nvPr/>
        </p:nvSpPr>
        <p:spPr bwMode="auto">
          <a:xfrm>
            <a:off x="2590800" y="3150840"/>
            <a:ext cx="371475"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11</a:t>
            </a:r>
            <a:endParaRPr lang="en-US" sz="1400" i="1">
              <a:solidFill>
                <a:schemeClr val="bg1"/>
              </a:solidFill>
              <a:latin typeface="Garamond" pitchFamily="18" charset="0"/>
            </a:endParaRPr>
          </a:p>
        </p:txBody>
      </p:sp>
      <p:sp>
        <p:nvSpPr>
          <p:cNvPr id="118800" name="Oval 16"/>
          <p:cNvSpPr>
            <a:spLocks noChangeArrowheads="1"/>
          </p:cNvSpPr>
          <p:nvPr/>
        </p:nvSpPr>
        <p:spPr bwMode="auto">
          <a:xfrm>
            <a:off x="2590800" y="2160240"/>
            <a:ext cx="371475" cy="38100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13</a:t>
            </a:r>
            <a:endParaRPr lang="en-US" sz="1400" i="1">
              <a:solidFill>
                <a:schemeClr val="bg1"/>
              </a:solidFill>
              <a:latin typeface="Garamond" pitchFamily="18" charset="0"/>
            </a:endParaRPr>
          </a:p>
        </p:txBody>
      </p:sp>
      <p:grpSp>
        <p:nvGrpSpPr>
          <p:cNvPr id="5" name="Group 17"/>
          <p:cNvGrpSpPr>
            <a:grpSpLocks/>
          </p:cNvGrpSpPr>
          <p:nvPr/>
        </p:nvGrpSpPr>
        <p:grpSpPr bwMode="auto">
          <a:xfrm>
            <a:off x="533400" y="2236440"/>
            <a:ext cx="1852613" cy="3810000"/>
            <a:chOff x="336" y="864"/>
            <a:chExt cx="1200" cy="2400"/>
          </a:xfrm>
        </p:grpSpPr>
        <p:grpSp>
          <p:nvGrpSpPr>
            <p:cNvPr id="6" name="Group 18"/>
            <p:cNvGrpSpPr>
              <a:grpSpLocks/>
            </p:cNvGrpSpPr>
            <p:nvPr/>
          </p:nvGrpSpPr>
          <p:grpSpPr bwMode="auto">
            <a:xfrm>
              <a:off x="432" y="960"/>
              <a:ext cx="1104" cy="432"/>
              <a:chOff x="528" y="1104"/>
              <a:chExt cx="1104" cy="432"/>
            </a:xfrm>
          </p:grpSpPr>
          <p:sp>
            <p:nvSpPr>
              <p:cNvPr id="118803" name="Rectangle 19"/>
              <p:cNvSpPr>
                <a:spLocks noChangeArrowheads="1"/>
              </p:cNvSpPr>
              <p:nvPr/>
            </p:nvSpPr>
            <p:spPr bwMode="auto">
              <a:xfrm>
                <a:off x="528" y="1104"/>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04" name="Text Box 20"/>
              <p:cNvSpPr txBox="1">
                <a:spLocks noChangeArrowheads="1"/>
              </p:cNvSpPr>
              <p:nvPr/>
            </p:nvSpPr>
            <p:spPr bwMode="auto">
              <a:xfrm>
                <a:off x="576" y="1152"/>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GENEL HEDEF</a:t>
                </a:r>
                <a:endParaRPr lang="en-US" sz="1400" b="1">
                  <a:solidFill>
                    <a:schemeClr val="bg1"/>
                  </a:solidFill>
                  <a:latin typeface="Garamond" pitchFamily="18" charset="0"/>
                </a:endParaRPr>
              </a:p>
            </p:txBody>
          </p:sp>
        </p:grpSp>
        <p:grpSp>
          <p:nvGrpSpPr>
            <p:cNvPr id="7" name="Group 21"/>
            <p:cNvGrpSpPr>
              <a:grpSpLocks/>
            </p:cNvGrpSpPr>
            <p:nvPr/>
          </p:nvGrpSpPr>
          <p:grpSpPr bwMode="auto">
            <a:xfrm>
              <a:off x="432" y="1584"/>
              <a:ext cx="1104" cy="432"/>
              <a:chOff x="432" y="1584"/>
              <a:chExt cx="1104" cy="432"/>
            </a:xfrm>
          </p:grpSpPr>
          <p:sp>
            <p:nvSpPr>
              <p:cNvPr id="118806" name="Rectangle 22"/>
              <p:cNvSpPr>
                <a:spLocks noChangeArrowheads="1"/>
              </p:cNvSpPr>
              <p:nvPr/>
            </p:nvSpPr>
            <p:spPr bwMode="auto">
              <a:xfrm>
                <a:off x="432" y="1584"/>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07" name="Text Box 23"/>
              <p:cNvSpPr txBox="1">
                <a:spLocks noChangeArrowheads="1"/>
              </p:cNvSpPr>
              <p:nvPr/>
            </p:nvSpPr>
            <p:spPr bwMode="auto">
              <a:xfrm>
                <a:off x="480" y="1708"/>
                <a:ext cx="1056" cy="192"/>
              </a:xfrm>
              <a:prstGeom prst="rect">
                <a:avLst/>
              </a:prstGeom>
              <a:solidFill>
                <a:srgbClr val="800000"/>
              </a:solidFill>
              <a:ln w="9525" algn="ctr">
                <a:noFill/>
                <a:miter lim="800000"/>
                <a:headEnd/>
                <a:tailEnd/>
              </a:ln>
              <a:effectLst/>
            </p:spPr>
            <p:txBody>
              <a:bodyPr>
                <a:spAutoFit/>
              </a:bodyPr>
              <a:lstStyle/>
              <a:p>
                <a:pPr algn="ctr" eaLnBrk="0" hangingPunct="0"/>
                <a:r>
                  <a:rPr lang="tr-TR" sz="1400" b="1">
                    <a:solidFill>
                      <a:schemeClr val="bg1"/>
                    </a:solidFill>
                    <a:latin typeface="Garamond" pitchFamily="18" charset="0"/>
                  </a:rPr>
                  <a:t>PROJE AMACI</a:t>
                </a:r>
                <a:endParaRPr lang="en-US" sz="1400" b="1">
                  <a:solidFill>
                    <a:schemeClr val="bg1"/>
                  </a:solidFill>
                  <a:latin typeface="Garamond" pitchFamily="18" charset="0"/>
                </a:endParaRPr>
              </a:p>
            </p:txBody>
          </p:sp>
        </p:grpSp>
        <p:grpSp>
          <p:nvGrpSpPr>
            <p:cNvPr id="8" name="Group 24"/>
            <p:cNvGrpSpPr>
              <a:grpSpLocks/>
            </p:cNvGrpSpPr>
            <p:nvPr/>
          </p:nvGrpSpPr>
          <p:grpSpPr bwMode="auto">
            <a:xfrm>
              <a:off x="432" y="2208"/>
              <a:ext cx="1104" cy="432"/>
              <a:chOff x="432" y="2208"/>
              <a:chExt cx="1104" cy="432"/>
            </a:xfrm>
          </p:grpSpPr>
          <p:sp>
            <p:nvSpPr>
              <p:cNvPr id="118809" name="Rectangle 25"/>
              <p:cNvSpPr>
                <a:spLocks noChangeArrowheads="1"/>
              </p:cNvSpPr>
              <p:nvPr/>
            </p:nvSpPr>
            <p:spPr bwMode="auto">
              <a:xfrm>
                <a:off x="432" y="2208"/>
                <a:ext cx="1104" cy="432"/>
              </a:xfrm>
              <a:prstGeom prst="rect">
                <a:avLst/>
              </a:prstGeom>
              <a:solidFill>
                <a:srgbClr val="800000"/>
              </a:solidFill>
              <a:ln w="9525" algn="ctr">
                <a:noFill/>
                <a:miter lim="800000"/>
                <a:headEnd/>
                <a:tailEnd/>
              </a:ln>
              <a:effectLst/>
            </p:spPr>
            <p:txBody>
              <a:bodyPr>
                <a:spAutoFit/>
              </a:bodyPr>
              <a:lstStyle/>
              <a:p>
                <a:endParaRPr lang="tr-TR"/>
              </a:p>
            </p:txBody>
          </p:sp>
          <p:sp>
            <p:nvSpPr>
              <p:cNvPr id="118810" name="Text Box 26"/>
              <p:cNvSpPr txBox="1">
                <a:spLocks noChangeArrowheads="1"/>
              </p:cNvSpPr>
              <p:nvPr/>
            </p:nvSpPr>
            <p:spPr bwMode="auto">
              <a:xfrm>
                <a:off x="480" y="2332"/>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SONUÇLAR</a:t>
                </a:r>
                <a:endParaRPr lang="en-US" sz="1400" b="1">
                  <a:solidFill>
                    <a:schemeClr val="bg1"/>
                  </a:solidFill>
                  <a:latin typeface="Garamond" pitchFamily="18" charset="0"/>
                </a:endParaRPr>
              </a:p>
            </p:txBody>
          </p:sp>
        </p:grpSp>
        <p:grpSp>
          <p:nvGrpSpPr>
            <p:cNvPr id="9" name="Group 27"/>
            <p:cNvGrpSpPr>
              <a:grpSpLocks/>
            </p:cNvGrpSpPr>
            <p:nvPr/>
          </p:nvGrpSpPr>
          <p:grpSpPr bwMode="auto">
            <a:xfrm>
              <a:off x="432" y="2832"/>
              <a:ext cx="1104" cy="432"/>
              <a:chOff x="432" y="2832"/>
              <a:chExt cx="1104" cy="432"/>
            </a:xfrm>
          </p:grpSpPr>
          <p:sp>
            <p:nvSpPr>
              <p:cNvPr id="118812" name="Rectangle 28"/>
              <p:cNvSpPr>
                <a:spLocks noChangeArrowheads="1"/>
              </p:cNvSpPr>
              <p:nvPr/>
            </p:nvSpPr>
            <p:spPr bwMode="auto">
              <a:xfrm>
                <a:off x="432" y="2832"/>
                <a:ext cx="1104" cy="432"/>
              </a:xfrm>
              <a:prstGeom prst="rect">
                <a:avLst/>
              </a:prstGeom>
              <a:solidFill>
                <a:srgbClr val="8000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13" name="Text Box 29"/>
              <p:cNvSpPr txBox="1">
                <a:spLocks noChangeArrowheads="1"/>
              </p:cNvSpPr>
              <p:nvPr/>
            </p:nvSpPr>
            <p:spPr bwMode="auto">
              <a:xfrm>
                <a:off x="480" y="2956"/>
                <a:ext cx="1056" cy="192"/>
              </a:xfrm>
              <a:prstGeom prst="rect">
                <a:avLst/>
              </a:prstGeom>
              <a:solidFill>
                <a:srgbClr val="8000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FAALİYETLER</a:t>
                </a:r>
                <a:endParaRPr lang="en-US" sz="1400" b="1">
                  <a:solidFill>
                    <a:schemeClr val="bg1"/>
                  </a:solidFill>
                  <a:latin typeface="Garamond" pitchFamily="18" charset="0"/>
                </a:endParaRPr>
              </a:p>
            </p:txBody>
          </p:sp>
        </p:grpSp>
        <p:sp>
          <p:nvSpPr>
            <p:cNvPr id="118814" name="Oval 30"/>
            <p:cNvSpPr>
              <a:spLocks noChangeArrowheads="1"/>
            </p:cNvSpPr>
            <p:nvPr/>
          </p:nvSpPr>
          <p:spPr bwMode="auto">
            <a:xfrm>
              <a:off x="336" y="864"/>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a:t>
              </a:r>
              <a:endParaRPr lang="en-US" sz="1400" i="1">
                <a:solidFill>
                  <a:schemeClr val="bg1"/>
                </a:solidFill>
                <a:latin typeface="Garamond" pitchFamily="18" charset="0"/>
              </a:endParaRPr>
            </a:p>
          </p:txBody>
        </p:sp>
        <p:sp>
          <p:nvSpPr>
            <p:cNvPr id="118815" name="Oval 31"/>
            <p:cNvSpPr>
              <a:spLocks noChangeArrowheads="1"/>
            </p:cNvSpPr>
            <p:nvPr/>
          </p:nvSpPr>
          <p:spPr bwMode="auto">
            <a:xfrm>
              <a:off x="336" y="2736"/>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4</a:t>
              </a:r>
              <a:endParaRPr lang="en-US" sz="1400" i="1">
                <a:solidFill>
                  <a:schemeClr val="bg1"/>
                </a:solidFill>
                <a:latin typeface="Garamond" pitchFamily="18" charset="0"/>
              </a:endParaRPr>
            </a:p>
          </p:txBody>
        </p:sp>
        <p:sp>
          <p:nvSpPr>
            <p:cNvPr id="118816" name="Oval 32"/>
            <p:cNvSpPr>
              <a:spLocks noChangeArrowheads="1"/>
            </p:cNvSpPr>
            <p:nvPr/>
          </p:nvSpPr>
          <p:spPr bwMode="auto">
            <a:xfrm>
              <a:off x="336" y="2112"/>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3</a:t>
              </a:r>
              <a:endParaRPr lang="en-US" sz="1400" i="1">
                <a:solidFill>
                  <a:schemeClr val="bg1"/>
                </a:solidFill>
                <a:latin typeface="Garamond" pitchFamily="18" charset="0"/>
              </a:endParaRPr>
            </a:p>
          </p:txBody>
        </p:sp>
        <p:sp>
          <p:nvSpPr>
            <p:cNvPr id="118817" name="Oval 33"/>
            <p:cNvSpPr>
              <a:spLocks noChangeArrowheads="1"/>
            </p:cNvSpPr>
            <p:nvPr/>
          </p:nvSpPr>
          <p:spPr bwMode="auto">
            <a:xfrm>
              <a:off x="336" y="1488"/>
              <a:ext cx="240" cy="240"/>
            </a:xfrm>
            <a:prstGeom prst="ellipse">
              <a:avLst/>
            </a:prstGeom>
            <a:solidFill>
              <a:srgbClr val="8000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2</a:t>
              </a:r>
              <a:endParaRPr lang="en-US" sz="1400" i="1">
                <a:solidFill>
                  <a:schemeClr val="bg1"/>
                </a:solidFill>
                <a:latin typeface="Garamond" pitchFamily="18" charset="0"/>
              </a:endParaRPr>
            </a:p>
          </p:txBody>
        </p:sp>
      </p:grpSp>
      <p:grpSp>
        <p:nvGrpSpPr>
          <p:cNvPr id="10" name="Group 34"/>
          <p:cNvGrpSpPr>
            <a:grpSpLocks/>
          </p:cNvGrpSpPr>
          <p:nvPr/>
        </p:nvGrpSpPr>
        <p:grpSpPr bwMode="auto">
          <a:xfrm>
            <a:off x="4716463" y="2409478"/>
            <a:ext cx="1704975" cy="685800"/>
            <a:chOff x="528" y="1104"/>
            <a:chExt cx="1104" cy="432"/>
          </a:xfrm>
        </p:grpSpPr>
        <p:sp>
          <p:nvSpPr>
            <p:cNvPr id="118819" name="Rectangle 35"/>
            <p:cNvSpPr>
              <a:spLocks noChangeArrowheads="1"/>
            </p:cNvSpPr>
            <p:nvPr/>
          </p:nvSpPr>
          <p:spPr bwMode="auto">
            <a:xfrm>
              <a:off x="528" y="1104"/>
              <a:ext cx="1104" cy="432"/>
            </a:xfrm>
            <a:prstGeom prst="rect">
              <a:avLst/>
            </a:prstGeom>
            <a:solidFill>
              <a:srgbClr val="99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20" name="Text Box 36"/>
            <p:cNvSpPr txBox="1">
              <a:spLocks noChangeArrowheads="1"/>
            </p:cNvSpPr>
            <p:nvPr/>
          </p:nvSpPr>
          <p:spPr bwMode="auto">
            <a:xfrm>
              <a:off x="576" y="1152"/>
              <a:ext cx="1056" cy="326"/>
            </a:xfrm>
            <a:prstGeom prst="rect">
              <a:avLst/>
            </a:prstGeom>
            <a:solidFill>
              <a:srgbClr val="99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DOĞRULAMA</a:t>
              </a:r>
              <a:r>
                <a:rPr lang="tr-TR" sz="1400" b="1">
                  <a:latin typeface="Garamond" pitchFamily="18" charset="0"/>
                </a:rPr>
                <a:t> </a:t>
              </a:r>
              <a:r>
                <a:rPr lang="tr-TR" sz="1400" b="1">
                  <a:solidFill>
                    <a:schemeClr val="bg1"/>
                  </a:solidFill>
                  <a:latin typeface="Garamond" pitchFamily="18" charset="0"/>
                </a:rPr>
                <a:t>ARAÇLARI</a:t>
              </a:r>
              <a:endParaRPr lang="en-US" sz="1400" b="1">
                <a:solidFill>
                  <a:schemeClr val="bg1"/>
                </a:solidFill>
                <a:latin typeface="Garamond" pitchFamily="18" charset="0"/>
              </a:endParaRPr>
            </a:p>
          </p:txBody>
        </p:sp>
      </p:grpSp>
      <p:grpSp>
        <p:nvGrpSpPr>
          <p:cNvPr id="11" name="Group 37"/>
          <p:cNvGrpSpPr>
            <a:grpSpLocks/>
          </p:cNvGrpSpPr>
          <p:nvPr/>
        </p:nvGrpSpPr>
        <p:grpSpPr bwMode="auto">
          <a:xfrm>
            <a:off x="4757738" y="3379440"/>
            <a:ext cx="1704975" cy="685800"/>
            <a:chOff x="528" y="1104"/>
            <a:chExt cx="1104" cy="432"/>
          </a:xfrm>
        </p:grpSpPr>
        <p:sp>
          <p:nvSpPr>
            <p:cNvPr id="118822" name="Rectangle 38"/>
            <p:cNvSpPr>
              <a:spLocks noChangeArrowheads="1"/>
            </p:cNvSpPr>
            <p:nvPr/>
          </p:nvSpPr>
          <p:spPr bwMode="auto">
            <a:xfrm>
              <a:off x="528" y="1104"/>
              <a:ext cx="1104" cy="432"/>
            </a:xfrm>
            <a:prstGeom prst="rect">
              <a:avLst/>
            </a:prstGeom>
            <a:solidFill>
              <a:srgbClr val="FF66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23" name="Text Box 39"/>
            <p:cNvSpPr txBox="1">
              <a:spLocks noChangeArrowheads="1"/>
            </p:cNvSpPr>
            <p:nvPr/>
          </p:nvSpPr>
          <p:spPr bwMode="auto">
            <a:xfrm>
              <a:off x="576" y="1152"/>
              <a:ext cx="1056" cy="326"/>
            </a:xfrm>
            <a:prstGeom prst="rect">
              <a:avLst/>
            </a:prstGeom>
            <a:solidFill>
              <a:srgbClr val="FF66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DOĞRULAMA</a:t>
              </a:r>
              <a:r>
                <a:rPr lang="tr-TR" sz="1400" b="1">
                  <a:latin typeface="Garamond" pitchFamily="18" charset="0"/>
                </a:rPr>
                <a:t> </a:t>
              </a:r>
              <a:r>
                <a:rPr lang="tr-TR" sz="1400" b="1">
                  <a:solidFill>
                    <a:schemeClr val="bg1"/>
                  </a:solidFill>
                  <a:latin typeface="Garamond" pitchFamily="18" charset="0"/>
                </a:rPr>
                <a:t>ARAÇLARI</a:t>
              </a:r>
              <a:endParaRPr lang="en-US" sz="1400" b="1">
                <a:solidFill>
                  <a:schemeClr val="bg1"/>
                </a:solidFill>
                <a:latin typeface="Garamond" pitchFamily="18" charset="0"/>
              </a:endParaRPr>
            </a:p>
          </p:txBody>
        </p:sp>
      </p:grpSp>
      <p:grpSp>
        <p:nvGrpSpPr>
          <p:cNvPr id="12" name="Group 40"/>
          <p:cNvGrpSpPr>
            <a:grpSpLocks/>
          </p:cNvGrpSpPr>
          <p:nvPr/>
        </p:nvGrpSpPr>
        <p:grpSpPr bwMode="auto">
          <a:xfrm>
            <a:off x="4757738" y="4370040"/>
            <a:ext cx="1704975" cy="685800"/>
            <a:chOff x="528" y="1104"/>
            <a:chExt cx="1104" cy="432"/>
          </a:xfrm>
        </p:grpSpPr>
        <p:sp>
          <p:nvSpPr>
            <p:cNvPr id="118825" name="Rectangle 41"/>
            <p:cNvSpPr>
              <a:spLocks noChangeArrowheads="1"/>
            </p:cNvSpPr>
            <p:nvPr/>
          </p:nvSpPr>
          <p:spPr bwMode="auto">
            <a:xfrm>
              <a:off x="528" y="1104"/>
              <a:ext cx="1104" cy="432"/>
            </a:xfrm>
            <a:prstGeom prst="rect">
              <a:avLst/>
            </a:prstGeom>
            <a:solidFill>
              <a:srgbClr val="FF99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26" name="Text Box 42"/>
            <p:cNvSpPr txBox="1">
              <a:spLocks noChangeArrowheads="1"/>
            </p:cNvSpPr>
            <p:nvPr/>
          </p:nvSpPr>
          <p:spPr bwMode="auto">
            <a:xfrm>
              <a:off x="576" y="1152"/>
              <a:ext cx="1056" cy="326"/>
            </a:xfrm>
            <a:prstGeom prst="rect">
              <a:avLst/>
            </a:prstGeom>
            <a:solidFill>
              <a:srgbClr val="FF99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DOĞRULAMA ARAÇLARI</a:t>
              </a:r>
              <a:endParaRPr lang="en-US" sz="1400" b="1">
                <a:solidFill>
                  <a:schemeClr val="bg1"/>
                </a:solidFill>
                <a:latin typeface="Garamond" pitchFamily="18" charset="0"/>
              </a:endParaRPr>
            </a:p>
          </p:txBody>
        </p:sp>
      </p:grpSp>
      <p:grpSp>
        <p:nvGrpSpPr>
          <p:cNvPr id="13" name="Group 43"/>
          <p:cNvGrpSpPr>
            <a:grpSpLocks/>
          </p:cNvGrpSpPr>
          <p:nvPr/>
        </p:nvGrpSpPr>
        <p:grpSpPr bwMode="auto">
          <a:xfrm>
            <a:off x="4716463" y="5289203"/>
            <a:ext cx="1704975" cy="963612"/>
            <a:chOff x="3024" y="2832"/>
            <a:chExt cx="1104" cy="511"/>
          </a:xfrm>
        </p:grpSpPr>
        <p:sp>
          <p:nvSpPr>
            <p:cNvPr id="118828" name="Rectangle 44"/>
            <p:cNvSpPr>
              <a:spLocks noChangeArrowheads="1"/>
            </p:cNvSpPr>
            <p:nvPr/>
          </p:nvSpPr>
          <p:spPr bwMode="auto">
            <a:xfrm>
              <a:off x="3024" y="2832"/>
              <a:ext cx="1104" cy="432"/>
            </a:xfrm>
            <a:prstGeom prst="rect">
              <a:avLst/>
            </a:prstGeom>
            <a:solidFill>
              <a:srgbClr val="FF66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29" name="Text Box 45"/>
            <p:cNvSpPr txBox="1">
              <a:spLocks noChangeArrowheads="1"/>
            </p:cNvSpPr>
            <p:nvPr/>
          </p:nvSpPr>
          <p:spPr bwMode="auto">
            <a:xfrm>
              <a:off x="3072" y="2956"/>
              <a:ext cx="1007" cy="387"/>
            </a:xfrm>
            <a:prstGeom prst="rect">
              <a:avLst/>
            </a:prstGeom>
            <a:solidFill>
              <a:srgbClr val="FF66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MALİYETLER</a:t>
              </a:r>
            </a:p>
            <a:p>
              <a:pPr algn="ctr" eaLnBrk="0" hangingPunct="0"/>
              <a:r>
                <a:rPr lang="tr-TR" sz="1400" b="1">
                  <a:solidFill>
                    <a:schemeClr val="bg1"/>
                  </a:solidFill>
                  <a:latin typeface="Garamond" pitchFamily="18" charset="0"/>
                </a:rPr>
                <a:t>AYRICA DÜZENLENİR</a:t>
              </a:r>
              <a:endParaRPr lang="en-US" sz="1400" b="1">
                <a:solidFill>
                  <a:schemeClr val="bg1"/>
                </a:solidFill>
                <a:latin typeface="Garamond" pitchFamily="18" charset="0"/>
              </a:endParaRPr>
            </a:p>
          </p:txBody>
        </p:sp>
      </p:grpSp>
      <p:sp>
        <p:nvSpPr>
          <p:cNvPr id="118830" name="Oval 46"/>
          <p:cNvSpPr>
            <a:spLocks noChangeArrowheads="1"/>
          </p:cNvSpPr>
          <p:nvPr/>
        </p:nvSpPr>
        <p:spPr bwMode="auto">
          <a:xfrm>
            <a:off x="4610100" y="3227040"/>
            <a:ext cx="369888"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12</a:t>
            </a:r>
            <a:endParaRPr lang="en-US" sz="1400" i="1">
              <a:solidFill>
                <a:schemeClr val="bg1"/>
              </a:solidFill>
              <a:latin typeface="Garamond" pitchFamily="18" charset="0"/>
            </a:endParaRPr>
          </a:p>
        </p:txBody>
      </p:sp>
      <p:sp>
        <p:nvSpPr>
          <p:cNvPr id="118831" name="Oval 47"/>
          <p:cNvSpPr>
            <a:spLocks noChangeArrowheads="1"/>
          </p:cNvSpPr>
          <p:nvPr/>
        </p:nvSpPr>
        <p:spPr bwMode="auto">
          <a:xfrm>
            <a:off x="4610100" y="2236440"/>
            <a:ext cx="369888"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14</a:t>
            </a:r>
            <a:endParaRPr lang="en-US" sz="1400" i="1">
              <a:solidFill>
                <a:schemeClr val="bg1"/>
              </a:solidFill>
              <a:latin typeface="Garamond" pitchFamily="18" charset="0"/>
            </a:endParaRPr>
          </a:p>
        </p:txBody>
      </p:sp>
      <p:sp>
        <p:nvSpPr>
          <p:cNvPr id="118832" name="Oval 48"/>
          <p:cNvSpPr>
            <a:spLocks noChangeArrowheads="1"/>
          </p:cNvSpPr>
          <p:nvPr/>
        </p:nvSpPr>
        <p:spPr bwMode="auto">
          <a:xfrm>
            <a:off x="4610100" y="4217640"/>
            <a:ext cx="369888" cy="381000"/>
          </a:xfrm>
          <a:prstGeom prst="ellipse">
            <a:avLst/>
          </a:prstGeom>
          <a:solidFill>
            <a:srgbClr val="33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10</a:t>
            </a:r>
            <a:endParaRPr lang="en-US" sz="1400" i="1">
              <a:solidFill>
                <a:schemeClr val="bg1"/>
              </a:solidFill>
              <a:latin typeface="Garamond" pitchFamily="18" charset="0"/>
            </a:endParaRPr>
          </a:p>
        </p:txBody>
      </p:sp>
      <p:grpSp>
        <p:nvGrpSpPr>
          <p:cNvPr id="14" name="Group 49"/>
          <p:cNvGrpSpPr>
            <a:grpSpLocks/>
          </p:cNvGrpSpPr>
          <p:nvPr/>
        </p:nvGrpSpPr>
        <p:grpSpPr bwMode="auto">
          <a:xfrm>
            <a:off x="6804025" y="3201640"/>
            <a:ext cx="1927225" cy="3573463"/>
            <a:chOff x="4368" y="1488"/>
            <a:chExt cx="1248" cy="2251"/>
          </a:xfrm>
        </p:grpSpPr>
        <p:grpSp>
          <p:nvGrpSpPr>
            <p:cNvPr id="15" name="Group 50"/>
            <p:cNvGrpSpPr>
              <a:grpSpLocks/>
            </p:cNvGrpSpPr>
            <p:nvPr/>
          </p:nvGrpSpPr>
          <p:grpSpPr bwMode="auto">
            <a:xfrm>
              <a:off x="4368" y="3307"/>
              <a:ext cx="1104" cy="432"/>
              <a:chOff x="4368" y="3307"/>
              <a:chExt cx="1104" cy="432"/>
            </a:xfrm>
          </p:grpSpPr>
          <p:sp>
            <p:nvSpPr>
              <p:cNvPr id="118835" name="Rectangle 51"/>
              <p:cNvSpPr>
                <a:spLocks noChangeArrowheads="1"/>
              </p:cNvSpPr>
              <p:nvPr/>
            </p:nvSpPr>
            <p:spPr bwMode="auto">
              <a:xfrm>
                <a:off x="4368" y="3307"/>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36" name="Text Box 52"/>
              <p:cNvSpPr txBox="1">
                <a:spLocks noChangeArrowheads="1"/>
              </p:cNvSpPr>
              <p:nvPr/>
            </p:nvSpPr>
            <p:spPr bwMode="auto">
              <a:xfrm>
                <a:off x="4416" y="3431"/>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ÖNKOŞULLAR</a:t>
                </a:r>
                <a:endParaRPr lang="en-US" sz="1400" b="1">
                  <a:solidFill>
                    <a:schemeClr val="bg1"/>
                  </a:solidFill>
                  <a:latin typeface="Garamond" pitchFamily="18" charset="0"/>
                </a:endParaRPr>
              </a:p>
            </p:txBody>
          </p:sp>
        </p:grpSp>
        <p:grpSp>
          <p:nvGrpSpPr>
            <p:cNvPr id="16" name="Group 53"/>
            <p:cNvGrpSpPr>
              <a:grpSpLocks/>
            </p:cNvGrpSpPr>
            <p:nvPr/>
          </p:nvGrpSpPr>
          <p:grpSpPr bwMode="auto">
            <a:xfrm>
              <a:off x="4368" y="2832"/>
              <a:ext cx="1104" cy="432"/>
              <a:chOff x="4368" y="3456"/>
              <a:chExt cx="1104" cy="432"/>
            </a:xfrm>
          </p:grpSpPr>
          <p:sp>
            <p:nvSpPr>
              <p:cNvPr id="118838" name="Rectangle 54"/>
              <p:cNvSpPr>
                <a:spLocks noChangeArrowheads="1"/>
              </p:cNvSpPr>
              <p:nvPr/>
            </p:nvSpPr>
            <p:spPr bwMode="auto">
              <a:xfrm>
                <a:off x="4368" y="3456"/>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39" name="Text Box 55"/>
              <p:cNvSpPr txBox="1">
                <a:spLocks noChangeArrowheads="1"/>
              </p:cNvSpPr>
              <p:nvPr/>
            </p:nvSpPr>
            <p:spPr bwMode="auto">
              <a:xfrm>
                <a:off x="4416" y="3580"/>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VARSAYIMLAR</a:t>
                </a:r>
                <a:endParaRPr lang="en-US" sz="1400" b="1">
                  <a:solidFill>
                    <a:schemeClr val="bg1"/>
                  </a:solidFill>
                  <a:latin typeface="Garamond" pitchFamily="18" charset="0"/>
                </a:endParaRPr>
              </a:p>
            </p:txBody>
          </p:sp>
        </p:grpSp>
        <p:grpSp>
          <p:nvGrpSpPr>
            <p:cNvPr id="17" name="Group 56"/>
            <p:cNvGrpSpPr>
              <a:grpSpLocks/>
            </p:cNvGrpSpPr>
            <p:nvPr/>
          </p:nvGrpSpPr>
          <p:grpSpPr bwMode="auto">
            <a:xfrm>
              <a:off x="4368" y="2208"/>
              <a:ext cx="1104" cy="432"/>
              <a:chOff x="4368" y="3456"/>
              <a:chExt cx="1104" cy="432"/>
            </a:xfrm>
          </p:grpSpPr>
          <p:sp>
            <p:nvSpPr>
              <p:cNvPr id="118841" name="Rectangle 57"/>
              <p:cNvSpPr>
                <a:spLocks noChangeArrowheads="1"/>
              </p:cNvSpPr>
              <p:nvPr/>
            </p:nvSpPr>
            <p:spPr bwMode="auto">
              <a:xfrm>
                <a:off x="4368" y="3456"/>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42" name="Text Box 58"/>
              <p:cNvSpPr txBox="1">
                <a:spLocks noChangeArrowheads="1"/>
              </p:cNvSpPr>
              <p:nvPr/>
            </p:nvSpPr>
            <p:spPr bwMode="auto">
              <a:xfrm>
                <a:off x="4416" y="3580"/>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VARSAYIMLAR</a:t>
                </a:r>
                <a:endParaRPr lang="en-US" sz="1400" b="1">
                  <a:solidFill>
                    <a:schemeClr val="bg1"/>
                  </a:solidFill>
                  <a:latin typeface="Garamond" pitchFamily="18" charset="0"/>
                </a:endParaRPr>
              </a:p>
            </p:txBody>
          </p:sp>
        </p:grpSp>
        <p:grpSp>
          <p:nvGrpSpPr>
            <p:cNvPr id="18" name="Group 59"/>
            <p:cNvGrpSpPr>
              <a:grpSpLocks/>
            </p:cNvGrpSpPr>
            <p:nvPr/>
          </p:nvGrpSpPr>
          <p:grpSpPr bwMode="auto">
            <a:xfrm>
              <a:off x="4368" y="1584"/>
              <a:ext cx="1104" cy="432"/>
              <a:chOff x="4368" y="3456"/>
              <a:chExt cx="1104" cy="432"/>
            </a:xfrm>
          </p:grpSpPr>
          <p:sp>
            <p:nvSpPr>
              <p:cNvPr id="118844" name="Rectangle 60"/>
              <p:cNvSpPr>
                <a:spLocks noChangeArrowheads="1"/>
              </p:cNvSpPr>
              <p:nvPr/>
            </p:nvSpPr>
            <p:spPr bwMode="auto">
              <a:xfrm>
                <a:off x="4368" y="3456"/>
                <a:ext cx="1104" cy="432"/>
              </a:xfrm>
              <a:prstGeom prst="rect">
                <a:avLst/>
              </a:prstGeom>
              <a:solidFill>
                <a:srgbClr val="00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45" name="Text Box 61"/>
              <p:cNvSpPr txBox="1">
                <a:spLocks noChangeArrowheads="1"/>
              </p:cNvSpPr>
              <p:nvPr/>
            </p:nvSpPr>
            <p:spPr bwMode="auto">
              <a:xfrm>
                <a:off x="4416" y="3580"/>
                <a:ext cx="1056" cy="192"/>
              </a:xfrm>
              <a:prstGeom prst="rect">
                <a:avLst/>
              </a:prstGeom>
              <a:solidFill>
                <a:srgbClr val="003300"/>
              </a:solidFill>
              <a:ln w="9525">
                <a:noFill/>
                <a:miter lim="800000"/>
                <a:headEnd/>
                <a:tailEnd/>
              </a:ln>
              <a:effectLst/>
            </p:spPr>
            <p:txBody>
              <a:bodyPr>
                <a:spAutoFit/>
              </a:bodyPr>
              <a:lstStyle/>
              <a:p>
                <a:pPr algn="ctr" eaLnBrk="0" hangingPunct="0"/>
                <a:r>
                  <a:rPr lang="tr-TR" sz="1400" b="1" dirty="0">
                    <a:solidFill>
                      <a:schemeClr val="bg1"/>
                    </a:solidFill>
                    <a:latin typeface="Garamond" pitchFamily="18" charset="0"/>
                  </a:rPr>
                  <a:t>VARSAYIMLAR</a:t>
                </a:r>
                <a:endParaRPr lang="en-US" sz="1400" b="1" dirty="0">
                  <a:solidFill>
                    <a:schemeClr val="bg1"/>
                  </a:solidFill>
                  <a:latin typeface="Garamond" pitchFamily="18" charset="0"/>
                </a:endParaRPr>
              </a:p>
            </p:txBody>
          </p:sp>
        </p:grpSp>
        <p:sp>
          <p:nvSpPr>
            <p:cNvPr id="118846" name="Oval 62"/>
            <p:cNvSpPr>
              <a:spLocks noChangeArrowheads="1"/>
            </p:cNvSpPr>
            <p:nvPr/>
          </p:nvSpPr>
          <p:spPr bwMode="auto">
            <a:xfrm>
              <a:off x="5376" y="2112"/>
              <a:ext cx="240" cy="24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7</a:t>
              </a:r>
              <a:endParaRPr lang="en-US" sz="1400" i="1">
                <a:solidFill>
                  <a:schemeClr val="bg1"/>
                </a:solidFill>
                <a:latin typeface="Garamond" pitchFamily="18" charset="0"/>
              </a:endParaRPr>
            </a:p>
          </p:txBody>
        </p:sp>
        <p:sp>
          <p:nvSpPr>
            <p:cNvPr id="118847" name="Oval 63"/>
            <p:cNvSpPr>
              <a:spLocks noChangeArrowheads="1"/>
            </p:cNvSpPr>
            <p:nvPr/>
          </p:nvSpPr>
          <p:spPr bwMode="auto">
            <a:xfrm>
              <a:off x="5376" y="1488"/>
              <a:ext cx="240" cy="24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8</a:t>
              </a:r>
              <a:endParaRPr lang="en-US" sz="1400" i="1">
                <a:solidFill>
                  <a:schemeClr val="bg1"/>
                </a:solidFill>
                <a:latin typeface="Garamond" pitchFamily="18" charset="0"/>
              </a:endParaRPr>
            </a:p>
          </p:txBody>
        </p:sp>
        <p:sp>
          <p:nvSpPr>
            <p:cNvPr id="118848" name="Oval 64"/>
            <p:cNvSpPr>
              <a:spLocks noChangeArrowheads="1"/>
            </p:cNvSpPr>
            <p:nvPr/>
          </p:nvSpPr>
          <p:spPr bwMode="auto">
            <a:xfrm>
              <a:off x="5376" y="2736"/>
              <a:ext cx="240" cy="24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6</a:t>
              </a:r>
              <a:endParaRPr lang="en-US" sz="1400" i="1">
                <a:solidFill>
                  <a:schemeClr val="bg1"/>
                </a:solidFill>
                <a:latin typeface="Garamond" pitchFamily="18" charset="0"/>
              </a:endParaRPr>
            </a:p>
          </p:txBody>
        </p:sp>
        <p:sp>
          <p:nvSpPr>
            <p:cNvPr id="118849" name="Oval 65"/>
            <p:cNvSpPr>
              <a:spLocks noChangeArrowheads="1"/>
            </p:cNvSpPr>
            <p:nvPr/>
          </p:nvSpPr>
          <p:spPr bwMode="auto">
            <a:xfrm>
              <a:off x="5376" y="3211"/>
              <a:ext cx="240" cy="240"/>
            </a:xfrm>
            <a:prstGeom prst="ellipse">
              <a:avLst/>
            </a:prstGeom>
            <a:solidFill>
              <a:srgbClr val="003300"/>
            </a:solidFill>
            <a:ln w="9525">
              <a:solidFill>
                <a:schemeClr val="tx1"/>
              </a:solidFill>
              <a:round/>
              <a:headEnd/>
              <a:tailEnd/>
            </a:ln>
            <a:effectLst>
              <a:outerShdw dist="63500" dir="2212194" algn="ctr" rotWithShape="0">
                <a:srgbClr val="000000"/>
              </a:outerShdw>
            </a:effectLst>
          </p:spPr>
          <p:txBody>
            <a:bodyPr wrap="none" anchor="ctr"/>
            <a:lstStyle/>
            <a:p>
              <a:pPr algn="ctr" eaLnBrk="0" hangingPunct="0"/>
              <a:r>
                <a:rPr lang="tr-TR" sz="1400" i="1">
                  <a:solidFill>
                    <a:schemeClr val="bg1"/>
                  </a:solidFill>
                  <a:latin typeface="Garamond" pitchFamily="18" charset="0"/>
                </a:rPr>
                <a:t>5</a:t>
              </a:r>
              <a:endParaRPr lang="en-US" sz="1400" i="1">
                <a:solidFill>
                  <a:schemeClr val="bg1"/>
                </a:solidFill>
                <a:latin typeface="Garamond" pitchFamily="18" charset="0"/>
              </a:endParaRPr>
            </a:p>
          </p:txBody>
        </p:sp>
      </p:grpSp>
      <p:grpSp>
        <p:nvGrpSpPr>
          <p:cNvPr id="19" name="Group 66"/>
          <p:cNvGrpSpPr>
            <a:grpSpLocks/>
          </p:cNvGrpSpPr>
          <p:nvPr/>
        </p:nvGrpSpPr>
        <p:grpSpPr bwMode="auto">
          <a:xfrm>
            <a:off x="2790825" y="5284440"/>
            <a:ext cx="1704975" cy="963613"/>
            <a:chOff x="3024" y="2832"/>
            <a:chExt cx="1104" cy="511"/>
          </a:xfrm>
        </p:grpSpPr>
        <p:sp>
          <p:nvSpPr>
            <p:cNvPr id="118851" name="Rectangle 67"/>
            <p:cNvSpPr>
              <a:spLocks noChangeArrowheads="1"/>
            </p:cNvSpPr>
            <p:nvPr/>
          </p:nvSpPr>
          <p:spPr bwMode="auto">
            <a:xfrm>
              <a:off x="3024" y="2832"/>
              <a:ext cx="1104" cy="432"/>
            </a:xfrm>
            <a:prstGeom prst="rect">
              <a:avLst/>
            </a:prstGeom>
            <a:solidFill>
              <a:srgbClr val="333300"/>
            </a:solidFill>
            <a:ln w="9525">
              <a:solidFill>
                <a:schemeClr val="tx1"/>
              </a:solidFill>
              <a:miter lim="800000"/>
              <a:headEnd/>
              <a:tailEnd/>
            </a:ln>
            <a:effectLst>
              <a:outerShdw dist="71842" dir="2700000" algn="ctr" rotWithShape="0">
                <a:srgbClr val="000000"/>
              </a:outerShdw>
            </a:effectLst>
          </p:spPr>
          <p:txBody>
            <a:bodyPr wrap="none" anchor="ctr"/>
            <a:lstStyle/>
            <a:p>
              <a:endParaRPr lang="tr-TR"/>
            </a:p>
          </p:txBody>
        </p:sp>
        <p:sp>
          <p:nvSpPr>
            <p:cNvPr id="118852" name="Text Box 68"/>
            <p:cNvSpPr txBox="1">
              <a:spLocks noChangeArrowheads="1"/>
            </p:cNvSpPr>
            <p:nvPr/>
          </p:nvSpPr>
          <p:spPr bwMode="auto">
            <a:xfrm>
              <a:off x="3072" y="2956"/>
              <a:ext cx="1007" cy="387"/>
            </a:xfrm>
            <a:prstGeom prst="rect">
              <a:avLst/>
            </a:prstGeom>
            <a:solidFill>
              <a:srgbClr val="333300"/>
            </a:solidFill>
            <a:ln w="9525">
              <a:noFill/>
              <a:miter lim="800000"/>
              <a:headEnd/>
              <a:tailEnd/>
            </a:ln>
            <a:effectLst/>
          </p:spPr>
          <p:txBody>
            <a:bodyPr>
              <a:spAutoFit/>
            </a:bodyPr>
            <a:lstStyle/>
            <a:p>
              <a:pPr algn="ctr" eaLnBrk="0" hangingPunct="0"/>
              <a:r>
                <a:rPr lang="tr-TR" sz="1400" b="1">
                  <a:solidFill>
                    <a:schemeClr val="bg1"/>
                  </a:solidFill>
                  <a:latin typeface="Garamond" pitchFamily="18" charset="0"/>
                </a:rPr>
                <a:t>ARAÇLAR</a:t>
              </a:r>
            </a:p>
            <a:p>
              <a:pPr algn="ctr" eaLnBrk="0" hangingPunct="0"/>
              <a:r>
                <a:rPr lang="tr-TR" sz="1400" b="1">
                  <a:solidFill>
                    <a:schemeClr val="bg1"/>
                  </a:solidFill>
                  <a:latin typeface="Garamond" pitchFamily="18" charset="0"/>
                </a:rPr>
                <a:t>AYRICA DÜZENLENİR</a:t>
              </a:r>
              <a:endParaRPr lang="en-US" sz="1400" b="1">
                <a:solidFill>
                  <a:schemeClr val="bg1"/>
                </a:solidFill>
                <a:latin typeface="Garamond" pitchFamily="18" charset="0"/>
              </a:endParaRPr>
            </a:p>
          </p:txBody>
        </p:sp>
      </p:grpSp>
      <p:sp>
        <p:nvSpPr>
          <p:cNvPr id="68" name="Rectangle 31"/>
          <p:cNvSpPr>
            <a:spLocks noChangeArrowheads="1"/>
          </p:cNvSpPr>
          <p:nvPr/>
        </p:nvSpPr>
        <p:spPr bwMode="auto">
          <a:xfrm>
            <a:off x="755576" y="1340768"/>
            <a:ext cx="1598613" cy="8223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spAutoFit/>
          </a:bodyPr>
          <a:lstStyle/>
          <a:p>
            <a:pPr eaLnBrk="0" hangingPunct="0">
              <a:spcBef>
                <a:spcPct val="50000"/>
              </a:spcBef>
            </a:pPr>
            <a:r>
              <a:rPr lang="tr-TR" sz="1600" b="1" dirty="0">
                <a:solidFill>
                  <a:srgbClr val="C00000"/>
                </a:solidFill>
                <a:latin typeface="Arial Narrow" pitchFamily="34" charset="0"/>
              </a:rPr>
              <a:t>Müdahale Mantığı-Projenin Kapsamı</a:t>
            </a:r>
            <a:endParaRPr lang="en-GB" sz="1600" b="1" dirty="0">
              <a:solidFill>
                <a:srgbClr val="C00000"/>
              </a:solidFill>
              <a:latin typeface="Arial Narrow" pitchFamily="34" charset="0"/>
            </a:endParaRPr>
          </a:p>
        </p:txBody>
      </p:sp>
      <p:sp>
        <p:nvSpPr>
          <p:cNvPr id="69" name="Rectangle 5"/>
          <p:cNvSpPr>
            <a:spLocks noChangeArrowheads="1"/>
          </p:cNvSpPr>
          <p:nvPr/>
        </p:nvSpPr>
        <p:spPr bwMode="auto">
          <a:xfrm>
            <a:off x="2894013" y="1310531"/>
            <a:ext cx="1677987" cy="8223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spAutoFit/>
          </a:bodyPr>
          <a:lstStyle/>
          <a:p>
            <a:pPr eaLnBrk="0" hangingPunct="0">
              <a:spcBef>
                <a:spcPct val="50000"/>
              </a:spcBef>
            </a:pPr>
            <a:r>
              <a:rPr lang="tr-TR" sz="1600" b="1" dirty="0">
                <a:solidFill>
                  <a:srgbClr val="C00000"/>
                </a:solidFill>
                <a:latin typeface="Arial Narrow" pitchFamily="34" charset="0"/>
              </a:rPr>
              <a:t>Objektif Olarak Doğrulanabilir Göstergeler</a:t>
            </a:r>
            <a:endParaRPr lang="en-GB" sz="1600" b="1" dirty="0">
              <a:solidFill>
                <a:srgbClr val="C00000"/>
              </a:solidFill>
              <a:latin typeface="Arial Narrow" pitchFamily="34" charset="0"/>
            </a:endParaRPr>
          </a:p>
        </p:txBody>
      </p:sp>
      <p:sp>
        <p:nvSpPr>
          <p:cNvPr id="70" name="Rectangle 6"/>
          <p:cNvSpPr>
            <a:spLocks noChangeArrowheads="1"/>
          </p:cNvSpPr>
          <p:nvPr/>
        </p:nvSpPr>
        <p:spPr bwMode="auto">
          <a:xfrm>
            <a:off x="4709963" y="1601788"/>
            <a:ext cx="1446213" cy="5778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spAutoFit/>
          </a:bodyPr>
          <a:lstStyle/>
          <a:p>
            <a:pPr eaLnBrk="0" hangingPunct="0">
              <a:spcBef>
                <a:spcPct val="50000"/>
              </a:spcBef>
            </a:pPr>
            <a:r>
              <a:rPr lang="tr-TR" sz="1600" b="1" dirty="0">
                <a:solidFill>
                  <a:srgbClr val="C00000"/>
                </a:solidFill>
                <a:latin typeface="Arial Narrow" pitchFamily="34" charset="0"/>
              </a:rPr>
              <a:t>Doğrulama Kaynakları</a:t>
            </a:r>
            <a:endParaRPr lang="en-GB" sz="1600" b="1" dirty="0">
              <a:solidFill>
                <a:srgbClr val="C00000"/>
              </a:solidFill>
              <a:latin typeface="Arial Narrow" pitchFamily="34" charset="0"/>
            </a:endParaRPr>
          </a:p>
        </p:txBody>
      </p:sp>
      <p:sp>
        <p:nvSpPr>
          <p:cNvPr id="71" name="Rectangle 7"/>
          <p:cNvSpPr>
            <a:spLocks noChangeArrowheads="1"/>
          </p:cNvSpPr>
          <p:nvPr/>
        </p:nvSpPr>
        <p:spPr bwMode="auto">
          <a:xfrm>
            <a:off x="6794003" y="1601788"/>
            <a:ext cx="1522413" cy="3333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spAutoFit/>
          </a:bodyPr>
          <a:lstStyle/>
          <a:p>
            <a:pPr eaLnBrk="0" hangingPunct="0">
              <a:spcBef>
                <a:spcPct val="50000"/>
              </a:spcBef>
            </a:pPr>
            <a:r>
              <a:rPr lang="tr-TR" sz="1600" b="1" dirty="0">
                <a:solidFill>
                  <a:srgbClr val="C00000"/>
                </a:solidFill>
                <a:latin typeface="Arial Narrow" pitchFamily="34" charset="0"/>
              </a:rPr>
              <a:t>Varsayımlar</a:t>
            </a:r>
            <a:endParaRPr lang="en-GB" sz="1600" b="1" dirty="0">
              <a:solidFill>
                <a:srgbClr val="C00000"/>
              </a:solidFill>
              <a:latin typeface="Arial Narrow" pitchFamily="34" charset="0"/>
            </a:endParaRPr>
          </a:p>
        </p:txBody>
      </p:sp>
      <p:grpSp>
        <p:nvGrpSpPr>
          <p:cNvPr id="20" name="75 Grup"/>
          <p:cNvGrpSpPr/>
          <p:nvPr/>
        </p:nvGrpSpPr>
        <p:grpSpPr>
          <a:xfrm>
            <a:off x="5652120" y="44624"/>
            <a:ext cx="3456384" cy="504056"/>
            <a:chOff x="0" y="0"/>
            <a:chExt cx="4140968" cy="725010"/>
          </a:xfrm>
        </p:grpSpPr>
        <p:sp>
          <p:nvSpPr>
            <p:cNvPr id="77" name="76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78"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79" name="78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
        <p:nvSpPr>
          <p:cNvPr id="75" name="74 Oval"/>
          <p:cNvSpPr/>
          <p:nvPr/>
        </p:nvSpPr>
        <p:spPr>
          <a:xfrm>
            <a:off x="2339752" y="5157192"/>
            <a:ext cx="4392488"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123728" y="274638"/>
            <a:ext cx="6563072" cy="1143000"/>
          </a:xfrm>
        </p:spPr>
        <p:txBody>
          <a:bodyPr/>
          <a:lstStyle/>
          <a:p>
            <a:r>
              <a:rPr lang="tr-TR" sz="3200" b="1" dirty="0" smtClean="0">
                <a:latin typeface="Comic Sans MS" pitchFamily="66" charset="0"/>
              </a:rPr>
              <a:t>Araçlar ve maliyetler nedir ?</a:t>
            </a:r>
            <a:endParaRPr lang="tr-TR" sz="3200" dirty="0">
              <a:latin typeface="Comic Sans MS" pitchFamily="66" charset="0"/>
            </a:endParaRPr>
          </a:p>
        </p:txBody>
      </p:sp>
      <p:sp>
        <p:nvSpPr>
          <p:cNvPr id="125954" name="Rectangle 2"/>
          <p:cNvSpPr>
            <a:spLocks noGrp="1" noChangeArrowheads="1"/>
          </p:cNvSpPr>
          <p:nvPr>
            <p:ph idx="4294967295"/>
          </p:nvPr>
        </p:nvSpPr>
        <p:spPr>
          <a:xfrm>
            <a:off x="467544" y="1196752"/>
            <a:ext cx="8229600" cy="4824412"/>
          </a:xfrm>
        </p:spPr>
        <p:txBody>
          <a:bodyPr/>
          <a:lstStyle/>
          <a:p>
            <a:pPr algn="just"/>
            <a:r>
              <a:rPr lang="tr-TR" sz="2400" dirty="0" smtClean="0">
                <a:solidFill>
                  <a:srgbClr val="C00000"/>
                </a:solidFill>
                <a:latin typeface="Tahoma" pitchFamily="34" charset="0"/>
              </a:rPr>
              <a:t>Araçlar</a:t>
            </a:r>
            <a:r>
              <a:rPr lang="tr-TR" sz="2400" dirty="0">
                <a:solidFill>
                  <a:srgbClr val="C00000"/>
                </a:solidFill>
                <a:latin typeface="Tahoma" pitchFamily="34" charset="0"/>
              </a:rPr>
              <a:t>, </a:t>
            </a:r>
            <a:r>
              <a:rPr lang="tr-TR" sz="2400" dirty="0">
                <a:solidFill>
                  <a:schemeClr val="tx1"/>
                </a:solidFill>
                <a:latin typeface="Tahoma" pitchFamily="34" charset="0"/>
              </a:rPr>
              <a:t>projenin yürütülmesi ve planlanan faaliyetlerin yapılması için gereken fiziksel ve fiziksel olmayan kaynakları, yani projede kullanılacak girdileri ifade eder. </a:t>
            </a:r>
            <a:endParaRPr lang="tr-TR" sz="2400" dirty="0" smtClean="0">
              <a:solidFill>
                <a:schemeClr val="tx1"/>
              </a:solidFill>
              <a:latin typeface="Tahoma" pitchFamily="34" charset="0"/>
            </a:endParaRPr>
          </a:p>
          <a:p>
            <a:pPr>
              <a:buNone/>
            </a:pPr>
            <a:r>
              <a:rPr lang="tr-TR" sz="2400" dirty="0" smtClean="0">
                <a:solidFill>
                  <a:schemeClr val="tx1"/>
                </a:solidFill>
                <a:latin typeface="Tahoma" pitchFamily="34" charset="0"/>
              </a:rPr>
              <a:t>Bunlar</a:t>
            </a:r>
            <a:r>
              <a:rPr lang="tr-TR" sz="2400" dirty="0">
                <a:solidFill>
                  <a:schemeClr val="tx1"/>
                </a:solidFill>
                <a:latin typeface="Tahoma" pitchFamily="34" charset="0"/>
              </a:rPr>
              <a:t>;</a:t>
            </a:r>
          </a:p>
          <a:p>
            <a:pPr>
              <a:buFont typeface="Wingdings" pitchFamily="2" charset="2"/>
              <a:buChar char="ü"/>
            </a:pPr>
            <a:r>
              <a:rPr lang="tr-TR" sz="2400" dirty="0">
                <a:solidFill>
                  <a:schemeClr val="tx1"/>
                </a:solidFill>
                <a:latin typeface="Tahoma" pitchFamily="34" charset="0"/>
              </a:rPr>
              <a:t>İnsan kaynakları, </a:t>
            </a:r>
          </a:p>
          <a:p>
            <a:pPr>
              <a:buFont typeface="Wingdings" pitchFamily="2" charset="2"/>
              <a:buChar char="ü"/>
            </a:pPr>
            <a:r>
              <a:rPr lang="tr-TR" sz="2400" dirty="0">
                <a:solidFill>
                  <a:schemeClr val="tx1"/>
                </a:solidFill>
                <a:latin typeface="Tahoma" pitchFamily="34" charset="0"/>
              </a:rPr>
              <a:t>ekipman ve </a:t>
            </a:r>
          </a:p>
          <a:p>
            <a:pPr>
              <a:buFont typeface="Wingdings" pitchFamily="2" charset="2"/>
              <a:buChar char="ü"/>
            </a:pPr>
            <a:r>
              <a:rPr lang="tr-TR" sz="2400" dirty="0">
                <a:solidFill>
                  <a:schemeClr val="tx1"/>
                </a:solidFill>
                <a:latin typeface="Tahoma" pitchFamily="34" charset="0"/>
              </a:rPr>
              <a:t>malzemelerdir.</a:t>
            </a:r>
          </a:p>
          <a:p>
            <a:endParaRPr lang="tr-TR" sz="2400" dirty="0" smtClean="0">
              <a:solidFill>
                <a:schemeClr val="tx1"/>
              </a:solidFill>
              <a:latin typeface="Tahoma" pitchFamily="34" charset="0"/>
            </a:endParaRPr>
          </a:p>
          <a:p>
            <a:r>
              <a:rPr lang="tr-TR" sz="2400" dirty="0" smtClean="0">
                <a:solidFill>
                  <a:srgbClr val="C00000"/>
                </a:solidFill>
                <a:latin typeface="Tahoma" pitchFamily="34" charset="0"/>
              </a:rPr>
              <a:t>Maliyetler</a:t>
            </a:r>
            <a:r>
              <a:rPr lang="tr-TR" sz="2400" dirty="0" smtClean="0">
                <a:solidFill>
                  <a:schemeClr val="tx1"/>
                </a:solidFill>
                <a:latin typeface="Tahoma" pitchFamily="34" charset="0"/>
              </a:rPr>
              <a:t> </a:t>
            </a:r>
            <a:r>
              <a:rPr lang="tr-TR" sz="2400" dirty="0">
                <a:solidFill>
                  <a:schemeClr val="tx1"/>
                </a:solidFill>
                <a:latin typeface="Tahoma" pitchFamily="34" charset="0"/>
              </a:rPr>
              <a:t>ise, </a:t>
            </a:r>
          </a:p>
          <a:p>
            <a:pPr algn="just">
              <a:buFontTx/>
              <a:buNone/>
            </a:pPr>
            <a:r>
              <a:rPr lang="tr-TR" sz="2400" dirty="0">
                <a:solidFill>
                  <a:schemeClr val="tx1"/>
                </a:solidFill>
                <a:latin typeface="Tahoma" pitchFamily="34" charset="0"/>
              </a:rPr>
              <a:t>	Tüm belirlenmiş kaynakların ve araçların finansal olarak ifadesidir.  </a:t>
            </a:r>
            <a:endParaRPr lang="en-US" sz="2400" dirty="0">
              <a:solidFill>
                <a:schemeClr val="tx1"/>
              </a:solidFill>
              <a:latin typeface="Tahoma" pitchFamily="34" charset="0"/>
            </a:endParaRPr>
          </a:p>
        </p:txBody>
      </p:sp>
      <p:grpSp>
        <p:nvGrpSpPr>
          <p:cNvPr id="2" name="75 Grup"/>
          <p:cNvGrpSpPr/>
          <p:nvPr/>
        </p:nvGrpSpPr>
        <p:grpSpPr>
          <a:xfrm>
            <a:off x="5652120" y="44624"/>
            <a:ext cx="3456384" cy="504056"/>
            <a:chOff x="0" y="0"/>
            <a:chExt cx="4140968" cy="725010"/>
          </a:xfrm>
        </p:grpSpPr>
        <p:sp>
          <p:nvSpPr>
            <p:cNvPr id="6" name="5 Yuvarlatılmış Dikdörtgen"/>
            <p:cNvSpPr/>
            <p:nvPr/>
          </p:nvSpPr>
          <p:spPr>
            <a:xfrm>
              <a:off x="0" y="0"/>
              <a:ext cx="4140968" cy="725010"/>
            </a:xfrm>
            <a:prstGeom prst="roundRect">
              <a:avLst>
                <a:gd name="adj" fmla="val 10000"/>
              </a:avLst>
            </a:prstGeom>
            <a:solidFill>
              <a:srgbClr val="C32D2E">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7" name="Yuvarlatılmış Dikdörtgen 4"/>
            <p:cNvSpPr/>
            <p:nvPr/>
          </p:nvSpPr>
          <p:spPr>
            <a:xfrm>
              <a:off x="900693" y="0"/>
              <a:ext cx="3240273" cy="725010"/>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l" defTabSz="977900" eaLnBrk="1" fontAlgn="auto" latinLnBrk="0" hangingPunct="1">
                <a:lnSpc>
                  <a:spcPct val="90000"/>
                </a:lnSpc>
                <a:spcBef>
                  <a:spcPct val="0"/>
                </a:spcBef>
                <a:spcAft>
                  <a:spcPct val="35000"/>
                </a:spcAft>
                <a:buClrTx/>
                <a:buSzTx/>
                <a:buFontTx/>
                <a:buNone/>
                <a:tabLst/>
                <a:defRPr/>
              </a:pPr>
              <a:r>
                <a:rPr kumimoji="0" lang="tr-TR" b="0" i="0" u="none" strike="noStrike" kern="1200" cap="none" spc="0" normalizeH="0" baseline="0" noProof="0" dirty="0" smtClean="0">
                  <a:ln>
                    <a:noFill/>
                  </a:ln>
                  <a:solidFill>
                    <a:sysClr val="window" lastClr="FFFFFF"/>
                  </a:solidFill>
                  <a:effectLst/>
                  <a:uLnTx/>
                  <a:uFillTx/>
                  <a:latin typeface="Calibri"/>
                  <a:ea typeface="+mn-ea"/>
                  <a:cs typeface="+mn-cs"/>
                </a:rPr>
                <a:t>Mantıksal Çerçeve Matrisi</a:t>
              </a:r>
              <a:endParaRPr kumimoji="0" lang="tr-TR"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8" name="7 Yuvarlatılmış Dikdörtgen"/>
          <p:cNvSpPr/>
          <p:nvPr/>
        </p:nvSpPr>
        <p:spPr>
          <a:xfrm>
            <a:off x="5724128" y="131034"/>
            <a:ext cx="691276" cy="345638"/>
          </a:xfrm>
          <a:prstGeom prst="roundRect">
            <a:avLst>
              <a:gd name="adj" fmla="val 10000"/>
            </a:avLst>
          </a:prstGeom>
          <a:blipFill rotWithShape="0">
            <a:blip r:embed="rId3" cstate="print"/>
            <a:stretch>
              <a:fillRect/>
            </a:stretch>
          </a:blipFill>
          <a:ln w="25400" cap="flat" cmpd="sng" algn="ctr">
            <a:solidFill>
              <a:sysClr val="window" lastClr="FFFFFF">
                <a:hueOff val="0"/>
                <a:satOff val="0"/>
                <a:lumOff val="0"/>
                <a:alphaOff val="0"/>
              </a:sysClr>
            </a:solidFill>
            <a:prstDash val="solid"/>
          </a:ln>
          <a:effectLst/>
        </p:spPr>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1"/>
          <a:ext cx="9144001" cy="7214900"/>
        </p:xfrm>
        <a:graphic>
          <a:graphicData uri="http://schemas.openxmlformats.org/drawingml/2006/table">
            <a:tbl>
              <a:tblPr/>
              <a:tblGrid>
                <a:gridCol w="1000100"/>
                <a:gridCol w="2786082"/>
                <a:gridCol w="2214578"/>
                <a:gridCol w="1725921"/>
                <a:gridCol w="1417320"/>
              </a:tblGrid>
              <a:tr h="186737">
                <a:tc gridSpan="5">
                  <a:txBody>
                    <a:bodyPr/>
                    <a:lstStyle/>
                    <a:p>
                      <a:pPr algn="ctr">
                        <a:spcAft>
                          <a:spcPts val="0"/>
                        </a:spcAft>
                      </a:pPr>
                      <a:r>
                        <a:rPr lang="tr-TR" sz="1100" b="1" dirty="0">
                          <a:latin typeface="Calibri"/>
                          <a:ea typeface="Times New Roman"/>
                          <a:cs typeface="Times New Roman"/>
                        </a:rPr>
                        <a:t>       MANTIKSAL ÇERÇEVE</a:t>
                      </a:r>
                      <a:endParaRPr lang="tr-TR" sz="1100" dirty="0">
                        <a:latin typeface="Times New Roman"/>
                        <a:ea typeface="Times New Roman"/>
                        <a:cs typeface="Times New Roman"/>
                      </a:endParaRPr>
                    </a:p>
                  </a:txBody>
                  <a:tcPr marL="13585" marR="13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843">
                <a:tc>
                  <a:txBody>
                    <a:bodyPr/>
                    <a:lstStyle/>
                    <a:p>
                      <a:pPr algn="ctr">
                        <a:spcAft>
                          <a:spcPts val="0"/>
                        </a:spcAft>
                      </a:pPr>
                      <a:r>
                        <a:rPr lang="tr-TR" sz="1050" b="1" dirty="0">
                          <a:latin typeface="Calibri"/>
                          <a:ea typeface="Times New Roman"/>
                          <a:cs typeface="Times New Roman"/>
                        </a:rPr>
                        <a:t> </a:t>
                      </a:r>
                      <a:endParaRPr lang="tr-TR" sz="1100" dirty="0">
                        <a:latin typeface="Times New Roman"/>
                        <a:ea typeface="Times New Roman"/>
                        <a:cs typeface="Times New Roman"/>
                      </a:endParaRPr>
                    </a:p>
                  </a:txBody>
                  <a:tcPr marL="13585" marR="13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50" b="1" dirty="0">
                          <a:latin typeface="Calibri"/>
                          <a:ea typeface="Times New Roman"/>
                          <a:cs typeface="Times New Roman"/>
                        </a:rPr>
                        <a:t>Proje Mantığı</a:t>
                      </a:r>
                      <a:endParaRPr lang="tr-TR" sz="1100" dirty="0">
                        <a:latin typeface="Times New Roman"/>
                        <a:ea typeface="Times New Roman"/>
                        <a:cs typeface="Times New Roman"/>
                      </a:endParaRPr>
                    </a:p>
                  </a:txBody>
                  <a:tcPr marL="13585" marR="13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50" b="1" dirty="0">
                          <a:latin typeface="Calibri"/>
                          <a:ea typeface="Times New Roman"/>
                          <a:cs typeface="Times New Roman"/>
                        </a:rPr>
                        <a:t>Objektif Olarak Doğrulanabilir Başarı Göstergeleri</a:t>
                      </a:r>
                      <a:endParaRPr lang="tr-TR" sz="1100" dirty="0">
                        <a:latin typeface="Times New Roman"/>
                        <a:ea typeface="Times New Roman"/>
                        <a:cs typeface="Times New Roman"/>
                      </a:endParaRPr>
                    </a:p>
                  </a:txBody>
                  <a:tcPr marL="13585" marR="13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50" b="1" dirty="0">
                          <a:latin typeface="Calibri"/>
                          <a:ea typeface="Times New Roman"/>
                          <a:cs typeface="Times New Roman"/>
                        </a:rPr>
                        <a:t>Doğrulama Kaynakları ve Araçları</a:t>
                      </a:r>
                      <a:endParaRPr lang="tr-TR" sz="1100" dirty="0">
                        <a:latin typeface="Times New Roman"/>
                        <a:ea typeface="Times New Roman"/>
                        <a:cs typeface="Times New Roman"/>
                      </a:endParaRPr>
                    </a:p>
                  </a:txBody>
                  <a:tcPr marL="13585" marR="13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50" b="1" dirty="0">
                          <a:latin typeface="Calibri"/>
                          <a:ea typeface="Times New Roman"/>
                          <a:cs typeface="Times New Roman"/>
                        </a:rPr>
                        <a:t>Varsayımlar</a:t>
                      </a:r>
                      <a:endParaRPr lang="tr-TR" sz="1100" dirty="0">
                        <a:latin typeface="Times New Roman"/>
                        <a:ea typeface="Times New Roman"/>
                        <a:cs typeface="Times New Roman"/>
                      </a:endParaRPr>
                    </a:p>
                  </a:txBody>
                  <a:tcPr marL="13585" marR="13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1843">
                <a:tc>
                  <a:txBody>
                    <a:bodyPr/>
                    <a:lstStyle/>
                    <a:p>
                      <a:pPr algn="ctr">
                        <a:spcAft>
                          <a:spcPts val="0"/>
                        </a:spcAft>
                      </a:pPr>
                      <a:r>
                        <a:rPr lang="tr-TR" sz="1100" b="1" dirty="0">
                          <a:latin typeface="Arial"/>
                          <a:ea typeface="Times New Roman"/>
                        </a:rPr>
                        <a:t>Beklenen Sonuçlar</a:t>
                      </a:r>
                      <a:endParaRPr lang="tr-TR" sz="1100" dirty="0">
                        <a:latin typeface="Times New Roman"/>
                        <a:ea typeface="Times New Roman"/>
                      </a:endParaRPr>
                    </a:p>
                  </a:txBody>
                  <a:tcPr marL="12550" marR="12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tabLst>
                          <a:tab pos="140970" algn="l"/>
                          <a:tab pos="533400" algn="l"/>
                        </a:tabLst>
                      </a:pPr>
                      <a:r>
                        <a:rPr lang="tr-TR" sz="1100" dirty="0">
                          <a:latin typeface="Arial"/>
                          <a:ea typeface="Times New Roman"/>
                        </a:rPr>
                        <a:t>içme suyu hattı oluştu.</a:t>
                      </a:r>
                    </a:p>
                    <a:p>
                      <a:pPr marL="342900" lvl="0" indent="-342900">
                        <a:spcAft>
                          <a:spcPts val="0"/>
                        </a:spcAft>
                        <a:buFont typeface="+mj-lt"/>
                        <a:buAutoNum type="arabicPeriod"/>
                        <a:tabLst>
                          <a:tab pos="140970" algn="l"/>
                          <a:tab pos="533400" algn="l"/>
                        </a:tabLst>
                      </a:pPr>
                      <a:r>
                        <a:rPr lang="tr-TR" sz="1100" dirty="0">
                          <a:latin typeface="Arial"/>
                          <a:ea typeface="Times New Roman"/>
                        </a:rPr>
                        <a:t>16m2 Sülümen kaptaj odası rehabilite edildi</a:t>
                      </a:r>
                      <a:endParaRPr lang="tr-TR" sz="1100" dirty="0">
                        <a:latin typeface="Times New Roman"/>
                        <a:ea typeface="Times New Roman"/>
                      </a:endParaRPr>
                    </a:p>
                    <a:p>
                      <a:pPr marL="342900" lvl="0" indent="-342900">
                        <a:spcAft>
                          <a:spcPts val="0"/>
                        </a:spcAft>
                        <a:buFont typeface="+mj-lt"/>
                        <a:buAutoNum type="arabicPeriod"/>
                        <a:tabLst>
                          <a:tab pos="140970" algn="l"/>
                          <a:tab pos="533400" algn="l"/>
                        </a:tabLst>
                      </a:pPr>
                      <a:r>
                        <a:rPr lang="tr-TR" sz="1100" dirty="0">
                          <a:latin typeface="Arial"/>
                          <a:ea typeface="Times New Roman"/>
                        </a:rPr>
                        <a:t>Kasaba alt yapısı </a:t>
                      </a:r>
                      <a:r>
                        <a:rPr lang="tr-TR" sz="1200" dirty="0">
                          <a:latin typeface="Arial"/>
                          <a:ea typeface="Times New Roman"/>
                        </a:rPr>
                        <a:t>gelişti</a:t>
                      </a:r>
                      <a:r>
                        <a:rPr lang="tr-TR" sz="1100" dirty="0">
                          <a:latin typeface="Arial"/>
                          <a:ea typeface="Times New Roman"/>
                        </a:rPr>
                        <a:t>.</a:t>
                      </a:r>
                      <a:endParaRPr lang="tr-TR" sz="1100" dirty="0">
                        <a:latin typeface="Times New Roman"/>
                        <a:ea typeface="Times New Roman"/>
                      </a:endParaRPr>
                    </a:p>
                    <a:p>
                      <a:pPr marL="342900" lvl="0" indent="-342900">
                        <a:spcAft>
                          <a:spcPts val="0"/>
                        </a:spcAft>
                        <a:buFont typeface="+mj-lt"/>
                        <a:buAutoNum type="arabicPeriod"/>
                        <a:tabLst>
                          <a:tab pos="140970" algn="l"/>
                          <a:tab pos="533400" algn="l"/>
                        </a:tabLst>
                      </a:pPr>
                      <a:r>
                        <a:rPr lang="tr-TR" sz="1100" dirty="0">
                          <a:latin typeface="Arial"/>
                          <a:ea typeface="Times New Roman"/>
                        </a:rPr>
                        <a:t>Kasabada  içme suyundan kaynaklanan hastalıklar azaldı.</a:t>
                      </a:r>
                      <a:endParaRPr lang="tr-TR" sz="1100" dirty="0">
                        <a:latin typeface="Times New Roman"/>
                        <a:ea typeface="Times New Roman"/>
                      </a:endParaRPr>
                    </a:p>
                    <a:p>
                      <a:pPr marL="342900" lvl="0" indent="-342900">
                        <a:spcAft>
                          <a:spcPts val="0"/>
                        </a:spcAft>
                        <a:buFont typeface="+mj-lt"/>
                        <a:buAutoNum type="arabicPeriod"/>
                        <a:tabLst>
                          <a:tab pos="140970" algn="l"/>
                          <a:tab pos="533400" algn="l"/>
                        </a:tabLst>
                      </a:pPr>
                      <a:r>
                        <a:rPr lang="tr-TR" sz="1100" dirty="0">
                          <a:latin typeface="Arial"/>
                          <a:ea typeface="Times New Roman"/>
                        </a:rPr>
                        <a:t>Bölge halkının yaşam koşulları iyileşti.</a:t>
                      </a:r>
                      <a:endParaRPr lang="tr-TR" sz="1100" dirty="0">
                        <a:latin typeface="Times New Roman"/>
                        <a:ea typeface="Times New Roman"/>
                      </a:endParaRPr>
                    </a:p>
                    <a:p>
                      <a:pPr marL="342900" lvl="0" indent="-342900">
                        <a:spcAft>
                          <a:spcPts val="0"/>
                        </a:spcAft>
                        <a:buFont typeface="+mj-lt"/>
                        <a:buAutoNum type="arabicPeriod"/>
                        <a:tabLst>
                          <a:tab pos="140970" algn="l"/>
                          <a:tab pos="533400" algn="l"/>
                        </a:tabLst>
                      </a:pPr>
                      <a:r>
                        <a:rPr lang="tr-TR" sz="1100" dirty="0">
                          <a:latin typeface="Arial"/>
                          <a:ea typeface="Times New Roman"/>
                        </a:rPr>
                        <a:t>Vatandaş memnuniyeti arttı.</a:t>
                      </a:r>
                      <a:endParaRPr lang="tr-TR" sz="1100" dirty="0">
                        <a:latin typeface="Times New Roman"/>
                        <a:ea typeface="Times New Roman"/>
                      </a:endParaRPr>
                    </a:p>
                    <a:p>
                      <a:pPr marL="342900" lvl="0" indent="-342900">
                        <a:spcAft>
                          <a:spcPts val="0"/>
                        </a:spcAft>
                        <a:buFont typeface="+mj-lt"/>
                        <a:buAutoNum type="arabicPeriod"/>
                        <a:tabLst>
                          <a:tab pos="140970" algn="l"/>
                          <a:tab pos="533400" algn="l"/>
                        </a:tabLst>
                      </a:pPr>
                      <a:r>
                        <a:rPr lang="tr-TR" sz="1100" dirty="0">
                          <a:latin typeface="Arial"/>
                          <a:ea typeface="Times New Roman"/>
                        </a:rPr>
                        <a:t>Halk sağlıklı içme suyuna sahip oldu.</a:t>
                      </a:r>
                      <a:endParaRPr lang="tr-TR" sz="1100" dirty="0">
                        <a:latin typeface="Times New Roman"/>
                        <a:ea typeface="Times New Roman"/>
                      </a:endParaRPr>
                    </a:p>
                    <a:p>
                      <a:pPr>
                        <a:spcAft>
                          <a:spcPts val="0"/>
                        </a:spcAft>
                      </a:pPr>
                      <a:r>
                        <a:rPr lang="tr-TR" sz="1100" dirty="0">
                          <a:latin typeface="Arial"/>
                          <a:ea typeface="Times New Roman"/>
                        </a:rPr>
                        <a:t>8-Eski içme suyu hattından kaynaklanan </a:t>
                      </a:r>
                      <a:endParaRPr lang="tr-TR" sz="1100" dirty="0">
                        <a:latin typeface="Times New Roman"/>
                        <a:ea typeface="Times New Roman"/>
                      </a:endParaRPr>
                    </a:p>
                    <a:p>
                      <a:pPr>
                        <a:spcAft>
                          <a:spcPts val="0"/>
                        </a:spcAft>
                      </a:pPr>
                      <a:r>
                        <a:rPr lang="tr-TR" sz="1100" dirty="0">
                          <a:latin typeface="Arial"/>
                          <a:ea typeface="Times New Roman"/>
                        </a:rPr>
                        <a:t>arızalar giderilerek belediyemiz alt yapı maliyetleri azaldı.</a:t>
                      </a:r>
                      <a:endParaRPr lang="tr-TR" sz="1100" dirty="0">
                        <a:latin typeface="Times New Roman"/>
                        <a:ea typeface="Times New Roman"/>
                      </a:endParaRPr>
                    </a:p>
                  </a:txBody>
                  <a:tcPr marL="12550" marR="12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dirty="0">
                          <a:latin typeface="Arial"/>
                          <a:ea typeface="Times New Roman"/>
                        </a:rPr>
                        <a:t>1-800.metre kare sülümen  kaptaj binasının rehabilitasyonu tamamlanarak hizmete girdi.</a:t>
                      </a:r>
                      <a:endParaRPr lang="tr-TR" sz="1100" dirty="0">
                        <a:latin typeface="Times New Roman"/>
                        <a:ea typeface="Times New Roman"/>
                      </a:endParaRPr>
                    </a:p>
                    <a:p>
                      <a:pPr>
                        <a:spcAft>
                          <a:spcPts val="0"/>
                        </a:spcAft>
                      </a:pPr>
                      <a:r>
                        <a:rPr lang="tr-TR" sz="1100" dirty="0">
                          <a:latin typeface="Arial"/>
                          <a:ea typeface="Times New Roman"/>
                        </a:rPr>
                        <a:t> 2- içme suyu hattı döşenerek halkın içme suyu ihtiyacı giderildi.</a:t>
                      </a:r>
                      <a:endParaRPr lang="tr-TR" sz="1100" dirty="0">
                        <a:latin typeface="Times New Roman"/>
                        <a:ea typeface="Times New Roman"/>
                      </a:endParaRPr>
                    </a:p>
                    <a:p>
                      <a:pPr>
                        <a:spcAft>
                          <a:spcPts val="0"/>
                        </a:spcAft>
                      </a:pPr>
                      <a:r>
                        <a:rPr lang="tr-TR" sz="1100" dirty="0">
                          <a:latin typeface="Arial"/>
                          <a:ea typeface="Times New Roman"/>
                        </a:rPr>
                        <a:t>3-ilçemizde içme suyundan meydana gelen hastalık vakalarının oranı %51 azaldı.</a:t>
                      </a:r>
                      <a:endParaRPr lang="tr-TR" sz="1100" dirty="0">
                        <a:latin typeface="Times New Roman"/>
                        <a:ea typeface="Times New Roman"/>
                      </a:endParaRPr>
                    </a:p>
                    <a:p>
                      <a:pPr>
                        <a:spcAft>
                          <a:spcPts val="0"/>
                        </a:spcAft>
                      </a:pPr>
                      <a:r>
                        <a:rPr lang="tr-TR" sz="1100" dirty="0" smtClean="0">
                          <a:latin typeface="Arial"/>
                          <a:ea typeface="Times New Roman"/>
                        </a:rPr>
                        <a:t>5-belediyemizin </a:t>
                      </a:r>
                      <a:r>
                        <a:rPr lang="tr-TR" sz="1100" dirty="0">
                          <a:latin typeface="Arial"/>
                          <a:ea typeface="Times New Roman"/>
                        </a:rPr>
                        <a:t>eski içme suyu hattından kaynaklanan maliyetleri %50 düştü.</a:t>
                      </a:r>
                      <a:endParaRPr lang="tr-TR" sz="1100" dirty="0">
                        <a:latin typeface="Times New Roman"/>
                        <a:ea typeface="Times New Roman"/>
                      </a:endParaRPr>
                    </a:p>
                    <a:p>
                      <a:pPr>
                        <a:spcAft>
                          <a:spcPts val="0"/>
                        </a:spcAft>
                      </a:pPr>
                      <a:r>
                        <a:rPr lang="tr-TR" sz="1100" dirty="0">
                          <a:latin typeface="Arial"/>
                          <a:ea typeface="Times New Roman"/>
                        </a:rPr>
                        <a:t>6-vatandaş memnuniyeti %100 arttı.</a:t>
                      </a:r>
                      <a:endParaRPr lang="tr-TR" sz="1100" dirty="0">
                        <a:latin typeface="Times New Roman"/>
                        <a:ea typeface="Times New Roman"/>
                      </a:endParaRPr>
                    </a:p>
                  </a:txBody>
                  <a:tcPr marL="12550" marR="12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rPr>
                        <a:t>1- proje raporları, resim ve görüntüler, ihale evrakları, hakediş ve ödemler</a:t>
                      </a:r>
                      <a:endParaRPr lang="tr-TR" sz="1100">
                        <a:latin typeface="Times New Roman"/>
                        <a:ea typeface="Times New Roman"/>
                      </a:endParaRPr>
                    </a:p>
                    <a:p>
                      <a:pPr>
                        <a:spcAft>
                          <a:spcPts val="0"/>
                        </a:spcAft>
                      </a:pPr>
                      <a:r>
                        <a:rPr lang="tr-TR" sz="1100">
                          <a:latin typeface="Arial"/>
                          <a:ea typeface="Times New Roman"/>
                        </a:rPr>
                        <a:t>2-belediye faaliyet raporları</a:t>
                      </a:r>
                      <a:endParaRPr lang="tr-TR" sz="1100">
                        <a:latin typeface="Times New Roman"/>
                        <a:ea typeface="Times New Roman"/>
                      </a:endParaRPr>
                    </a:p>
                    <a:p>
                      <a:pPr>
                        <a:spcAft>
                          <a:spcPts val="0"/>
                        </a:spcAft>
                      </a:pPr>
                      <a:r>
                        <a:rPr lang="tr-TR" sz="1100">
                          <a:latin typeface="Arial"/>
                          <a:ea typeface="Times New Roman"/>
                        </a:rPr>
                        <a:t>3-sağlık ocağı verileri</a:t>
                      </a:r>
                      <a:endParaRPr lang="tr-TR" sz="1100">
                        <a:latin typeface="Times New Roman"/>
                        <a:ea typeface="Times New Roman"/>
                      </a:endParaRPr>
                    </a:p>
                    <a:p>
                      <a:pPr>
                        <a:spcAft>
                          <a:spcPts val="0"/>
                        </a:spcAft>
                      </a:pPr>
                      <a:r>
                        <a:rPr lang="tr-TR" sz="1100">
                          <a:latin typeface="Arial"/>
                          <a:ea typeface="Times New Roman"/>
                        </a:rPr>
                        <a:t>4- belediye su kayıtları</a:t>
                      </a:r>
                      <a:endParaRPr lang="tr-TR" sz="1100">
                        <a:latin typeface="Times New Roman"/>
                        <a:ea typeface="Times New Roman"/>
                      </a:endParaRPr>
                    </a:p>
                    <a:p>
                      <a:pPr>
                        <a:spcAft>
                          <a:spcPts val="0"/>
                        </a:spcAft>
                      </a:pPr>
                      <a:r>
                        <a:rPr lang="tr-TR" sz="1100">
                          <a:latin typeface="Arial"/>
                          <a:ea typeface="Times New Roman"/>
                        </a:rPr>
                        <a:t>5-belediye içme suyu arıza maliyet raporları</a:t>
                      </a:r>
                      <a:endParaRPr lang="tr-TR" sz="1100">
                        <a:latin typeface="Times New Roman"/>
                        <a:ea typeface="Times New Roman"/>
                      </a:endParaRPr>
                    </a:p>
                  </a:txBody>
                  <a:tcPr marL="12550" marR="12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dirty="0">
                          <a:latin typeface="Arial"/>
                          <a:ea typeface="Times New Roman"/>
                        </a:rPr>
                        <a:t> Sülümen kaptaj binasının rehabilite ve içme suyu boru hattının başarılı bir şekilde kanunlara göre ihale edilmesi, ve yüklenici bulması, </a:t>
                      </a:r>
                      <a:endParaRPr lang="tr-TR" sz="1100" dirty="0">
                        <a:latin typeface="Times New Roman"/>
                        <a:ea typeface="Times New Roman"/>
                      </a:endParaRPr>
                    </a:p>
                    <a:p>
                      <a:pPr>
                        <a:spcAft>
                          <a:spcPts val="0"/>
                        </a:spcAft>
                      </a:pPr>
                      <a:r>
                        <a:rPr lang="tr-TR" sz="1100" dirty="0">
                          <a:latin typeface="Arial"/>
                          <a:ea typeface="Times New Roman"/>
                        </a:rPr>
                        <a:t>Vatandaşın konuya ilgi duyması</a:t>
                      </a:r>
                      <a:endParaRPr lang="tr-TR" sz="1100" dirty="0">
                        <a:latin typeface="Times New Roman"/>
                        <a:ea typeface="Times New Roman"/>
                      </a:endParaRPr>
                    </a:p>
                  </a:txBody>
                  <a:tcPr marL="12550" marR="12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3576">
                <a:tc>
                  <a:txBody>
                    <a:bodyPr/>
                    <a:lstStyle/>
                    <a:p>
                      <a:pPr algn="ctr">
                        <a:spcAft>
                          <a:spcPts val="0"/>
                        </a:spcAft>
                      </a:pPr>
                      <a:r>
                        <a:rPr lang="tr-TR" sz="1100" b="1">
                          <a:latin typeface="Arial"/>
                          <a:ea typeface="Times New Roman"/>
                        </a:rPr>
                        <a:t>Faaliyetler</a:t>
                      </a:r>
                      <a:endParaRPr lang="tr-TR" sz="1100">
                        <a:latin typeface="Times New Roman"/>
                        <a:ea typeface="Times New Roman"/>
                      </a:endParaRPr>
                    </a:p>
                  </a:txBody>
                  <a:tcPr marL="12550" marR="12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b="1" u="sng" dirty="0">
                          <a:latin typeface="Arial"/>
                          <a:ea typeface="Times New Roman"/>
                        </a:rPr>
                        <a:t>1-PROJE HAZIRLIK FAALİYETLERİ</a:t>
                      </a:r>
                      <a:endParaRPr lang="tr-TR" sz="1100" dirty="0">
                        <a:latin typeface="Times New Roman"/>
                        <a:ea typeface="Times New Roman"/>
                      </a:endParaRPr>
                    </a:p>
                    <a:p>
                      <a:pPr algn="just">
                        <a:spcAft>
                          <a:spcPts val="0"/>
                        </a:spcAft>
                      </a:pPr>
                      <a:r>
                        <a:rPr lang="tr-TR" sz="1100" dirty="0">
                          <a:latin typeface="Arial"/>
                          <a:ea typeface="Times New Roman"/>
                        </a:rPr>
                        <a:t>1.Proje ekibin kurulması</a:t>
                      </a:r>
                      <a:endParaRPr lang="tr-TR" sz="1100" dirty="0">
                        <a:latin typeface="Times New Roman"/>
                        <a:ea typeface="Times New Roman"/>
                      </a:endParaRPr>
                    </a:p>
                    <a:p>
                      <a:pPr algn="just">
                        <a:spcAft>
                          <a:spcPts val="0"/>
                        </a:spcAft>
                      </a:pPr>
                      <a:r>
                        <a:rPr lang="tr-TR" sz="1100" dirty="0">
                          <a:latin typeface="Arial"/>
                          <a:ea typeface="Times New Roman"/>
                        </a:rPr>
                        <a:t>2. Proje ofisi için gerekli ekipman alımı</a:t>
                      </a:r>
                      <a:endParaRPr lang="tr-TR" sz="1100" dirty="0">
                        <a:latin typeface="Times New Roman"/>
                        <a:ea typeface="Times New Roman"/>
                      </a:endParaRPr>
                    </a:p>
                    <a:p>
                      <a:pPr algn="just">
                        <a:spcAft>
                          <a:spcPts val="0"/>
                        </a:spcAft>
                      </a:pPr>
                      <a:r>
                        <a:rPr lang="tr-TR" sz="1100" dirty="0">
                          <a:latin typeface="Arial"/>
                          <a:ea typeface="Times New Roman"/>
                        </a:rPr>
                        <a:t>3. Basın bilgilendirme ve proje tanım toplantısı</a:t>
                      </a:r>
                      <a:endParaRPr lang="tr-TR" sz="1100" dirty="0">
                        <a:latin typeface="Times New Roman"/>
                        <a:ea typeface="Times New Roman"/>
                      </a:endParaRPr>
                    </a:p>
                    <a:p>
                      <a:pPr algn="just">
                        <a:spcAft>
                          <a:spcPts val="0"/>
                        </a:spcAft>
                      </a:pPr>
                      <a:r>
                        <a:rPr lang="tr-TR" sz="1100" b="1" dirty="0">
                          <a:latin typeface="Arial"/>
                          <a:ea typeface="Times New Roman"/>
                        </a:rPr>
                        <a:t>4 İhale Çalışmaları</a:t>
                      </a:r>
                      <a:endParaRPr lang="tr-TR" sz="1100" dirty="0">
                        <a:latin typeface="Times New Roman"/>
                        <a:ea typeface="Times New Roman"/>
                      </a:endParaRPr>
                    </a:p>
                    <a:p>
                      <a:pPr algn="just">
                        <a:spcAft>
                          <a:spcPts val="0"/>
                        </a:spcAft>
                      </a:pPr>
                      <a:r>
                        <a:rPr lang="tr-TR" sz="1100" dirty="0">
                          <a:latin typeface="Arial"/>
                          <a:ea typeface="Times New Roman"/>
                        </a:rPr>
                        <a:t>4.1İhale şartnamelerin hazırlanması</a:t>
                      </a:r>
                      <a:endParaRPr lang="tr-TR" sz="1100" dirty="0">
                        <a:latin typeface="Times New Roman"/>
                        <a:ea typeface="Times New Roman"/>
                      </a:endParaRPr>
                    </a:p>
                    <a:p>
                      <a:pPr algn="just">
                        <a:spcAft>
                          <a:spcPts val="0"/>
                        </a:spcAft>
                      </a:pPr>
                      <a:r>
                        <a:rPr lang="tr-TR" sz="1100" dirty="0">
                          <a:latin typeface="Arial"/>
                          <a:ea typeface="Times New Roman"/>
                        </a:rPr>
                        <a:t>4.2 </a:t>
                      </a:r>
                      <a:r>
                        <a:rPr lang="tr-TR" sz="1100" dirty="0" smtClean="0">
                          <a:latin typeface="Arial"/>
                          <a:ea typeface="Times New Roman"/>
                        </a:rPr>
                        <a:t> </a:t>
                      </a:r>
                      <a:r>
                        <a:rPr lang="tr-TR" sz="1100" dirty="0">
                          <a:latin typeface="Arial"/>
                          <a:ea typeface="Times New Roman"/>
                        </a:rPr>
                        <a:t>ihalenin yapılması</a:t>
                      </a:r>
                      <a:endParaRPr lang="tr-TR" sz="1100" dirty="0">
                        <a:latin typeface="Times New Roman"/>
                        <a:ea typeface="Times New Roman"/>
                      </a:endParaRPr>
                    </a:p>
                    <a:p>
                      <a:pPr algn="just">
                        <a:spcAft>
                          <a:spcPts val="0"/>
                        </a:spcAft>
                      </a:pPr>
                      <a:r>
                        <a:rPr lang="tr-TR" sz="1100" dirty="0">
                          <a:latin typeface="Arial"/>
                          <a:ea typeface="Times New Roman"/>
                        </a:rPr>
                        <a:t>4.3 İhalenin sonuçlandırılması ve sözleşme imzalanması</a:t>
                      </a:r>
                      <a:endParaRPr lang="tr-TR" sz="1100" dirty="0">
                        <a:latin typeface="Times New Roman"/>
                        <a:ea typeface="Times New Roman"/>
                      </a:endParaRPr>
                    </a:p>
                    <a:p>
                      <a:pPr algn="just">
                        <a:spcAft>
                          <a:spcPts val="0"/>
                        </a:spcAft>
                      </a:pPr>
                      <a:r>
                        <a:rPr lang="tr-TR" sz="1100" b="1" u="sng" dirty="0">
                          <a:latin typeface="Arial"/>
                          <a:ea typeface="Times New Roman"/>
                        </a:rPr>
                        <a:t>2.UYGULAMA FAALİYELERİ</a:t>
                      </a:r>
                      <a:endParaRPr lang="tr-TR" sz="1100" dirty="0">
                        <a:latin typeface="Times New Roman"/>
                        <a:ea typeface="Times New Roman"/>
                      </a:endParaRPr>
                    </a:p>
                    <a:p>
                      <a:pPr algn="just">
                        <a:spcAft>
                          <a:spcPts val="0"/>
                        </a:spcAft>
                        <a:tabLst>
                          <a:tab pos="-457200" algn="l"/>
                        </a:tabLst>
                      </a:pPr>
                      <a:r>
                        <a:rPr lang="fr-FR" sz="1100" dirty="0">
                          <a:latin typeface="Arial"/>
                          <a:ea typeface="Times New Roman"/>
                        </a:rPr>
                        <a:t>2.1 Sülümen pınar tipi kaptaj  binasın rehabilite edilmesi</a:t>
                      </a:r>
                      <a:endParaRPr lang="tr-TR" sz="1100" dirty="0">
                        <a:latin typeface="Times New Roman"/>
                        <a:ea typeface="Times New Roman"/>
                      </a:endParaRPr>
                    </a:p>
                    <a:p>
                      <a:pPr algn="just">
                        <a:spcAft>
                          <a:spcPts val="0"/>
                        </a:spcAft>
                      </a:pPr>
                      <a:r>
                        <a:rPr lang="fr-FR" sz="1100" dirty="0">
                          <a:latin typeface="Arial"/>
                          <a:ea typeface="Times New Roman"/>
                        </a:rPr>
                        <a:t>2..2 Sülümen kaptaj kaynağı dan mevcut içme suyu isale hattına PVC boru döşenmesi</a:t>
                      </a:r>
                      <a:endParaRPr lang="tr-TR" sz="1100" dirty="0">
                        <a:latin typeface="Times New Roman"/>
                        <a:ea typeface="Times New Roman"/>
                      </a:endParaRPr>
                    </a:p>
                    <a:p>
                      <a:pPr algn="just">
                        <a:spcAft>
                          <a:spcPts val="0"/>
                        </a:spcAft>
                      </a:pPr>
                      <a:r>
                        <a:rPr lang="tr-TR" sz="1100" dirty="0">
                          <a:latin typeface="Arial"/>
                          <a:ea typeface="Times New Roman"/>
                        </a:rPr>
                        <a:t>2.3 Kontrol ve kabul işlemleri</a:t>
                      </a:r>
                      <a:endParaRPr lang="tr-TR" sz="1100" dirty="0">
                        <a:latin typeface="Times New Roman"/>
                        <a:ea typeface="Times New Roman"/>
                      </a:endParaRPr>
                    </a:p>
                    <a:p>
                      <a:pPr algn="just">
                        <a:spcAft>
                          <a:spcPts val="0"/>
                        </a:spcAft>
                      </a:pPr>
                      <a:r>
                        <a:rPr lang="tr-TR" sz="1100" dirty="0">
                          <a:latin typeface="Arial"/>
                          <a:ea typeface="Times New Roman"/>
                        </a:rPr>
                        <a:t>2..4Ödeme </a:t>
                      </a:r>
                      <a:endParaRPr lang="tr-TR" sz="1100" dirty="0">
                        <a:latin typeface="Times New Roman"/>
                        <a:ea typeface="Times New Roman"/>
                      </a:endParaRPr>
                    </a:p>
                    <a:p>
                      <a:pPr>
                        <a:spcAft>
                          <a:spcPts val="0"/>
                        </a:spcAft>
                      </a:pPr>
                      <a:r>
                        <a:rPr lang="tr-TR" sz="1100" b="1" u="sng" dirty="0">
                          <a:latin typeface="Arial"/>
                          <a:ea typeface="Times New Roman"/>
                        </a:rPr>
                        <a:t>3- GÖRÜNÜRLÜK, DENETİM VE RAPORLAMA FAALİYETLERİ</a:t>
                      </a:r>
                      <a:endParaRPr lang="tr-TR" sz="1100" dirty="0">
                        <a:latin typeface="Times New Roman"/>
                        <a:ea typeface="Times New Roman"/>
                      </a:endParaRPr>
                    </a:p>
                    <a:p>
                      <a:pPr algn="just">
                        <a:spcAft>
                          <a:spcPts val="0"/>
                        </a:spcAft>
                      </a:pPr>
                      <a:r>
                        <a:rPr lang="tr-TR" sz="1100" dirty="0">
                          <a:latin typeface="Arial"/>
                          <a:ea typeface="Times New Roman"/>
                        </a:rPr>
                        <a:t>3.1 Görünürlük</a:t>
                      </a:r>
                      <a:endParaRPr lang="tr-TR" sz="1100" dirty="0">
                        <a:latin typeface="Times New Roman"/>
                        <a:ea typeface="Times New Roman"/>
                      </a:endParaRPr>
                    </a:p>
                    <a:p>
                      <a:pPr algn="just">
                        <a:spcAft>
                          <a:spcPts val="0"/>
                        </a:spcAft>
                      </a:pPr>
                      <a:r>
                        <a:rPr lang="tr-TR" sz="1100" dirty="0">
                          <a:latin typeface="Arial"/>
                          <a:ea typeface="Times New Roman"/>
                        </a:rPr>
                        <a:t>3.2 Aylık raporlama</a:t>
                      </a:r>
                      <a:endParaRPr lang="tr-TR" sz="1100" dirty="0">
                        <a:latin typeface="Times New Roman"/>
                        <a:ea typeface="Times New Roman"/>
                      </a:endParaRPr>
                    </a:p>
                    <a:p>
                      <a:pPr algn="just">
                        <a:spcAft>
                          <a:spcPts val="0"/>
                        </a:spcAft>
                      </a:pPr>
                      <a:r>
                        <a:rPr lang="tr-TR" sz="1100" dirty="0">
                          <a:latin typeface="Arial"/>
                          <a:ea typeface="Times New Roman"/>
                        </a:rPr>
                        <a:t>3.3 Ara raporlama</a:t>
                      </a:r>
                      <a:endParaRPr lang="tr-TR" sz="1100" dirty="0">
                        <a:latin typeface="Times New Roman"/>
                        <a:ea typeface="Times New Roman"/>
                      </a:endParaRPr>
                    </a:p>
                    <a:p>
                      <a:pPr algn="just">
                        <a:spcAft>
                          <a:spcPts val="0"/>
                        </a:spcAft>
                      </a:pPr>
                      <a:r>
                        <a:rPr lang="tr-TR" sz="1100" dirty="0">
                          <a:latin typeface="Arial"/>
                          <a:ea typeface="Times New Roman"/>
                        </a:rPr>
                        <a:t>3.4 Proje nihai raporu</a:t>
                      </a:r>
                      <a:endParaRPr lang="tr-TR" sz="1100" dirty="0">
                        <a:latin typeface="Times New Roman"/>
                        <a:ea typeface="Times New Roman"/>
                      </a:endParaRPr>
                    </a:p>
                    <a:p>
                      <a:pPr algn="just">
                        <a:spcAft>
                          <a:spcPts val="0"/>
                        </a:spcAft>
                      </a:pPr>
                      <a:r>
                        <a:rPr lang="tr-TR" sz="1100" dirty="0">
                          <a:latin typeface="Arial"/>
                          <a:ea typeface="Times New Roman"/>
                        </a:rPr>
                        <a:t>3.5 Açılış ve tören</a:t>
                      </a:r>
                      <a:endParaRPr lang="tr-TR" sz="1100" dirty="0">
                        <a:latin typeface="Times New Roman"/>
                        <a:ea typeface="Times New Roman"/>
                      </a:endParaRPr>
                    </a:p>
                    <a:p>
                      <a:pPr>
                        <a:spcAft>
                          <a:spcPts val="0"/>
                        </a:spcAft>
                      </a:pPr>
                      <a:r>
                        <a:rPr lang="tr-TR" sz="1100" dirty="0">
                          <a:latin typeface="Arial"/>
                          <a:ea typeface="Times New Roman"/>
                        </a:rPr>
                        <a:t/>
                      </a:r>
                      <a:br>
                        <a:rPr lang="tr-TR" sz="1100" dirty="0">
                          <a:latin typeface="Arial"/>
                          <a:ea typeface="Times New Roman"/>
                        </a:rPr>
                      </a:br>
                      <a:endParaRPr lang="tr-TR" sz="1100" dirty="0">
                        <a:latin typeface="Times New Roman"/>
                        <a:ea typeface="Times New Roman"/>
                      </a:endParaRPr>
                    </a:p>
                  </a:txBody>
                  <a:tcPr marL="12550" marR="12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latin typeface="Arial"/>
                          <a:ea typeface="Times New Roman"/>
                        </a:rPr>
                        <a:t>Araçlar:   Personel:</a:t>
                      </a:r>
                      <a:endParaRPr lang="tr-TR" sz="1100">
                        <a:latin typeface="Times New Roman"/>
                        <a:ea typeface="Times New Roman"/>
                      </a:endParaRPr>
                    </a:p>
                    <a:p>
                      <a:pPr>
                        <a:spcAft>
                          <a:spcPts val="0"/>
                        </a:spcAft>
                      </a:pPr>
                      <a:r>
                        <a:rPr lang="tr-TR" sz="1100">
                          <a:latin typeface="Arial"/>
                          <a:ea typeface="Times New Roman"/>
                        </a:rPr>
                        <a:t>Proje ekibi : 1.Proje Koordinatörü</a:t>
                      </a:r>
                      <a:endParaRPr lang="tr-TR" sz="1100">
                        <a:latin typeface="Times New Roman"/>
                        <a:ea typeface="Times New Roman"/>
                      </a:endParaRPr>
                    </a:p>
                    <a:p>
                      <a:pPr>
                        <a:spcAft>
                          <a:spcPts val="0"/>
                        </a:spcAft>
                      </a:pPr>
                      <a:r>
                        <a:rPr lang="tr-TR" sz="1100">
                          <a:latin typeface="Arial"/>
                          <a:ea typeface="Times New Roman"/>
                        </a:rPr>
                        <a:t>2-idari asistanı</a:t>
                      </a:r>
                      <a:endParaRPr lang="tr-TR" sz="1100">
                        <a:latin typeface="Times New Roman"/>
                        <a:ea typeface="Times New Roman"/>
                      </a:endParaRPr>
                    </a:p>
                    <a:p>
                      <a:pPr>
                        <a:spcAft>
                          <a:spcPts val="0"/>
                        </a:spcAft>
                      </a:pPr>
                      <a:r>
                        <a:rPr lang="tr-TR" sz="1100" b="1">
                          <a:latin typeface="Arial"/>
                          <a:ea typeface="Times New Roman"/>
                        </a:rPr>
                        <a:t>Ekipman:</a:t>
                      </a:r>
                      <a:r>
                        <a:rPr lang="tr-TR" sz="1100">
                          <a:latin typeface="Arial"/>
                          <a:ea typeface="Times New Roman"/>
                        </a:rPr>
                        <a:t> 1 adet bilgisayar, 1 adet yazıcı, kırtasiye malzemeleri vb. İnşaat faaliyetleri için gereken inşaat malzemeleri,</a:t>
                      </a:r>
                      <a:endParaRPr lang="tr-TR" sz="1100">
                        <a:latin typeface="Times New Roman"/>
                        <a:ea typeface="Times New Roman"/>
                      </a:endParaRPr>
                    </a:p>
                    <a:p>
                      <a:pPr>
                        <a:spcAft>
                          <a:spcPts val="0"/>
                        </a:spcAft>
                        <a:tabLst>
                          <a:tab pos="-457200" algn="l"/>
                        </a:tabLst>
                      </a:pPr>
                      <a:r>
                        <a:rPr lang="tr-TR" sz="1100">
                          <a:latin typeface="Arial"/>
                          <a:ea typeface="Times New Roman"/>
                        </a:rPr>
                        <a:t> </a:t>
                      </a:r>
                      <a:r>
                        <a:rPr lang="tr-TR" sz="1100" b="1">
                          <a:latin typeface="Arial"/>
                          <a:ea typeface="Times New Roman"/>
                        </a:rPr>
                        <a:t>Görünürlük:  </a:t>
                      </a:r>
                      <a:r>
                        <a:rPr lang="tr-TR" sz="1100">
                          <a:latin typeface="Arial"/>
                          <a:ea typeface="Times New Roman"/>
                        </a:rPr>
                        <a:t>250 adet tanıtım CD’si, 250 tanıtım kitapçığı ve 250 tanıtım broşürü, 5 tanıtım afişi, bannerlarla, tanıtım panosu</a:t>
                      </a:r>
                      <a:endParaRPr lang="tr-TR" sz="1100">
                        <a:latin typeface="Times New Roman"/>
                        <a:ea typeface="Times New Roman"/>
                      </a:endParaRPr>
                    </a:p>
                    <a:p>
                      <a:pPr>
                        <a:spcAft>
                          <a:spcPts val="0"/>
                        </a:spcAft>
                      </a:pPr>
                      <a:r>
                        <a:rPr lang="tr-TR" sz="1100">
                          <a:latin typeface="Arial"/>
                          <a:ea typeface="Times New Roman"/>
                        </a:rPr>
                        <a:t>raporlar, kırtasiye malzemeleri, 2 Türk bayrağı, bannerlar, </a:t>
                      </a:r>
                      <a:r>
                        <a:rPr lang="tr-TR" sz="1100" u="sng">
                          <a:solidFill>
                            <a:srgbClr val="0000FF"/>
                          </a:solidFill>
                          <a:latin typeface="Arial"/>
                          <a:ea typeface="Times New Roman"/>
                          <a:hlinkClick r:id="rId2"/>
                        </a:rPr>
                        <a:t>www.taskent.bel.tr</a:t>
                      </a:r>
                      <a:r>
                        <a:rPr lang="tr-TR" sz="1100">
                          <a:latin typeface="Arial"/>
                          <a:ea typeface="Times New Roman"/>
                        </a:rPr>
                        <a:t>.   proje tanıtın sekmesi</a:t>
                      </a:r>
                      <a:r>
                        <a:rPr lang="tr-TR" sz="1100" b="1">
                          <a:latin typeface="Arial"/>
                          <a:ea typeface="Times New Roman"/>
                        </a:rPr>
                        <a:t>         </a:t>
                      </a:r>
                      <a:r>
                        <a:rPr lang="tr-TR" sz="1100">
                          <a:latin typeface="Arial"/>
                          <a:ea typeface="Times New Roman"/>
                        </a:rPr>
                        <a:t>                                                                                                                                                                                                                                                                                                               </a:t>
                      </a:r>
                      <a:endParaRPr lang="tr-TR" sz="1100">
                        <a:latin typeface="Times New Roman"/>
                        <a:ea typeface="Times New Roman"/>
                      </a:endParaRPr>
                    </a:p>
                  </a:txBody>
                  <a:tcPr marL="12550" marR="12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dirty="0">
                          <a:latin typeface="Arial"/>
                          <a:ea typeface="Times New Roman"/>
                        </a:rPr>
                        <a:t/>
                      </a:r>
                      <a:br>
                        <a:rPr lang="tr-TR" sz="1100" dirty="0">
                          <a:latin typeface="Arial"/>
                          <a:ea typeface="Times New Roman"/>
                        </a:rPr>
                      </a:br>
                      <a:r>
                        <a:rPr lang="tr-TR" sz="1100" dirty="0">
                          <a:latin typeface="Arial"/>
                          <a:ea typeface="Times New Roman"/>
                        </a:rPr>
                        <a:t/>
                      </a:r>
                      <a:br>
                        <a:rPr lang="tr-TR" sz="1100" dirty="0">
                          <a:latin typeface="Arial"/>
                          <a:ea typeface="Times New Roman"/>
                        </a:rPr>
                      </a:br>
                      <a:r>
                        <a:rPr lang="tr-TR" sz="1100" b="1" dirty="0">
                          <a:latin typeface="Arial"/>
                          <a:ea typeface="Times New Roman"/>
                        </a:rPr>
                        <a:t>Maliyetler:</a:t>
                      </a:r>
                      <a:r>
                        <a:rPr lang="tr-TR" sz="1100" dirty="0">
                          <a:latin typeface="Arial"/>
                          <a:ea typeface="Times New Roman"/>
                        </a:rPr>
                        <a:t/>
                      </a:r>
                      <a:br>
                        <a:rPr lang="tr-TR" sz="1100" dirty="0">
                          <a:latin typeface="Arial"/>
                          <a:ea typeface="Times New Roman"/>
                        </a:rPr>
                      </a:br>
                      <a:r>
                        <a:rPr lang="tr-TR" sz="1100" dirty="0">
                          <a:latin typeface="Arial"/>
                          <a:ea typeface="Times New Roman"/>
                        </a:rPr>
                        <a:t/>
                      </a:r>
                      <a:br>
                        <a:rPr lang="tr-TR" sz="1100" dirty="0">
                          <a:latin typeface="Arial"/>
                          <a:ea typeface="Times New Roman"/>
                        </a:rPr>
                      </a:br>
                      <a:r>
                        <a:rPr lang="tr-TR" sz="1100" dirty="0">
                          <a:latin typeface="Arial"/>
                          <a:ea typeface="Times New Roman"/>
                        </a:rPr>
                        <a:t>İnsan Kaynaklar18.000,00 TL</a:t>
                      </a:r>
                      <a:endParaRPr lang="tr-TR" sz="1100" dirty="0">
                        <a:latin typeface="Times New Roman"/>
                        <a:ea typeface="Times New Roman"/>
                      </a:endParaRPr>
                    </a:p>
                    <a:p>
                      <a:pPr>
                        <a:spcAft>
                          <a:spcPts val="0"/>
                        </a:spcAft>
                      </a:pPr>
                      <a:r>
                        <a:rPr lang="tr-TR" sz="1100" dirty="0">
                          <a:latin typeface="Arial"/>
                          <a:ea typeface="Times New Roman"/>
                        </a:rPr>
                        <a:t>3. Ekipman ve malzeme:</a:t>
                      </a:r>
                      <a:endParaRPr lang="tr-TR" sz="1100" dirty="0">
                        <a:latin typeface="Times New Roman"/>
                        <a:ea typeface="Times New Roman"/>
                      </a:endParaRPr>
                    </a:p>
                    <a:p>
                      <a:pPr>
                        <a:spcAft>
                          <a:spcPts val="0"/>
                        </a:spcAft>
                      </a:pPr>
                      <a:r>
                        <a:rPr lang="tr-TR" sz="1100" dirty="0">
                          <a:latin typeface="Arial"/>
                          <a:ea typeface="Times New Roman"/>
                        </a:rPr>
                        <a:t>1.000,00 TL</a:t>
                      </a:r>
                      <a:endParaRPr lang="tr-TR" sz="1100" dirty="0">
                        <a:latin typeface="Times New Roman"/>
                        <a:ea typeface="Times New Roman"/>
                      </a:endParaRPr>
                    </a:p>
                    <a:p>
                      <a:pPr>
                        <a:spcAft>
                          <a:spcPts val="0"/>
                        </a:spcAft>
                      </a:pPr>
                      <a:r>
                        <a:rPr lang="tr-TR" sz="1100" dirty="0">
                          <a:latin typeface="Arial"/>
                          <a:ea typeface="Times New Roman"/>
                        </a:rPr>
                        <a:t>4. Yerel ofis maliyetleri</a:t>
                      </a:r>
                      <a:r>
                        <a:rPr lang="tr-TR" sz="1100" baseline="30000" dirty="0">
                          <a:latin typeface="Arial"/>
                          <a:ea typeface="Times New Roman"/>
                        </a:rPr>
                        <a:t>7:</a:t>
                      </a:r>
                      <a:endParaRPr lang="tr-TR" sz="1100" dirty="0">
                        <a:latin typeface="Times New Roman"/>
                        <a:ea typeface="Times New Roman"/>
                      </a:endParaRPr>
                    </a:p>
                    <a:p>
                      <a:pPr>
                        <a:spcAft>
                          <a:spcPts val="0"/>
                        </a:spcAft>
                      </a:pPr>
                      <a:r>
                        <a:rPr lang="tr-TR" sz="1100" dirty="0">
                          <a:latin typeface="Arial"/>
                          <a:ea typeface="Times New Roman"/>
                        </a:rPr>
                        <a:t>2.000,00</a:t>
                      </a:r>
                      <a:endParaRPr lang="tr-TR" sz="1100" dirty="0">
                        <a:latin typeface="Times New Roman"/>
                        <a:ea typeface="Times New Roman"/>
                      </a:endParaRPr>
                    </a:p>
                    <a:p>
                      <a:pPr>
                        <a:spcAft>
                          <a:spcPts val="0"/>
                        </a:spcAft>
                      </a:pPr>
                      <a:r>
                        <a:rPr lang="tr-TR" sz="1100" dirty="0">
                          <a:latin typeface="Arial"/>
                          <a:ea typeface="Times New Roman"/>
                        </a:rPr>
                        <a:t>5. Diğer maliyetler, hizmetler(İnşaat faaliyetleri ve görünürlük):</a:t>
                      </a:r>
                      <a:endParaRPr lang="tr-TR" sz="1100" dirty="0">
                        <a:latin typeface="Times New Roman"/>
                        <a:ea typeface="Times New Roman"/>
                      </a:endParaRPr>
                    </a:p>
                    <a:p>
                      <a:pPr>
                        <a:spcAft>
                          <a:spcPts val="0"/>
                        </a:spcAft>
                      </a:pPr>
                      <a:r>
                        <a:rPr lang="tr-TR" sz="1100" dirty="0">
                          <a:latin typeface="Arial"/>
                          <a:ea typeface="Times New Roman"/>
                        </a:rPr>
                        <a:t>51.681,86 </a:t>
                      </a:r>
                      <a:r>
                        <a:rPr lang="tr-TR" sz="1100" dirty="0" smtClean="0">
                          <a:latin typeface="Arial"/>
                          <a:ea typeface="Times New Roman"/>
                        </a:rPr>
                        <a:t>TL</a:t>
                      </a:r>
                      <a:endParaRPr lang="tr-TR" sz="1100" dirty="0">
                        <a:latin typeface="Times New Roman"/>
                        <a:ea typeface="Times New Roman"/>
                      </a:endParaRPr>
                    </a:p>
                  </a:txBody>
                  <a:tcPr marL="12550" marR="12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dirty="0">
                          <a:latin typeface="Arial"/>
                          <a:ea typeface="Times New Roman"/>
                        </a:rPr>
                        <a:t>Mevzuat değişiklikleri, doğal afetler, siyasi değişiklikler, devlet politikası değişiklikleri</a:t>
                      </a:r>
                      <a:endParaRPr lang="tr-TR" sz="1100" dirty="0">
                        <a:latin typeface="Times New Roman"/>
                        <a:ea typeface="Times New Roman"/>
                      </a:endParaRPr>
                    </a:p>
                    <a:p>
                      <a:pPr>
                        <a:spcAft>
                          <a:spcPts val="0"/>
                        </a:spcAft>
                      </a:pPr>
                      <a:r>
                        <a:rPr lang="tr-TR" sz="1100" dirty="0">
                          <a:latin typeface="Arial"/>
                          <a:ea typeface="Times New Roman"/>
                        </a:rPr>
                        <a:t>Projenin %75’nin MEVKA, %25 Taşkent belediyesince karşılanması</a:t>
                      </a:r>
                      <a:endParaRPr lang="tr-TR" sz="1100" dirty="0">
                        <a:latin typeface="Times New Roman"/>
                        <a:ea typeface="Times New Roman"/>
                      </a:endParaRPr>
                    </a:p>
                  </a:txBody>
                  <a:tcPr marL="12550" marR="12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267744" y="0"/>
            <a:ext cx="7378700" cy="884237"/>
          </a:xfrm>
          <a:prstGeom prst="rect">
            <a:avLst/>
          </a:prstGeom>
          <a:noFill/>
          <a:ln w="12700">
            <a:noFill/>
            <a:miter lim="800000"/>
            <a:headEnd/>
            <a:tailEnd/>
          </a:ln>
          <a:effectLst/>
        </p:spPr>
        <p:txBody>
          <a:bodyPr lIns="90488" tIns="44450" rIns="90488" bIns="44450" anchor="ctr"/>
          <a:lstStyle/>
          <a:p>
            <a:pPr algn="ctr"/>
            <a:r>
              <a:rPr lang="tr-TR" sz="3200" dirty="0">
                <a:latin typeface="Comic Sans MS" pitchFamily="66" charset="0"/>
              </a:rPr>
              <a:t>Faaliyet Planı ve Bütçe </a:t>
            </a:r>
            <a:endParaRPr lang="en-GB" sz="3200" dirty="0">
              <a:latin typeface="Comic Sans MS" pitchFamily="66" charset="0"/>
            </a:endParaRPr>
          </a:p>
        </p:txBody>
      </p:sp>
      <p:sp>
        <p:nvSpPr>
          <p:cNvPr id="134147" name="Rectangle 3"/>
          <p:cNvSpPr>
            <a:spLocks noChangeArrowheads="1"/>
          </p:cNvSpPr>
          <p:nvPr/>
        </p:nvSpPr>
        <p:spPr bwMode="auto">
          <a:xfrm>
            <a:off x="971600" y="2910210"/>
            <a:ext cx="457200" cy="301625"/>
          </a:xfrm>
          <a:prstGeom prst="rect">
            <a:avLst/>
          </a:prstGeom>
          <a:solidFill>
            <a:srgbClr val="A2FFA3"/>
          </a:solidFill>
          <a:ln w="12700">
            <a:solidFill>
              <a:schemeClr val="tx1"/>
            </a:solidFill>
            <a:miter lim="800000"/>
            <a:headEnd/>
            <a:tailEnd/>
          </a:ln>
          <a:effectLst/>
        </p:spPr>
        <p:txBody>
          <a:bodyPr wrap="none" anchor="ctr"/>
          <a:lstStyle/>
          <a:p>
            <a:endParaRPr lang="tr-TR"/>
          </a:p>
        </p:txBody>
      </p:sp>
      <p:sp>
        <p:nvSpPr>
          <p:cNvPr id="134148" name="Rectangle 4"/>
          <p:cNvSpPr>
            <a:spLocks noChangeArrowheads="1"/>
          </p:cNvSpPr>
          <p:nvPr/>
        </p:nvSpPr>
        <p:spPr bwMode="auto">
          <a:xfrm>
            <a:off x="1479600" y="2910210"/>
            <a:ext cx="457200" cy="301625"/>
          </a:xfrm>
          <a:prstGeom prst="rect">
            <a:avLst/>
          </a:prstGeom>
          <a:solidFill>
            <a:srgbClr val="BAF8F2"/>
          </a:solidFill>
          <a:ln w="12700">
            <a:solidFill>
              <a:schemeClr val="tx1"/>
            </a:solidFill>
            <a:miter lim="800000"/>
            <a:headEnd/>
            <a:tailEnd/>
          </a:ln>
          <a:effectLst/>
        </p:spPr>
        <p:txBody>
          <a:bodyPr wrap="none" anchor="ctr"/>
          <a:lstStyle/>
          <a:p>
            <a:endParaRPr lang="tr-TR"/>
          </a:p>
        </p:txBody>
      </p:sp>
      <p:sp>
        <p:nvSpPr>
          <p:cNvPr id="134149" name="Rectangle 5"/>
          <p:cNvSpPr>
            <a:spLocks noChangeArrowheads="1"/>
          </p:cNvSpPr>
          <p:nvPr/>
        </p:nvSpPr>
        <p:spPr bwMode="auto">
          <a:xfrm>
            <a:off x="1987600" y="2910210"/>
            <a:ext cx="457200" cy="301625"/>
          </a:xfrm>
          <a:prstGeom prst="rect">
            <a:avLst/>
          </a:prstGeom>
          <a:solidFill>
            <a:srgbClr val="FFD699"/>
          </a:solidFill>
          <a:ln w="12700">
            <a:solidFill>
              <a:schemeClr val="tx1"/>
            </a:solidFill>
            <a:miter lim="800000"/>
            <a:headEnd/>
            <a:tailEnd/>
          </a:ln>
          <a:effectLst/>
        </p:spPr>
        <p:txBody>
          <a:bodyPr wrap="none" anchor="ctr"/>
          <a:lstStyle/>
          <a:p>
            <a:endParaRPr lang="tr-TR"/>
          </a:p>
        </p:txBody>
      </p:sp>
      <p:sp>
        <p:nvSpPr>
          <p:cNvPr id="134150" name="Rectangle 6"/>
          <p:cNvSpPr>
            <a:spLocks noChangeArrowheads="1"/>
          </p:cNvSpPr>
          <p:nvPr/>
        </p:nvSpPr>
        <p:spPr bwMode="auto">
          <a:xfrm>
            <a:off x="2497187" y="2910210"/>
            <a:ext cx="455613" cy="301625"/>
          </a:xfrm>
          <a:prstGeom prst="rect">
            <a:avLst/>
          </a:prstGeom>
          <a:solidFill>
            <a:srgbClr val="FDA4B5"/>
          </a:solidFill>
          <a:ln w="12700">
            <a:solidFill>
              <a:schemeClr val="tx1"/>
            </a:solidFill>
            <a:miter lim="800000"/>
            <a:headEnd/>
            <a:tailEnd/>
          </a:ln>
          <a:effectLst/>
        </p:spPr>
        <p:txBody>
          <a:bodyPr wrap="none" anchor="ctr"/>
          <a:lstStyle/>
          <a:p>
            <a:endParaRPr lang="tr-TR"/>
          </a:p>
        </p:txBody>
      </p:sp>
      <p:sp>
        <p:nvSpPr>
          <p:cNvPr id="134151" name="Rectangle 7"/>
          <p:cNvSpPr>
            <a:spLocks noChangeArrowheads="1"/>
          </p:cNvSpPr>
          <p:nvPr/>
        </p:nvSpPr>
        <p:spPr bwMode="auto">
          <a:xfrm>
            <a:off x="971600" y="2553023"/>
            <a:ext cx="457200" cy="298450"/>
          </a:xfrm>
          <a:prstGeom prst="rect">
            <a:avLst/>
          </a:prstGeom>
          <a:solidFill>
            <a:srgbClr val="51DC00"/>
          </a:solidFill>
          <a:ln w="12700">
            <a:solidFill>
              <a:schemeClr val="tx1"/>
            </a:solidFill>
            <a:miter lim="800000"/>
            <a:headEnd/>
            <a:tailEnd/>
          </a:ln>
          <a:effectLst/>
        </p:spPr>
        <p:txBody>
          <a:bodyPr wrap="none" anchor="ctr"/>
          <a:lstStyle/>
          <a:p>
            <a:endParaRPr lang="tr-TR"/>
          </a:p>
        </p:txBody>
      </p:sp>
      <p:sp>
        <p:nvSpPr>
          <p:cNvPr id="134152" name="Rectangle 8"/>
          <p:cNvSpPr>
            <a:spLocks noChangeArrowheads="1"/>
          </p:cNvSpPr>
          <p:nvPr/>
        </p:nvSpPr>
        <p:spPr bwMode="auto">
          <a:xfrm>
            <a:off x="1479600" y="2553023"/>
            <a:ext cx="457200" cy="298450"/>
          </a:xfrm>
          <a:prstGeom prst="rect">
            <a:avLst/>
          </a:prstGeom>
          <a:solidFill>
            <a:srgbClr val="90AAFC"/>
          </a:solidFill>
          <a:ln w="12700">
            <a:solidFill>
              <a:schemeClr val="tx1"/>
            </a:solidFill>
            <a:miter lim="800000"/>
            <a:headEnd/>
            <a:tailEnd/>
          </a:ln>
          <a:effectLst/>
        </p:spPr>
        <p:txBody>
          <a:bodyPr wrap="none" anchor="ctr"/>
          <a:lstStyle/>
          <a:p>
            <a:endParaRPr lang="tr-TR"/>
          </a:p>
        </p:txBody>
      </p:sp>
      <p:sp>
        <p:nvSpPr>
          <p:cNvPr id="134153" name="Rectangle 9"/>
          <p:cNvSpPr>
            <a:spLocks noChangeArrowheads="1"/>
          </p:cNvSpPr>
          <p:nvPr/>
        </p:nvSpPr>
        <p:spPr bwMode="auto">
          <a:xfrm>
            <a:off x="1987600" y="2553023"/>
            <a:ext cx="457200" cy="298450"/>
          </a:xfrm>
          <a:prstGeom prst="rect">
            <a:avLst/>
          </a:prstGeom>
          <a:solidFill>
            <a:srgbClr val="FEC168"/>
          </a:solidFill>
          <a:ln w="12700">
            <a:solidFill>
              <a:schemeClr val="tx1"/>
            </a:solidFill>
            <a:miter lim="800000"/>
            <a:headEnd/>
            <a:tailEnd/>
          </a:ln>
          <a:effectLst/>
        </p:spPr>
        <p:txBody>
          <a:bodyPr wrap="none" anchor="ctr"/>
          <a:lstStyle/>
          <a:p>
            <a:endParaRPr lang="tr-TR"/>
          </a:p>
        </p:txBody>
      </p:sp>
      <p:sp>
        <p:nvSpPr>
          <p:cNvPr id="134154" name="Rectangle 10"/>
          <p:cNvSpPr>
            <a:spLocks noChangeArrowheads="1"/>
          </p:cNvSpPr>
          <p:nvPr/>
        </p:nvSpPr>
        <p:spPr bwMode="auto">
          <a:xfrm>
            <a:off x="2497187" y="2553023"/>
            <a:ext cx="455613" cy="298450"/>
          </a:xfrm>
          <a:prstGeom prst="rect">
            <a:avLst/>
          </a:prstGeom>
          <a:solidFill>
            <a:srgbClr val="F76681"/>
          </a:solidFill>
          <a:ln w="12700">
            <a:solidFill>
              <a:schemeClr val="tx1"/>
            </a:solidFill>
            <a:miter lim="800000"/>
            <a:headEnd/>
            <a:tailEnd/>
          </a:ln>
          <a:effectLst/>
        </p:spPr>
        <p:txBody>
          <a:bodyPr wrap="none" anchor="ctr"/>
          <a:lstStyle/>
          <a:p>
            <a:endParaRPr lang="tr-TR"/>
          </a:p>
        </p:txBody>
      </p:sp>
      <p:sp>
        <p:nvSpPr>
          <p:cNvPr id="134155" name="Rectangle 11"/>
          <p:cNvSpPr>
            <a:spLocks noChangeArrowheads="1"/>
          </p:cNvSpPr>
          <p:nvPr/>
        </p:nvSpPr>
        <p:spPr bwMode="auto">
          <a:xfrm>
            <a:off x="971600" y="2195835"/>
            <a:ext cx="457200" cy="301625"/>
          </a:xfrm>
          <a:prstGeom prst="rect">
            <a:avLst/>
          </a:prstGeom>
          <a:solidFill>
            <a:srgbClr val="00AE00"/>
          </a:solidFill>
          <a:ln w="12700">
            <a:solidFill>
              <a:schemeClr val="tx1"/>
            </a:solidFill>
            <a:miter lim="800000"/>
            <a:headEnd/>
            <a:tailEnd/>
          </a:ln>
          <a:effectLst/>
        </p:spPr>
        <p:txBody>
          <a:bodyPr wrap="none" anchor="ctr"/>
          <a:lstStyle/>
          <a:p>
            <a:endParaRPr lang="tr-TR"/>
          </a:p>
        </p:txBody>
      </p:sp>
      <p:sp>
        <p:nvSpPr>
          <p:cNvPr id="134156" name="Rectangle 12"/>
          <p:cNvSpPr>
            <a:spLocks noChangeArrowheads="1"/>
          </p:cNvSpPr>
          <p:nvPr/>
        </p:nvSpPr>
        <p:spPr bwMode="auto">
          <a:xfrm>
            <a:off x="1479600" y="2195835"/>
            <a:ext cx="457200" cy="301625"/>
          </a:xfrm>
          <a:prstGeom prst="rect">
            <a:avLst/>
          </a:prstGeom>
          <a:solidFill>
            <a:srgbClr val="547CFA"/>
          </a:solidFill>
          <a:ln w="12700">
            <a:solidFill>
              <a:schemeClr val="tx1"/>
            </a:solidFill>
            <a:miter lim="800000"/>
            <a:headEnd/>
            <a:tailEnd/>
          </a:ln>
          <a:effectLst/>
        </p:spPr>
        <p:txBody>
          <a:bodyPr wrap="none" anchor="ctr"/>
          <a:lstStyle/>
          <a:p>
            <a:endParaRPr lang="tr-TR"/>
          </a:p>
        </p:txBody>
      </p:sp>
      <p:sp>
        <p:nvSpPr>
          <p:cNvPr id="134157" name="Rectangle 13"/>
          <p:cNvSpPr>
            <a:spLocks noChangeArrowheads="1"/>
          </p:cNvSpPr>
          <p:nvPr/>
        </p:nvSpPr>
        <p:spPr bwMode="auto">
          <a:xfrm>
            <a:off x="1987600" y="2195835"/>
            <a:ext cx="457200" cy="301625"/>
          </a:xfrm>
          <a:prstGeom prst="rect">
            <a:avLst/>
          </a:prstGeom>
          <a:solidFill>
            <a:srgbClr val="FEAD36"/>
          </a:solidFill>
          <a:ln w="12700">
            <a:solidFill>
              <a:schemeClr val="tx1"/>
            </a:solidFill>
            <a:miter lim="800000"/>
            <a:headEnd/>
            <a:tailEnd/>
          </a:ln>
          <a:effectLst/>
        </p:spPr>
        <p:txBody>
          <a:bodyPr wrap="none" anchor="ctr"/>
          <a:lstStyle/>
          <a:p>
            <a:endParaRPr lang="tr-TR"/>
          </a:p>
        </p:txBody>
      </p:sp>
      <p:sp>
        <p:nvSpPr>
          <p:cNvPr id="134158" name="Rectangle 14"/>
          <p:cNvSpPr>
            <a:spLocks noChangeArrowheads="1"/>
          </p:cNvSpPr>
          <p:nvPr/>
        </p:nvSpPr>
        <p:spPr bwMode="auto">
          <a:xfrm>
            <a:off x="2497187" y="2195835"/>
            <a:ext cx="455613" cy="301625"/>
          </a:xfrm>
          <a:prstGeom prst="rect">
            <a:avLst/>
          </a:prstGeom>
          <a:solidFill>
            <a:srgbClr val="E5405D"/>
          </a:solidFill>
          <a:ln w="12700">
            <a:solidFill>
              <a:schemeClr val="tx1"/>
            </a:solidFill>
            <a:miter lim="800000"/>
            <a:headEnd/>
            <a:tailEnd/>
          </a:ln>
          <a:effectLst/>
        </p:spPr>
        <p:txBody>
          <a:bodyPr wrap="none" anchor="ctr"/>
          <a:lstStyle/>
          <a:p>
            <a:endParaRPr lang="tr-TR"/>
          </a:p>
        </p:txBody>
      </p:sp>
      <p:sp>
        <p:nvSpPr>
          <p:cNvPr id="134159" name="Rectangle 15"/>
          <p:cNvSpPr>
            <a:spLocks noChangeArrowheads="1"/>
          </p:cNvSpPr>
          <p:nvPr/>
        </p:nvSpPr>
        <p:spPr bwMode="auto">
          <a:xfrm>
            <a:off x="971600" y="1841823"/>
            <a:ext cx="457200" cy="301625"/>
          </a:xfrm>
          <a:prstGeom prst="rect">
            <a:avLst/>
          </a:prstGeom>
          <a:solidFill>
            <a:srgbClr val="037C03"/>
          </a:solidFill>
          <a:ln w="12700">
            <a:solidFill>
              <a:schemeClr val="tx1"/>
            </a:solidFill>
            <a:miter lim="800000"/>
            <a:headEnd/>
            <a:tailEnd/>
          </a:ln>
          <a:effectLst/>
        </p:spPr>
        <p:txBody>
          <a:bodyPr wrap="none" anchor="ctr"/>
          <a:lstStyle/>
          <a:p>
            <a:endParaRPr lang="tr-TR"/>
          </a:p>
        </p:txBody>
      </p:sp>
      <p:sp>
        <p:nvSpPr>
          <p:cNvPr id="134160" name="Rectangle 16"/>
          <p:cNvSpPr>
            <a:spLocks noChangeArrowheads="1"/>
          </p:cNvSpPr>
          <p:nvPr/>
        </p:nvSpPr>
        <p:spPr bwMode="auto">
          <a:xfrm>
            <a:off x="1479600" y="1841823"/>
            <a:ext cx="457200" cy="301625"/>
          </a:xfrm>
          <a:prstGeom prst="rect">
            <a:avLst/>
          </a:prstGeom>
          <a:solidFill>
            <a:srgbClr val="0534C9"/>
          </a:solidFill>
          <a:ln w="12700">
            <a:solidFill>
              <a:schemeClr val="tx1"/>
            </a:solidFill>
            <a:miter lim="800000"/>
            <a:headEnd/>
            <a:tailEnd/>
          </a:ln>
          <a:effectLst/>
        </p:spPr>
        <p:txBody>
          <a:bodyPr wrap="none" anchor="ctr"/>
          <a:lstStyle/>
          <a:p>
            <a:endParaRPr lang="tr-TR"/>
          </a:p>
        </p:txBody>
      </p:sp>
      <p:sp>
        <p:nvSpPr>
          <p:cNvPr id="134161" name="Rectangle 17"/>
          <p:cNvSpPr>
            <a:spLocks noChangeArrowheads="1"/>
          </p:cNvSpPr>
          <p:nvPr/>
        </p:nvSpPr>
        <p:spPr bwMode="auto">
          <a:xfrm>
            <a:off x="1987600" y="1841823"/>
            <a:ext cx="457200" cy="301625"/>
          </a:xfrm>
          <a:prstGeom prst="rect">
            <a:avLst/>
          </a:prstGeom>
          <a:solidFill>
            <a:srgbClr val="E38801"/>
          </a:solidFill>
          <a:ln w="12700">
            <a:solidFill>
              <a:schemeClr val="tx1"/>
            </a:solidFill>
            <a:miter lim="800000"/>
            <a:headEnd/>
            <a:tailEnd/>
          </a:ln>
          <a:effectLst/>
        </p:spPr>
        <p:txBody>
          <a:bodyPr wrap="none" anchor="ctr"/>
          <a:lstStyle/>
          <a:p>
            <a:endParaRPr lang="tr-TR"/>
          </a:p>
        </p:txBody>
      </p:sp>
      <p:grpSp>
        <p:nvGrpSpPr>
          <p:cNvPr id="2" name="Group 18"/>
          <p:cNvGrpSpPr>
            <a:grpSpLocks/>
          </p:cNvGrpSpPr>
          <p:nvPr/>
        </p:nvGrpSpPr>
        <p:grpSpPr bwMode="auto">
          <a:xfrm>
            <a:off x="6300192" y="1124743"/>
            <a:ext cx="2373313" cy="1828800"/>
            <a:chOff x="4032" y="2784"/>
            <a:chExt cx="1494" cy="1152"/>
          </a:xfrm>
        </p:grpSpPr>
        <p:grpSp>
          <p:nvGrpSpPr>
            <p:cNvPr id="3" name="Group 19"/>
            <p:cNvGrpSpPr>
              <a:grpSpLocks/>
            </p:cNvGrpSpPr>
            <p:nvPr/>
          </p:nvGrpSpPr>
          <p:grpSpPr bwMode="auto">
            <a:xfrm>
              <a:off x="4608" y="2784"/>
              <a:ext cx="918" cy="864"/>
              <a:chOff x="4218" y="2976"/>
              <a:chExt cx="918" cy="864"/>
            </a:xfrm>
          </p:grpSpPr>
          <p:sp>
            <p:nvSpPr>
              <p:cNvPr id="134164" name="Rectangle 20"/>
              <p:cNvSpPr>
                <a:spLocks noChangeArrowheads="1"/>
              </p:cNvSpPr>
              <p:nvPr/>
            </p:nvSpPr>
            <p:spPr bwMode="auto">
              <a:xfrm>
                <a:off x="4231" y="2984"/>
                <a:ext cx="808" cy="856"/>
              </a:xfrm>
              <a:prstGeom prst="rect">
                <a:avLst/>
              </a:prstGeom>
              <a:solidFill>
                <a:srgbClr val="C0FEF9"/>
              </a:solidFill>
              <a:ln w="12700">
                <a:solidFill>
                  <a:schemeClr val="tx1"/>
                </a:solidFill>
                <a:miter lim="800000"/>
                <a:headEnd/>
                <a:tailEnd/>
              </a:ln>
              <a:effectLst/>
            </p:spPr>
            <p:txBody>
              <a:bodyPr wrap="none" anchor="ctr"/>
              <a:lstStyle/>
              <a:p>
                <a:endParaRPr lang="tr-TR"/>
              </a:p>
            </p:txBody>
          </p:sp>
          <p:sp>
            <p:nvSpPr>
              <p:cNvPr id="134165" name="Rectangle 21"/>
              <p:cNvSpPr>
                <a:spLocks noChangeArrowheads="1"/>
              </p:cNvSpPr>
              <p:nvPr/>
            </p:nvSpPr>
            <p:spPr bwMode="auto">
              <a:xfrm>
                <a:off x="4218" y="3134"/>
                <a:ext cx="105" cy="133"/>
              </a:xfrm>
              <a:prstGeom prst="rect">
                <a:avLst/>
              </a:prstGeom>
              <a:noFill/>
              <a:ln w="12700">
                <a:noFill/>
                <a:miter lim="800000"/>
                <a:headEnd/>
                <a:tailEnd/>
              </a:ln>
              <a:effectLst/>
            </p:spPr>
            <p:txBody>
              <a:bodyPr wrap="none" lIns="90488" tIns="44450" rIns="90488" bIns="44450">
                <a:spAutoFit/>
              </a:bodyPr>
              <a:lstStyle/>
              <a:p>
                <a:pPr eaLnBrk="0" hangingPunct="0"/>
                <a:endParaRPr lang="de-DE" sz="800">
                  <a:solidFill>
                    <a:srgbClr val="009999"/>
                  </a:solidFill>
                  <a:latin typeface="Arial Narrow" pitchFamily="34" charset="0"/>
                </a:endParaRPr>
              </a:p>
            </p:txBody>
          </p:sp>
          <p:sp>
            <p:nvSpPr>
              <p:cNvPr id="134166" name="Rectangle 22"/>
              <p:cNvSpPr>
                <a:spLocks noChangeArrowheads="1"/>
              </p:cNvSpPr>
              <p:nvPr/>
            </p:nvSpPr>
            <p:spPr bwMode="auto">
              <a:xfrm>
                <a:off x="4612" y="3134"/>
                <a:ext cx="524" cy="595"/>
              </a:xfrm>
              <a:prstGeom prst="rect">
                <a:avLst/>
              </a:prstGeom>
              <a:noFill/>
              <a:ln w="12700">
                <a:noFill/>
                <a:miter lim="800000"/>
                <a:headEnd/>
                <a:tailEnd/>
              </a:ln>
              <a:effectLst/>
            </p:spPr>
            <p:txBody>
              <a:bodyPr lIns="90488" tIns="44450" rIns="90488" bIns="44450">
                <a:spAutoFit/>
              </a:bodyPr>
              <a:lstStyle/>
              <a:p>
                <a:pPr algn="ctr" eaLnBrk="0" hangingPunct="0">
                  <a:tabLst>
                    <a:tab pos="228600" algn="r"/>
                    <a:tab pos="514350" algn="r"/>
                  </a:tabLst>
                </a:pPr>
                <a:r>
                  <a:rPr lang="en-GB" sz="800">
                    <a:solidFill>
                      <a:srgbClr val="009999"/>
                    </a:solidFill>
                    <a:latin typeface="Arial Narrow" pitchFamily="34" charset="0"/>
                  </a:rPr>
                  <a:t>5500</a:t>
                </a:r>
              </a:p>
              <a:p>
                <a:pPr algn="ctr" eaLnBrk="0" hangingPunct="0">
                  <a:tabLst>
                    <a:tab pos="228600" algn="r"/>
                    <a:tab pos="514350" algn="r"/>
                  </a:tabLst>
                </a:pPr>
                <a:r>
                  <a:rPr lang="en-GB" sz="800">
                    <a:solidFill>
                      <a:srgbClr val="009999"/>
                    </a:solidFill>
                    <a:latin typeface="Arial Narrow" pitchFamily="34" charset="0"/>
                  </a:rPr>
                  <a:t>1750</a:t>
                </a:r>
              </a:p>
              <a:p>
                <a:pPr algn="ctr" eaLnBrk="0" hangingPunct="0">
                  <a:tabLst>
                    <a:tab pos="228600" algn="r"/>
                    <a:tab pos="514350" algn="r"/>
                  </a:tabLst>
                </a:pPr>
                <a:r>
                  <a:rPr lang="en-GB" sz="800">
                    <a:solidFill>
                      <a:srgbClr val="009999"/>
                    </a:solidFill>
                    <a:latin typeface="Arial Narrow" pitchFamily="34" charset="0"/>
                  </a:rPr>
                  <a:t>4250</a:t>
                </a:r>
              </a:p>
              <a:p>
                <a:pPr algn="ctr" eaLnBrk="0" hangingPunct="0">
                  <a:tabLst>
                    <a:tab pos="228600" algn="r"/>
                    <a:tab pos="514350" algn="r"/>
                  </a:tabLst>
                </a:pPr>
                <a:r>
                  <a:rPr lang="en-GB" sz="800">
                    <a:solidFill>
                      <a:srgbClr val="009999"/>
                    </a:solidFill>
                    <a:latin typeface="Arial Narrow" pitchFamily="34" charset="0"/>
                  </a:rPr>
                  <a:t>  750</a:t>
                </a:r>
              </a:p>
              <a:p>
                <a:pPr algn="ctr" eaLnBrk="0" hangingPunct="0">
                  <a:tabLst>
                    <a:tab pos="228600" algn="r"/>
                    <a:tab pos="514350" algn="r"/>
                  </a:tabLst>
                </a:pPr>
                <a:r>
                  <a:rPr lang="en-GB" sz="800">
                    <a:solidFill>
                      <a:srgbClr val="009999"/>
                    </a:solidFill>
                    <a:latin typeface="Arial Narrow" pitchFamily="34" charset="0"/>
                  </a:rPr>
                  <a:t>  400</a:t>
                </a:r>
              </a:p>
              <a:p>
                <a:pPr algn="ctr" eaLnBrk="0" hangingPunct="0">
                  <a:tabLst>
                    <a:tab pos="228600" algn="r"/>
                    <a:tab pos="514350" algn="r"/>
                  </a:tabLst>
                </a:pPr>
                <a:r>
                  <a:rPr lang="en-GB" sz="800">
                    <a:solidFill>
                      <a:srgbClr val="009999"/>
                    </a:solidFill>
                    <a:latin typeface="Arial Narrow" pitchFamily="34" charset="0"/>
                  </a:rPr>
                  <a:t>1100</a:t>
                </a:r>
              </a:p>
              <a:p>
                <a:pPr algn="ctr" eaLnBrk="0" hangingPunct="0">
                  <a:tabLst>
                    <a:tab pos="228600" algn="r"/>
                    <a:tab pos="514350" algn="r"/>
                  </a:tabLst>
                </a:pPr>
                <a:r>
                  <a:rPr lang="en-GB" sz="800">
                    <a:solidFill>
                      <a:srgbClr val="009999"/>
                    </a:solidFill>
                    <a:latin typeface="Arial Narrow" pitchFamily="34" charset="0"/>
                  </a:rPr>
                  <a:t>3100</a:t>
                </a:r>
              </a:p>
            </p:txBody>
          </p:sp>
          <p:sp>
            <p:nvSpPr>
              <p:cNvPr id="134167" name="Rectangle 23"/>
              <p:cNvSpPr>
                <a:spLocks noChangeArrowheads="1"/>
              </p:cNvSpPr>
              <p:nvPr/>
            </p:nvSpPr>
            <p:spPr bwMode="auto">
              <a:xfrm>
                <a:off x="4458" y="2976"/>
                <a:ext cx="276" cy="152"/>
              </a:xfrm>
              <a:prstGeom prst="rect">
                <a:avLst/>
              </a:prstGeom>
              <a:noFill/>
              <a:ln w="12700">
                <a:noFill/>
                <a:miter lim="800000"/>
                <a:headEnd/>
                <a:tailEnd/>
              </a:ln>
              <a:effectLst/>
            </p:spPr>
            <p:txBody>
              <a:bodyPr wrap="none" lIns="90488" tIns="44450" rIns="90488" bIns="44450">
                <a:spAutoFit/>
              </a:bodyPr>
              <a:lstStyle/>
              <a:p>
                <a:pPr eaLnBrk="0" hangingPunct="0"/>
                <a:r>
                  <a:rPr lang="tr-TR" sz="1000">
                    <a:solidFill>
                      <a:srgbClr val="009999"/>
                    </a:solidFill>
                    <a:latin typeface="Arial Narrow" pitchFamily="34" charset="0"/>
                  </a:rPr>
                  <a:t>Bütçe</a:t>
                </a:r>
                <a:r>
                  <a:rPr lang="en-GB" sz="1000">
                    <a:solidFill>
                      <a:srgbClr val="009999"/>
                    </a:solidFill>
                    <a:latin typeface="Arial Narrow" pitchFamily="34" charset="0"/>
                  </a:rPr>
                  <a:t>t</a:t>
                </a:r>
              </a:p>
            </p:txBody>
          </p:sp>
        </p:grpSp>
        <p:grpSp>
          <p:nvGrpSpPr>
            <p:cNvPr id="4" name="Group 24"/>
            <p:cNvGrpSpPr>
              <a:grpSpLocks/>
            </p:cNvGrpSpPr>
            <p:nvPr/>
          </p:nvGrpSpPr>
          <p:grpSpPr bwMode="auto">
            <a:xfrm>
              <a:off x="4032" y="2928"/>
              <a:ext cx="1200" cy="1008"/>
              <a:chOff x="4032" y="2928"/>
              <a:chExt cx="1200" cy="1008"/>
            </a:xfrm>
          </p:grpSpPr>
          <p:grpSp>
            <p:nvGrpSpPr>
              <p:cNvPr id="5" name="Group 25"/>
              <p:cNvGrpSpPr>
                <a:grpSpLocks/>
              </p:cNvGrpSpPr>
              <p:nvPr/>
            </p:nvGrpSpPr>
            <p:grpSpPr bwMode="auto">
              <a:xfrm>
                <a:off x="4314" y="2928"/>
                <a:ext cx="918" cy="864"/>
                <a:chOff x="4218" y="2976"/>
                <a:chExt cx="918" cy="864"/>
              </a:xfrm>
            </p:grpSpPr>
            <p:sp>
              <p:nvSpPr>
                <p:cNvPr id="134170" name="Rectangle 26"/>
                <p:cNvSpPr>
                  <a:spLocks noChangeArrowheads="1"/>
                </p:cNvSpPr>
                <p:nvPr/>
              </p:nvSpPr>
              <p:spPr bwMode="auto">
                <a:xfrm>
                  <a:off x="4231" y="2984"/>
                  <a:ext cx="808" cy="856"/>
                </a:xfrm>
                <a:prstGeom prst="rect">
                  <a:avLst/>
                </a:prstGeom>
                <a:solidFill>
                  <a:srgbClr val="C0FEF9"/>
                </a:solidFill>
                <a:ln w="12700">
                  <a:solidFill>
                    <a:schemeClr val="tx1"/>
                  </a:solidFill>
                  <a:miter lim="800000"/>
                  <a:headEnd/>
                  <a:tailEnd/>
                </a:ln>
                <a:effectLst/>
              </p:spPr>
              <p:txBody>
                <a:bodyPr wrap="none" anchor="ctr"/>
                <a:lstStyle/>
                <a:p>
                  <a:endParaRPr lang="tr-TR"/>
                </a:p>
              </p:txBody>
            </p:sp>
            <p:sp>
              <p:nvSpPr>
                <p:cNvPr id="134171" name="Rectangle 27"/>
                <p:cNvSpPr>
                  <a:spLocks noChangeArrowheads="1"/>
                </p:cNvSpPr>
                <p:nvPr/>
              </p:nvSpPr>
              <p:spPr bwMode="auto">
                <a:xfrm>
                  <a:off x="4218" y="3134"/>
                  <a:ext cx="105" cy="133"/>
                </a:xfrm>
                <a:prstGeom prst="rect">
                  <a:avLst/>
                </a:prstGeom>
                <a:noFill/>
                <a:ln w="12700">
                  <a:noFill/>
                  <a:miter lim="800000"/>
                  <a:headEnd/>
                  <a:tailEnd/>
                </a:ln>
                <a:effectLst/>
              </p:spPr>
              <p:txBody>
                <a:bodyPr wrap="none" lIns="90488" tIns="44450" rIns="90488" bIns="44450">
                  <a:spAutoFit/>
                </a:bodyPr>
                <a:lstStyle/>
                <a:p>
                  <a:pPr eaLnBrk="0" hangingPunct="0"/>
                  <a:endParaRPr lang="de-DE" sz="800">
                    <a:solidFill>
                      <a:srgbClr val="009999"/>
                    </a:solidFill>
                    <a:latin typeface="Arial Narrow" pitchFamily="34" charset="0"/>
                  </a:endParaRPr>
                </a:p>
              </p:txBody>
            </p:sp>
            <p:sp>
              <p:nvSpPr>
                <p:cNvPr id="134172" name="Rectangle 28"/>
                <p:cNvSpPr>
                  <a:spLocks noChangeArrowheads="1"/>
                </p:cNvSpPr>
                <p:nvPr/>
              </p:nvSpPr>
              <p:spPr bwMode="auto">
                <a:xfrm>
                  <a:off x="4612" y="3134"/>
                  <a:ext cx="524" cy="595"/>
                </a:xfrm>
                <a:prstGeom prst="rect">
                  <a:avLst/>
                </a:prstGeom>
                <a:noFill/>
                <a:ln w="12700">
                  <a:noFill/>
                  <a:miter lim="800000"/>
                  <a:headEnd/>
                  <a:tailEnd/>
                </a:ln>
                <a:effectLst/>
              </p:spPr>
              <p:txBody>
                <a:bodyPr lIns="90488" tIns="44450" rIns="90488" bIns="44450">
                  <a:spAutoFit/>
                </a:bodyPr>
                <a:lstStyle/>
                <a:p>
                  <a:pPr algn="ctr" eaLnBrk="0" hangingPunct="0">
                    <a:tabLst>
                      <a:tab pos="228600" algn="r"/>
                      <a:tab pos="514350" algn="r"/>
                    </a:tabLst>
                  </a:pPr>
                  <a:r>
                    <a:rPr lang="en-GB" sz="800">
                      <a:solidFill>
                        <a:srgbClr val="009999"/>
                      </a:solidFill>
                      <a:latin typeface="Arial Narrow" pitchFamily="34" charset="0"/>
                    </a:rPr>
                    <a:t>5500</a:t>
                  </a:r>
                </a:p>
                <a:p>
                  <a:pPr algn="ctr" eaLnBrk="0" hangingPunct="0">
                    <a:tabLst>
                      <a:tab pos="228600" algn="r"/>
                      <a:tab pos="514350" algn="r"/>
                    </a:tabLst>
                  </a:pPr>
                  <a:r>
                    <a:rPr lang="en-GB" sz="800">
                      <a:solidFill>
                        <a:srgbClr val="009999"/>
                      </a:solidFill>
                      <a:latin typeface="Arial Narrow" pitchFamily="34" charset="0"/>
                    </a:rPr>
                    <a:t>1750</a:t>
                  </a:r>
                </a:p>
                <a:p>
                  <a:pPr algn="ctr" eaLnBrk="0" hangingPunct="0">
                    <a:tabLst>
                      <a:tab pos="228600" algn="r"/>
                      <a:tab pos="514350" algn="r"/>
                    </a:tabLst>
                  </a:pPr>
                  <a:r>
                    <a:rPr lang="en-GB" sz="800">
                      <a:solidFill>
                        <a:srgbClr val="009999"/>
                      </a:solidFill>
                      <a:latin typeface="Arial Narrow" pitchFamily="34" charset="0"/>
                    </a:rPr>
                    <a:t>4250</a:t>
                  </a:r>
                </a:p>
                <a:p>
                  <a:pPr algn="ctr" eaLnBrk="0" hangingPunct="0">
                    <a:tabLst>
                      <a:tab pos="228600" algn="r"/>
                      <a:tab pos="514350" algn="r"/>
                    </a:tabLst>
                  </a:pPr>
                  <a:r>
                    <a:rPr lang="en-GB" sz="800">
                      <a:solidFill>
                        <a:srgbClr val="009999"/>
                      </a:solidFill>
                      <a:latin typeface="Arial Narrow" pitchFamily="34" charset="0"/>
                    </a:rPr>
                    <a:t>  750</a:t>
                  </a:r>
                </a:p>
                <a:p>
                  <a:pPr algn="ctr" eaLnBrk="0" hangingPunct="0">
                    <a:tabLst>
                      <a:tab pos="228600" algn="r"/>
                      <a:tab pos="514350" algn="r"/>
                    </a:tabLst>
                  </a:pPr>
                  <a:r>
                    <a:rPr lang="en-GB" sz="800">
                      <a:solidFill>
                        <a:srgbClr val="009999"/>
                      </a:solidFill>
                      <a:latin typeface="Arial Narrow" pitchFamily="34" charset="0"/>
                    </a:rPr>
                    <a:t>  400</a:t>
                  </a:r>
                </a:p>
                <a:p>
                  <a:pPr algn="ctr" eaLnBrk="0" hangingPunct="0">
                    <a:tabLst>
                      <a:tab pos="228600" algn="r"/>
                      <a:tab pos="514350" algn="r"/>
                    </a:tabLst>
                  </a:pPr>
                  <a:r>
                    <a:rPr lang="en-GB" sz="800">
                      <a:solidFill>
                        <a:srgbClr val="009999"/>
                      </a:solidFill>
                      <a:latin typeface="Arial Narrow" pitchFamily="34" charset="0"/>
                    </a:rPr>
                    <a:t>1100</a:t>
                  </a:r>
                </a:p>
                <a:p>
                  <a:pPr algn="ctr" eaLnBrk="0" hangingPunct="0">
                    <a:tabLst>
                      <a:tab pos="228600" algn="r"/>
                      <a:tab pos="514350" algn="r"/>
                    </a:tabLst>
                  </a:pPr>
                  <a:r>
                    <a:rPr lang="en-GB" sz="800">
                      <a:solidFill>
                        <a:srgbClr val="009999"/>
                      </a:solidFill>
                      <a:latin typeface="Arial Narrow" pitchFamily="34" charset="0"/>
                    </a:rPr>
                    <a:t>3100</a:t>
                  </a:r>
                </a:p>
              </p:txBody>
            </p:sp>
            <p:sp>
              <p:nvSpPr>
                <p:cNvPr id="134173" name="Rectangle 29"/>
                <p:cNvSpPr>
                  <a:spLocks noChangeArrowheads="1"/>
                </p:cNvSpPr>
                <p:nvPr/>
              </p:nvSpPr>
              <p:spPr bwMode="auto">
                <a:xfrm>
                  <a:off x="4458" y="2976"/>
                  <a:ext cx="259" cy="152"/>
                </a:xfrm>
                <a:prstGeom prst="rect">
                  <a:avLst/>
                </a:prstGeom>
                <a:noFill/>
                <a:ln w="12700">
                  <a:noFill/>
                  <a:miter lim="800000"/>
                  <a:headEnd/>
                  <a:tailEnd/>
                </a:ln>
                <a:effectLst/>
              </p:spPr>
              <p:txBody>
                <a:bodyPr wrap="none" lIns="90488" tIns="44450" rIns="90488" bIns="44450">
                  <a:spAutoFit/>
                </a:bodyPr>
                <a:lstStyle/>
                <a:p>
                  <a:pPr eaLnBrk="0" hangingPunct="0"/>
                  <a:r>
                    <a:rPr lang="tr-TR" sz="1000">
                      <a:solidFill>
                        <a:srgbClr val="009999"/>
                      </a:solidFill>
                      <a:latin typeface="Arial Narrow" pitchFamily="34" charset="0"/>
                    </a:rPr>
                    <a:t>Bütçe</a:t>
                  </a:r>
                  <a:endParaRPr lang="en-GB" sz="1000">
                    <a:solidFill>
                      <a:srgbClr val="009999"/>
                    </a:solidFill>
                    <a:latin typeface="Arial Narrow" pitchFamily="34" charset="0"/>
                  </a:endParaRPr>
                </a:p>
              </p:txBody>
            </p:sp>
          </p:grpSp>
          <p:grpSp>
            <p:nvGrpSpPr>
              <p:cNvPr id="6" name="Group 30"/>
              <p:cNvGrpSpPr>
                <a:grpSpLocks/>
              </p:cNvGrpSpPr>
              <p:nvPr/>
            </p:nvGrpSpPr>
            <p:grpSpPr bwMode="auto">
              <a:xfrm>
                <a:off x="4032" y="3072"/>
                <a:ext cx="918" cy="864"/>
                <a:chOff x="4074" y="3072"/>
                <a:chExt cx="918" cy="864"/>
              </a:xfrm>
            </p:grpSpPr>
            <p:sp>
              <p:nvSpPr>
                <p:cNvPr id="134175" name="Rectangle 31"/>
                <p:cNvSpPr>
                  <a:spLocks noChangeArrowheads="1"/>
                </p:cNvSpPr>
                <p:nvPr/>
              </p:nvSpPr>
              <p:spPr bwMode="auto">
                <a:xfrm>
                  <a:off x="4087" y="3080"/>
                  <a:ext cx="808" cy="856"/>
                </a:xfrm>
                <a:prstGeom prst="rect">
                  <a:avLst/>
                </a:prstGeom>
                <a:solidFill>
                  <a:srgbClr val="C0FEF9"/>
                </a:solidFill>
                <a:ln w="12700">
                  <a:solidFill>
                    <a:schemeClr val="tx1"/>
                  </a:solidFill>
                  <a:miter lim="800000"/>
                  <a:headEnd/>
                  <a:tailEnd/>
                </a:ln>
                <a:effectLst/>
              </p:spPr>
              <p:txBody>
                <a:bodyPr wrap="none" anchor="ctr"/>
                <a:lstStyle/>
                <a:p>
                  <a:endParaRPr lang="tr-TR"/>
                </a:p>
              </p:txBody>
            </p:sp>
            <p:sp>
              <p:nvSpPr>
                <p:cNvPr id="134176" name="Rectangle 32"/>
                <p:cNvSpPr>
                  <a:spLocks noChangeArrowheads="1"/>
                </p:cNvSpPr>
                <p:nvPr/>
              </p:nvSpPr>
              <p:spPr bwMode="auto">
                <a:xfrm>
                  <a:off x="4074" y="3192"/>
                  <a:ext cx="391" cy="638"/>
                </a:xfrm>
                <a:prstGeom prst="rect">
                  <a:avLst/>
                </a:prstGeom>
                <a:noFill/>
                <a:ln w="12700">
                  <a:noFill/>
                  <a:miter lim="800000"/>
                  <a:headEnd/>
                  <a:tailEnd/>
                </a:ln>
                <a:effectLst/>
              </p:spPr>
              <p:txBody>
                <a:bodyPr wrap="none" lIns="90488" tIns="44450" rIns="90488" bIns="44450">
                  <a:spAutoFit/>
                </a:bodyPr>
                <a:lstStyle/>
                <a:p>
                  <a:pPr eaLnBrk="0" hangingPunct="0"/>
                  <a:r>
                    <a:rPr lang="en-GB" sz="1000" dirty="0" err="1">
                      <a:solidFill>
                        <a:srgbClr val="009999"/>
                      </a:solidFill>
                      <a:latin typeface="Arial Narrow" pitchFamily="34" charset="0"/>
                    </a:rPr>
                    <a:t>Maaşlar</a:t>
                  </a:r>
                  <a:endParaRPr lang="en-GB" sz="1000" dirty="0">
                    <a:solidFill>
                      <a:srgbClr val="009999"/>
                    </a:solidFill>
                    <a:latin typeface="Arial Narrow" pitchFamily="34" charset="0"/>
                  </a:endParaRPr>
                </a:p>
                <a:p>
                  <a:pPr eaLnBrk="0" hangingPunct="0"/>
                  <a:r>
                    <a:rPr lang="en-GB" sz="1000" dirty="0" err="1">
                      <a:solidFill>
                        <a:srgbClr val="009999"/>
                      </a:solidFill>
                      <a:latin typeface="Arial Narrow" pitchFamily="34" charset="0"/>
                    </a:rPr>
                    <a:t>Yolluklar</a:t>
                  </a:r>
                  <a:endParaRPr lang="en-GB" sz="1000" dirty="0">
                    <a:solidFill>
                      <a:srgbClr val="009999"/>
                    </a:solidFill>
                    <a:latin typeface="Arial Narrow" pitchFamily="34" charset="0"/>
                  </a:endParaRPr>
                </a:p>
                <a:p>
                  <a:pPr eaLnBrk="0" hangingPunct="0"/>
                  <a:r>
                    <a:rPr lang="en-GB" sz="1000" dirty="0" err="1">
                      <a:solidFill>
                        <a:srgbClr val="009999"/>
                      </a:solidFill>
                      <a:latin typeface="Arial Narrow" pitchFamily="34" charset="0"/>
                    </a:rPr>
                    <a:t>Araç</a:t>
                  </a:r>
                  <a:r>
                    <a:rPr lang="en-GB" sz="1000" dirty="0">
                      <a:solidFill>
                        <a:srgbClr val="009999"/>
                      </a:solidFill>
                      <a:latin typeface="Arial Narrow" pitchFamily="34" charset="0"/>
                    </a:rPr>
                    <a:t> </a:t>
                  </a:r>
                  <a:r>
                    <a:rPr lang="en-GB" sz="1000" dirty="0" err="1">
                      <a:solidFill>
                        <a:srgbClr val="009999"/>
                      </a:solidFill>
                      <a:latin typeface="Arial Narrow" pitchFamily="34" charset="0"/>
                    </a:rPr>
                    <a:t>Gid</a:t>
                  </a:r>
                  <a:r>
                    <a:rPr lang="en-GB" sz="1000" dirty="0" smtClean="0">
                      <a:solidFill>
                        <a:srgbClr val="009999"/>
                      </a:solidFill>
                      <a:latin typeface="Arial Narrow" pitchFamily="34" charset="0"/>
                    </a:rPr>
                    <a:t>.</a:t>
                  </a:r>
                  <a:endParaRPr lang="en-GB" dirty="0">
                    <a:solidFill>
                      <a:srgbClr val="009999"/>
                    </a:solidFill>
                    <a:latin typeface="Arial Narrow" pitchFamily="34" charset="0"/>
                  </a:endParaRPr>
                </a:p>
                <a:p>
                  <a:pPr eaLnBrk="0" hangingPunct="0"/>
                  <a:r>
                    <a:rPr lang="en-GB" sz="1000" dirty="0">
                      <a:solidFill>
                        <a:srgbClr val="009999"/>
                      </a:solidFill>
                      <a:latin typeface="Arial Narrow" pitchFamily="34" charset="0"/>
                    </a:rPr>
                    <a:t>Tel/Fax</a:t>
                  </a:r>
                </a:p>
                <a:p>
                  <a:pPr eaLnBrk="0" hangingPunct="0"/>
                  <a:r>
                    <a:rPr lang="en-GB" sz="1000" dirty="0" err="1">
                      <a:solidFill>
                        <a:srgbClr val="009999"/>
                      </a:solidFill>
                      <a:latin typeface="Arial Narrow" pitchFamily="34" charset="0"/>
                    </a:rPr>
                    <a:t>Tohum</a:t>
                  </a:r>
                  <a:endParaRPr lang="en-GB" sz="1000" dirty="0">
                    <a:solidFill>
                      <a:srgbClr val="009999"/>
                    </a:solidFill>
                    <a:latin typeface="Arial Narrow" pitchFamily="34" charset="0"/>
                  </a:endParaRPr>
                </a:p>
                <a:p>
                  <a:pPr eaLnBrk="0" hangingPunct="0"/>
                  <a:r>
                    <a:rPr lang="en-GB" sz="1000" dirty="0" err="1">
                      <a:solidFill>
                        <a:srgbClr val="009999"/>
                      </a:solidFill>
                      <a:latin typeface="Arial Narrow" pitchFamily="34" charset="0"/>
                    </a:rPr>
                    <a:t>Gübre</a:t>
                  </a:r>
                  <a:endParaRPr lang="en-GB" sz="1000" dirty="0">
                    <a:solidFill>
                      <a:srgbClr val="009999"/>
                    </a:solidFill>
                    <a:latin typeface="Arial Narrow" pitchFamily="34" charset="0"/>
                  </a:endParaRPr>
                </a:p>
              </p:txBody>
            </p:sp>
            <p:sp>
              <p:nvSpPr>
                <p:cNvPr id="134177" name="Rectangle 33"/>
                <p:cNvSpPr>
                  <a:spLocks noChangeArrowheads="1"/>
                </p:cNvSpPr>
                <p:nvPr/>
              </p:nvSpPr>
              <p:spPr bwMode="auto">
                <a:xfrm>
                  <a:off x="4468" y="3230"/>
                  <a:ext cx="524" cy="595"/>
                </a:xfrm>
                <a:prstGeom prst="rect">
                  <a:avLst/>
                </a:prstGeom>
                <a:noFill/>
                <a:ln w="12700">
                  <a:noFill/>
                  <a:miter lim="800000"/>
                  <a:headEnd/>
                  <a:tailEnd/>
                </a:ln>
                <a:effectLst/>
              </p:spPr>
              <p:txBody>
                <a:bodyPr lIns="90488" tIns="44450" rIns="90488" bIns="44450">
                  <a:spAutoFit/>
                </a:bodyPr>
                <a:lstStyle/>
                <a:p>
                  <a:pPr eaLnBrk="0" hangingPunct="0">
                    <a:tabLst>
                      <a:tab pos="228600" algn="r"/>
                      <a:tab pos="514350" algn="r"/>
                    </a:tabLst>
                  </a:pPr>
                  <a:r>
                    <a:rPr lang="en-GB" sz="800">
                      <a:solidFill>
                        <a:srgbClr val="009999"/>
                      </a:solidFill>
                      <a:latin typeface="Arial Narrow" pitchFamily="34" charset="0"/>
                    </a:rPr>
                    <a:t>	5000	5500</a:t>
                  </a:r>
                </a:p>
                <a:p>
                  <a:pPr eaLnBrk="0" hangingPunct="0">
                    <a:tabLst>
                      <a:tab pos="228600" algn="r"/>
                      <a:tab pos="514350" algn="r"/>
                    </a:tabLst>
                  </a:pPr>
                  <a:r>
                    <a:rPr lang="en-GB" sz="800">
                      <a:solidFill>
                        <a:srgbClr val="009999"/>
                      </a:solidFill>
                      <a:latin typeface="Arial Narrow" pitchFamily="34" charset="0"/>
                    </a:rPr>
                    <a:t>	1250	1750</a:t>
                  </a:r>
                </a:p>
                <a:p>
                  <a:pPr eaLnBrk="0" hangingPunct="0">
                    <a:tabLst>
                      <a:tab pos="228600" algn="r"/>
                      <a:tab pos="514350" algn="r"/>
                    </a:tabLst>
                  </a:pPr>
                  <a:r>
                    <a:rPr lang="en-GB" sz="800">
                      <a:solidFill>
                        <a:srgbClr val="009999"/>
                      </a:solidFill>
                      <a:latin typeface="Arial Narrow" pitchFamily="34" charset="0"/>
                    </a:rPr>
                    <a:t>	3750	4250</a:t>
                  </a:r>
                </a:p>
                <a:p>
                  <a:pPr eaLnBrk="0" hangingPunct="0">
                    <a:tabLst>
                      <a:tab pos="228600" algn="r"/>
                      <a:tab pos="514350" algn="r"/>
                    </a:tabLst>
                  </a:pPr>
                  <a:r>
                    <a:rPr lang="en-GB" sz="800">
                      <a:solidFill>
                        <a:srgbClr val="009999"/>
                      </a:solidFill>
                      <a:latin typeface="Arial Narrow" pitchFamily="34" charset="0"/>
                    </a:rPr>
                    <a:t>	750	750</a:t>
                  </a:r>
                </a:p>
                <a:p>
                  <a:pPr eaLnBrk="0" hangingPunct="0">
                    <a:tabLst>
                      <a:tab pos="228600" algn="r"/>
                      <a:tab pos="514350" algn="r"/>
                    </a:tabLst>
                  </a:pPr>
                  <a:r>
                    <a:rPr lang="en-GB" sz="800">
                      <a:solidFill>
                        <a:srgbClr val="009999"/>
                      </a:solidFill>
                      <a:latin typeface="Arial Narrow" pitchFamily="34" charset="0"/>
                    </a:rPr>
                    <a:t>	400	400</a:t>
                  </a:r>
                </a:p>
                <a:p>
                  <a:pPr eaLnBrk="0" hangingPunct="0">
                    <a:tabLst>
                      <a:tab pos="228600" algn="r"/>
                      <a:tab pos="514350" algn="r"/>
                    </a:tabLst>
                  </a:pPr>
                  <a:r>
                    <a:rPr lang="en-GB" sz="800">
                      <a:solidFill>
                        <a:srgbClr val="009999"/>
                      </a:solidFill>
                      <a:latin typeface="Arial Narrow" pitchFamily="34" charset="0"/>
                    </a:rPr>
                    <a:t>	850	1100</a:t>
                  </a:r>
                </a:p>
                <a:p>
                  <a:pPr eaLnBrk="0" hangingPunct="0">
                    <a:tabLst>
                      <a:tab pos="228600" algn="r"/>
                      <a:tab pos="514350" algn="r"/>
                    </a:tabLst>
                  </a:pPr>
                  <a:r>
                    <a:rPr lang="en-GB" sz="800">
                      <a:solidFill>
                        <a:srgbClr val="009999"/>
                      </a:solidFill>
                      <a:latin typeface="Arial Narrow" pitchFamily="34" charset="0"/>
                    </a:rPr>
                    <a:t>	2300	3100</a:t>
                  </a:r>
                </a:p>
              </p:txBody>
            </p:sp>
            <p:sp>
              <p:nvSpPr>
                <p:cNvPr id="134178" name="Rectangle 34"/>
                <p:cNvSpPr>
                  <a:spLocks noChangeArrowheads="1"/>
                </p:cNvSpPr>
                <p:nvPr/>
              </p:nvSpPr>
              <p:spPr bwMode="auto">
                <a:xfrm>
                  <a:off x="4314" y="3072"/>
                  <a:ext cx="259" cy="152"/>
                </a:xfrm>
                <a:prstGeom prst="rect">
                  <a:avLst/>
                </a:prstGeom>
                <a:noFill/>
                <a:ln w="12700">
                  <a:noFill/>
                  <a:miter lim="800000"/>
                  <a:headEnd/>
                  <a:tailEnd/>
                </a:ln>
                <a:effectLst/>
              </p:spPr>
              <p:txBody>
                <a:bodyPr wrap="none" lIns="90488" tIns="44450" rIns="90488" bIns="44450">
                  <a:spAutoFit/>
                </a:bodyPr>
                <a:lstStyle/>
                <a:p>
                  <a:pPr eaLnBrk="0" hangingPunct="0"/>
                  <a:r>
                    <a:rPr lang="tr-TR" sz="1000">
                      <a:solidFill>
                        <a:srgbClr val="009999"/>
                      </a:solidFill>
                      <a:latin typeface="Arial Narrow" pitchFamily="34" charset="0"/>
                    </a:rPr>
                    <a:t>Bütçe</a:t>
                  </a:r>
                  <a:endParaRPr lang="en-GB" sz="1000">
                    <a:solidFill>
                      <a:srgbClr val="009999"/>
                    </a:solidFill>
                    <a:latin typeface="Arial Narrow" pitchFamily="34" charset="0"/>
                  </a:endParaRPr>
                </a:p>
              </p:txBody>
            </p:sp>
          </p:grpSp>
        </p:grpSp>
      </p:grpSp>
      <p:grpSp>
        <p:nvGrpSpPr>
          <p:cNvPr id="7" name="Group 35"/>
          <p:cNvGrpSpPr>
            <a:grpSpLocks/>
          </p:cNvGrpSpPr>
          <p:nvPr/>
        </p:nvGrpSpPr>
        <p:grpSpPr bwMode="auto">
          <a:xfrm>
            <a:off x="631678" y="4648200"/>
            <a:ext cx="2870200" cy="1441450"/>
            <a:chOff x="1146" y="2928"/>
            <a:chExt cx="1808" cy="908"/>
          </a:xfrm>
        </p:grpSpPr>
        <p:grpSp>
          <p:nvGrpSpPr>
            <p:cNvPr id="8" name="Group 36"/>
            <p:cNvGrpSpPr>
              <a:grpSpLocks/>
            </p:cNvGrpSpPr>
            <p:nvPr/>
          </p:nvGrpSpPr>
          <p:grpSpPr bwMode="auto">
            <a:xfrm>
              <a:off x="1338" y="2928"/>
              <a:ext cx="1616" cy="716"/>
              <a:chOff x="1338" y="2928"/>
              <a:chExt cx="1616" cy="716"/>
            </a:xfrm>
          </p:grpSpPr>
          <p:grpSp>
            <p:nvGrpSpPr>
              <p:cNvPr id="9" name="Group 37"/>
              <p:cNvGrpSpPr>
                <a:grpSpLocks/>
              </p:cNvGrpSpPr>
              <p:nvPr/>
            </p:nvGrpSpPr>
            <p:grpSpPr bwMode="auto">
              <a:xfrm>
                <a:off x="1338" y="2940"/>
                <a:ext cx="1616" cy="704"/>
                <a:chOff x="1338" y="2940"/>
                <a:chExt cx="1616" cy="704"/>
              </a:xfrm>
            </p:grpSpPr>
            <p:sp>
              <p:nvSpPr>
                <p:cNvPr id="134182" name="Rectangle 38"/>
                <p:cNvSpPr>
                  <a:spLocks noChangeArrowheads="1"/>
                </p:cNvSpPr>
                <p:nvPr/>
              </p:nvSpPr>
              <p:spPr bwMode="auto">
                <a:xfrm>
                  <a:off x="1338" y="2940"/>
                  <a:ext cx="1616" cy="704"/>
                </a:xfrm>
                <a:prstGeom prst="rect">
                  <a:avLst/>
                </a:prstGeom>
                <a:solidFill>
                  <a:srgbClr val="DBFFB8"/>
                </a:solidFill>
                <a:ln w="25400">
                  <a:solidFill>
                    <a:schemeClr val="tx1"/>
                  </a:solidFill>
                  <a:miter lim="800000"/>
                  <a:headEnd/>
                  <a:tailEnd/>
                </a:ln>
                <a:effectLst/>
              </p:spPr>
              <p:txBody>
                <a:bodyPr wrap="none" anchor="ctr"/>
                <a:lstStyle/>
                <a:p>
                  <a:endParaRPr lang="tr-TR"/>
                </a:p>
              </p:txBody>
            </p:sp>
            <p:sp>
              <p:nvSpPr>
                <p:cNvPr id="134183" name="Line 39"/>
                <p:cNvSpPr>
                  <a:spLocks noChangeShapeType="1"/>
                </p:cNvSpPr>
                <p:nvPr/>
              </p:nvSpPr>
              <p:spPr bwMode="auto">
                <a:xfrm>
                  <a:off x="1572" y="3084"/>
                  <a:ext cx="647" cy="0"/>
                </a:xfrm>
                <a:prstGeom prst="line">
                  <a:avLst/>
                </a:prstGeom>
                <a:noFill/>
                <a:ln w="50800">
                  <a:solidFill>
                    <a:schemeClr val="tx1"/>
                  </a:solidFill>
                  <a:round/>
                  <a:headEnd/>
                  <a:tailEnd/>
                </a:ln>
                <a:effectLst/>
              </p:spPr>
              <p:txBody>
                <a:bodyPr wrap="none" anchor="ctr"/>
                <a:lstStyle/>
                <a:p>
                  <a:endParaRPr lang="tr-TR"/>
                </a:p>
              </p:txBody>
            </p:sp>
            <p:sp>
              <p:nvSpPr>
                <p:cNvPr id="134184" name="Line 40"/>
                <p:cNvSpPr>
                  <a:spLocks noChangeShapeType="1"/>
                </p:cNvSpPr>
                <p:nvPr/>
              </p:nvSpPr>
              <p:spPr bwMode="auto">
                <a:xfrm>
                  <a:off x="1572" y="3159"/>
                  <a:ext cx="647" cy="0"/>
                </a:xfrm>
                <a:prstGeom prst="line">
                  <a:avLst/>
                </a:prstGeom>
                <a:noFill/>
                <a:ln w="50800">
                  <a:solidFill>
                    <a:schemeClr val="tx1"/>
                  </a:solidFill>
                  <a:round/>
                  <a:headEnd/>
                  <a:tailEnd/>
                </a:ln>
                <a:effectLst/>
              </p:spPr>
              <p:txBody>
                <a:bodyPr wrap="none" anchor="ctr"/>
                <a:lstStyle/>
                <a:p>
                  <a:endParaRPr lang="tr-TR"/>
                </a:p>
              </p:txBody>
            </p:sp>
            <p:sp>
              <p:nvSpPr>
                <p:cNvPr id="134185" name="Line 41"/>
                <p:cNvSpPr>
                  <a:spLocks noChangeShapeType="1"/>
                </p:cNvSpPr>
                <p:nvPr/>
              </p:nvSpPr>
              <p:spPr bwMode="auto">
                <a:xfrm>
                  <a:off x="1656" y="3235"/>
                  <a:ext cx="646" cy="0"/>
                </a:xfrm>
                <a:prstGeom prst="line">
                  <a:avLst/>
                </a:prstGeom>
                <a:noFill/>
                <a:ln w="50800">
                  <a:solidFill>
                    <a:schemeClr val="tx1"/>
                  </a:solidFill>
                  <a:round/>
                  <a:headEnd/>
                  <a:tailEnd/>
                </a:ln>
                <a:effectLst/>
              </p:spPr>
              <p:txBody>
                <a:bodyPr wrap="none" anchor="ctr"/>
                <a:lstStyle/>
                <a:p>
                  <a:endParaRPr lang="tr-TR"/>
                </a:p>
              </p:txBody>
            </p:sp>
            <p:sp>
              <p:nvSpPr>
                <p:cNvPr id="134186" name="Line 42"/>
                <p:cNvSpPr>
                  <a:spLocks noChangeShapeType="1"/>
                </p:cNvSpPr>
                <p:nvPr/>
              </p:nvSpPr>
              <p:spPr bwMode="auto">
                <a:xfrm>
                  <a:off x="1656" y="3311"/>
                  <a:ext cx="646" cy="0"/>
                </a:xfrm>
                <a:prstGeom prst="line">
                  <a:avLst/>
                </a:prstGeom>
                <a:noFill/>
                <a:ln w="50800">
                  <a:solidFill>
                    <a:schemeClr val="tx1"/>
                  </a:solidFill>
                  <a:round/>
                  <a:headEnd/>
                  <a:tailEnd/>
                </a:ln>
                <a:effectLst/>
              </p:spPr>
              <p:txBody>
                <a:bodyPr wrap="none" anchor="ctr"/>
                <a:lstStyle/>
                <a:p>
                  <a:endParaRPr lang="tr-TR"/>
                </a:p>
              </p:txBody>
            </p:sp>
            <p:sp>
              <p:nvSpPr>
                <p:cNvPr id="134187" name="Line 43"/>
                <p:cNvSpPr>
                  <a:spLocks noChangeShapeType="1"/>
                </p:cNvSpPr>
                <p:nvPr/>
              </p:nvSpPr>
              <p:spPr bwMode="auto">
                <a:xfrm>
                  <a:off x="1907" y="3387"/>
                  <a:ext cx="646" cy="0"/>
                </a:xfrm>
                <a:prstGeom prst="line">
                  <a:avLst/>
                </a:prstGeom>
                <a:noFill/>
                <a:ln w="50800">
                  <a:solidFill>
                    <a:schemeClr val="tx1"/>
                  </a:solidFill>
                  <a:round/>
                  <a:headEnd/>
                  <a:tailEnd/>
                </a:ln>
                <a:effectLst/>
              </p:spPr>
              <p:txBody>
                <a:bodyPr wrap="none" anchor="ctr"/>
                <a:lstStyle/>
                <a:p>
                  <a:endParaRPr lang="tr-TR"/>
                </a:p>
              </p:txBody>
            </p:sp>
            <p:sp>
              <p:nvSpPr>
                <p:cNvPr id="134188" name="Line 44"/>
                <p:cNvSpPr>
                  <a:spLocks noChangeShapeType="1"/>
                </p:cNvSpPr>
                <p:nvPr/>
              </p:nvSpPr>
              <p:spPr bwMode="auto">
                <a:xfrm>
                  <a:off x="1907" y="3463"/>
                  <a:ext cx="856" cy="0"/>
                </a:xfrm>
                <a:prstGeom prst="line">
                  <a:avLst/>
                </a:prstGeom>
                <a:noFill/>
                <a:ln w="50800">
                  <a:solidFill>
                    <a:schemeClr val="tx1"/>
                  </a:solidFill>
                  <a:round/>
                  <a:headEnd/>
                  <a:tailEnd/>
                </a:ln>
                <a:effectLst/>
              </p:spPr>
              <p:txBody>
                <a:bodyPr wrap="none" anchor="ctr"/>
                <a:lstStyle/>
                <a:p>
                  <a:endParaRPr lang="tr-TR"/>
                </a:p>
              </p:txBody>
            </p:sp>
            <p:sp>
              <p:nvSpPr>
                <p:cNvPr id="134189" name="Line 45"/>
                <p:cNvSpPr>
                  <a:spLocks noChangeShapeType="1"/>
                </p:cNvSpPr>
                <p:nvPr/>
              </p:nvSpPr>
              <p:spPr bwMode="auto">
                <a:xfrm>
                  <a:off x="1907" y="3538"/>
                  <a:ext cx="856" cy="0"/>
                </a:xfrm>
                <a:prstGeom prst="line">
                  <a:avLst/>
                </a:prstGeom>
                <a:noFill/>
                <a:ln w="50800">
                  <a:solidFill>
                    <a:schemeClr val="tx1"/>
                  </a:solidFill>
                  <a:round/>
                  <a:headEnd/>
                  <a:tailEnd/>
                </a:ln>
                <a:effectLst/>
              </p:spPr>
              <p:txBody>
                <a:bodyPr wrap="none" anchor="ctr"/>
                <a:lstStyle/>
                <a:p>
                  <a:endParaRPr lang="tr-TR"/>
                </a:p>
              </p:txBody>
            </p:sp>
            <p:sp>
              <p:nvSpPr>
                <p:cNvPr id="134190" name="Line 46"/>
                <p:cNvSpPr>
                  <a:spLocks noChangeShapeType="1"/>
                </p:cNvSpPr>
                <p:nvPr/>
              </p:nvSpPr>
              <p:spPr bwMode="auto">
                <a:xfrm>
                  <a:off x="2301" y="3080"/>
                  <a:ext cx="486" cy="0"/>
                </a:xfrm>
                <a:prstGeom prst="line">
                  <a:avLst/>
                </a:prstGeom>
                <a:noFill/>
                <a:ln w="12700">
                  <a:solidFill>
                    <a:schemeClr val="tx1"/>
                  </a:solidFill>
                  <a:prstDash val="dash"/>
                  <a:round/>
                  <a:headEnd/>
                  <a:tailEnd/>
                </a:ln>
                <a:effectLst/>
              </p:spPr>
              <p:txBody>
                <a:bodyPr wrap="none" anchor="ctr"/>
                <a:lstStyle/>
                <a:p>
                  <a:endParaRPr lang="tr-TR"/>
                </a:p>
              </p:txBody>
            </p:sp>
            <p:sp>
              <p:nvSpPr>
                <p:cNvPr id="134191" name="Line 47"/>
                <p:cNvSpPr>
                  <a:spLocks noChangeShapeType="1"/>
                </p:cNvSpPr>
                <p:nvPr/>
              </p:nvSpPr>
              <p:spPr bwMode="auto">
                <a:xfrm>
                  <a:off x="2385" y="3308"/>
                  <a:ext cx="318" cy="0"/>
                </a:xfrm>
                <a:prstGeom prst="line">
                  <a:avLst/>
                </a:prstGeom>
                <a:noFill/>
                <a:ln w="12700">
                  <a:solidFill>
                    <a:schemeClr val="tx1"/>
                  </a:solidFill>
                  <a:prstDash val="dash"/>
                  <a:round/>
                  <a:headEnd/>
                  <a:tailEnd/>
                </a:ln>
                <a:effectLst/>
              </p:spPr>
              <p:txBody>
                <a:bodyPr wrap="none" anchor="ctr"/>
                <a:lstStyle/>
                <a:p>
                  <a:endParaRPr lang="tr-TR"/>
                </a:p>
              </p:txBody>
            </p:sp>
            <p:sp>
              <p:nvSpPr>
                <p:cNvPr id="134192" name="Line 48"/>
                <p:cNvSpPr>
                  <a:spLocks noChangeShapeType="1"/>
                </p:cNvSpPr>
                <p:nvPr/>
              </p:nvSpPr>
              <p:spPr bwMode="auto">
                <a:xfrm flipV="1">
                  <a:off x="1631" y="3452"/>
                  <a:ext cx="192" cy="19"/>
                </a:xfrm>
                <a:prstGeom prst="line">
                  <a:avLst/>
                </a:prstGeom>
                <a:noFill/>
                <a:ln w="12700">
                  <a:solidFill>
                    <a:schemeClr val="tx1"/>
                  </a:solidFill>
                  <a:prstDash val="dash"/>
                  <a:round/>
                  <a:headEnd/>
                  <a:tailEnd/>
                </a:ln>
                <a:effectLst/>
              </p:spPr>
              <p:txBody>
                <a:bodyPr wrap="none" anchor="ctr"/>
                <a:lstStyle/>
                <a:p>
                  <a:endParaRPr lang="tr-TR"/>
                </a:p>
              </p:txBody>
            </p:sp>
            <p:sp>
              <p:nvSpPr>
                <p:cNvPr id="134193" name="Line 49"/>
                <p:cNvSpPr>
                  <a:spLocks noChangeShapeType="1"/>
                </p:cNvSpPr>
                <p:nvPr/>
              </p:nvSpPr>
              <p:spPr bwMode="auto">
                <a:xfrm flipV="1">
                  <a:off x="1631" y="3527"/>
                  <a:ext cx="192" cy="18"/>
                </a:xfrm>
                <a:prstGeom prst="line">
                  <a:avLst/>
                </a:prstGeom>
                <a:noFill/>
                <a:ln w="12700">
                  <a:solidFill>
                    <a:schemeClr val="tx1"/>
                  </a:solidFill>
                  <a:prstDash val="dash"/>
                  <a:round/>
                  <a:headEnd/>
                  <a:tailEnd/>
                </a:ln>
                <a:effectLst/>
              </p:spPr>
              <p:txBody>
                <a:bodyPr wrap="none" anchor="ctr"/>
                <a:lstStyle/>
                <a:p>
                  <a:endParaRPr lang="tr-TR"/>
                </a:p>
              </p:txBody>
            </p:sp>
          </p:grpSp>
          <p:sp>
            <p:nvSpPr>
              <p:cNvPr id="134194" name="Rectangle 50"/>
              <p:cNvSpPr>
                <a:spLocks noChangeArrowheads="1"/>
              </p:cNvSpPr>
              <p:nvPr/>
            </p:nvSpPr>
            <p:spPr bwMode="auto">
              <a:xfrm>
                <a:off x="1945" y="2928"/>
                <a:ext cx="490" cy="152"/>
              </a:xfrm>
              <a:prstGeom prst="rect">
                <a:avLst/>
              </a:prstGeom>
              <a:noFill/>
              <a:ln w="12700">
                <a:noFill/>
                <a:miter lim="800000"/>
                <a:headEnd/>
                <a:tailEnd/>
              </a:ln>
              <a:effectLst/>
            </p:spPr>
            <p:txBody>
              <a:bodyPr wrap="none" lIns="90488" tIns="44450" rIns="90488" bIns="44450">
                <a:spAutoFit/>
              </a:bodyPr>
              <a:lstStyle/>
              <a:p>
                <a:pPr eaLnBrk="0" hangingPunct="0"/>
                <a:r>
                  <a:rPr lang="en-GB" sz="1000">
                    <a:solidFill>
                      <a:srgbClr val="000000"/>
                    </a:solidFill>
                    <a:latin typeface="Arial Narrow" pitchFamily="34" charset="0"/>
                  </a:rPr>
                  <a:t>Faaliyet </a:t>
                </a:r>
                <a:r>
                  <a:rPr lang="tr-TR" sz="1000">
                    <a:solidFill>
                      <a:srgbClr val="000000"/>
                    </a:solidFill>
                    <a:latin typeface="Arial Narrow" pitchFamily="34" charset="0"/>
                  </a:rPr>
                  <a:t>PLanı</a:t>
                </a:r>
                <a:endParaRPr lang="en-GB" sz="1000">
                  <a:solidFill>
                    <a:srgbClr val="000000"/>
                  </a:solidFill>
                  <a:latin typeface="Arial Narrow" pitchFamily="34" charset="0"/>
                </a:endParaRPr>
              </a:p>
            </p:txBody>
          </p:sp>
        </p:grpSp>
        <p:grpSp>
          <p:nvGrpSpPr>
            <p:cNvPr id="10" name="Group 51"/>
            <p:cNvGrpSpPr>
              <a:grpSpLocks/>
            </p:cNvGrpSpPr>
            <p:nvPr/>
          </p:nvGrpSpPr>
          <p:grpSpPr bwMode="auto">
            <a:xfrm>
              <a:off x="1242" y="3024"/>
              <a:ext cx="1616" cy="716"/>
              <a:chOff x="1242" y="3024"/>
              <a:chExt cx="1616" cy="716"/>
            </a:xfrm>
          </p:grpSpPr>
          <p:grpSp>
            <p:nvGrpSpPr>
              <p:cNvPr id="11" name="Group 52"/>
              <p:cNvGrpSpPr>
                <a:grpSpLocks/>
              </p:cNvGrpSpPr>
              <p:nvPr/>
            </p:nvGrpSpPr>
            <p:grpSpPr bwMode="auto">
              <a:xfrm>
                <a:off x="1242" y="3036"/>
                <a:ext cx="1616" cy="704"/>
                <a:chOff x="1242" y="3036"/>
                <a:chExt cx="1616" cy="704"/>
              </a:xfrm>
            </p:grpSpPr>
            <p:sp>
              <p:nvSpPr>
                <p:cNvPr id="134197" name="Rectangle 53"/>
                <p:cNvSpPr>
                  <a:spLocks noChangeArrowheads="1"/>
                </p:cNvSpPr>
                <p:nvPr/>
              </p:nvSpPr>
              <p:spPr bwMode="auto">
                <a:xfrm>
                  <a:off x="1242" y="3036"/>
                  <a:ext cx="1616" cy="704"/>
                </a:xfrm>
                <a:prstGeom prst="rect">
                  <a:avLst/>
                </a:prstGeom>
                <a:solidFill>
                  <a:srgbClr val="DBFFB8"/>
                </a:solidFill>
                <a:ln w="25400">
                  <a:solidFill>
                    <a:schemeClr val="tx1"/>
                  </a:solidFill>
                  <a:miter lim="800000"/>
                  <a:headEnd/>
                  <a:tailEnd/>
                </a:ln>
                <a:effectLst/>
              </p:spPr>
              <p:txBody>
                <a:bodyPr wrap="none" anchor="ctr"/>
                <a:lstStyle/>
                <a:p>
                  <a:endParaRPr lang="tr-TR"/>
                </a:p>
              </p:txBody>
            </p:sp>
            <p:sp>
              <p:nvSpPr>
                <p:cNvPr id="134198" name="Line 54"/>
                <p:cNvSpPr>
                  <a:spLocks noChangeShapeType="1"/>
                </p:cNvSpPr>
                <p:nvPr/>
              </p:nvSpPr>
              <p:spPr bwMode="auto">
                <a:xfrm>
                  <a:off x="1476" y="3180"/>
                  <a:ext cx="647" cy="0"/>
                </a:xfrm>
                <a:prstGeom prst="line">
                  <a:avLst/>
                </a:prstGeom>
                <a:noFill/>
                <a:ln w="50800">
                  <a:solidFill>
                    <a:schemeClr val="tx1"/>
                  </a:solidFill>
                  <a:round/>
                  <a:headEnd/>
                  <a:tailEnd/>
                </a:ln>
                <a:effectLst/>
              </p:spPr>
              <p:txBody>
                <a:bodyPr wrap="none" anchor="ctr"/>
                <a:lstStyle/>
                <a:p>
                  <a:endParaRPr lang="tr-TR"/>
                </a:p>
              </p:txBody>
            </p:sp>
            <p:sp>
              <p:nvSpPr>
                <p:cNvPr id="134199" name="Line 55"/>
                <p:cNvSpPr>
                  <a:spLocks noChangeShapeType="1"/>
                </p:cNvSpPr>
                <p:nvPr/>
              </p:nvSpPr>
              <p:spPr bwMode="auto">
                <a:xfrm>
                  <a:off x="1476" y="3255"/>
                  <a:ext cx="647" cy="0"/>
                </a:xfrm>
                <a:prstGeom prst="line">
                  <a:avLst/>
                </a:prstGeom>
                <a:noFill/>
                <a:ln w="50800">
                  <a:solidFill>
                    <a:schemeClr val="tx1"/>
                  </a:solidFill>
                  <a:round/>
                  <a:headEnd/>
                  <a:tailEnd/>
                </a:ln>
                <a:effectLst/>
              </p:spPr>
              <p:txBody>
                <a:bodyPr wrap="none" anchor="ctr"/>
                <a:lstStyle/>
                <a:p>
                  <a:endParaRPr lang="tr-TR"/>
                </a:p>
              </p:txBody>
            </p:sp>
            <p:sp>
              <p:nvSpPr>
                <p:cNvPr id="134200" name="Line 56"/>
                <p:cNvSpPr>
                  <a:spLocks noChangeShapeType="1"/>
                </p:cNvSpPr>
                <p:nvPr/>
              </p:nvSpPr>
              <p:spPr bwMode="auto">
                <a:xfrm>
                  <a:off x="1560" y="3331"/>
                  <a:ext cx="646" cy="0"/>
                </a:xfrm>
                <a:prstGeom prst="line">
                  <a:avLst/>
                </a:prstGeom>
                <a:noFill/>
                <a:ln w="50800">
                  <a:solidFill>
                    <a:schemeClr val="tx1"/>
                  </a:solidFill>
                  <a:round/>
                  <a:headEnd/>
                  <a:tailEnd/>
                </a:ln>
                <a:effectLst/>
              </p:spPr>
              <p:txBody>
                <a:bodyPr wrap="none" anchor="ctr"/>
                <a:lstStyle/>
                <a:p>
                  <a:endParaRPr lang="tr-TR"/>
                </a:p>
              </p:txBody>
            </p:sp>
            <p:sp>
              <p:nvSpPr>
                <p:cNvPr id="134201" name="Line 57"/>
                <p:cNvSpPr>
                  <a:spLocks noChangeShapeType="1"/>
                </p:cNvSpPr>
                <p:nvPr/>
              </p:nvSpPr>
              <p:spPr bwMode="auto">
                <a:xfrm>
                  <a:off x="1560" y="3407"/>
                  <a:ext cx="646" cy="0"/>
                </a:xfrm>
                <a:prstGeom prst="line">
                  <a:avLst/>
                </a:prstGeom>
                <a:noFill/>
                <a:ln w="50800">
                  <a:solidFill>
                    <a:schemeClr val="tx1"/>
                  </a:solidFill>
                  <a:round/>
                  <a:headEnd/>
                  <a:tailEnd/>
                </a:ln>
                <a:effectLst/>
              </p:spPr>
              <p:txBody>
                <a:bodyPr wrap="none" anchor="ctr"/>
                <a:lstStyle/>
                <a:p>
                  <a:endParaRPr lang="tr-TR"/>
                </a:p>
              </p:txBody>
            </p:sp>
            <p:sp>
              <p:nvSpPr>
                <p:cNvPr id="134202" name="Line 58"/>
                <p:cNvSpPr>
                  <a:spLocks noChangeShapeType="1"/>
                </p:cNvSpPr>
                <p:nvPr/>
              </p:nvSpPr>
              <p:spPr bwMode="auto">
                <a:xfrm>
                  <a:off x="1811" y="3483"/>
                  <a:ext cx="646" cy="0"/>
                </a:xfrm>
                <a:prstGeom prst="line">
                  <a:avLst/>
                </a:prstGeom>
                <a:noFill/>
                <a:ln w="50800">
                  <a:solidFill>
                    <a:schemeClr val="tx1"/>
                  </a:solidFill>
                  <a:round/>
                  <a:headEnd/>
                  <a:tailEnd/>
                </a:ln>
                <a:effectLst/>
              </p:spPr>
              <p:txBody>
                <a:bodyPr wrap="none" anchor="ctr"/>
                <a:lstStyle/>
                <a:p>
                  <a:endParaRPr lang="tr-TR"/>
                </a:p>
              </p:txBody>
            </p:sp>
            <p:sp>
              <p:nvSpPr>
                <p:cNvPr id="134203" name="Line 59"/>
                <p:cNvSpPr>
                  <a:spLocks noChangeShapeType="1"/>
                </p:cNvSpPr>
                <p:nvPr/>
              </p:nvSpPr>
              <p:spPr bwMode="auto">
                <a:xfrm>
                  <a:off x="1811" y="3559"/>
                  <a:ext cx="856" cy="0"/>
                </a:xfrm>
                <a:prstGeom prst="line">
                  <a:avLst/>
                </a:prstGeom>
                <a:noFill/>
                <a:ln w="50800">
                  <a:solidFill>
                    <a:schemeClr val="tx1"/>
                  </a:solidFill>
                  <a:round/>
                  <a:headEnd/>
                  <a:tailEnd/>
                </a:ln>
                <a:effectLst/>
              </p:spPr>
              <p:txBody>
                <a:bodyPr wrap="none" anchor="ctr"/>
                <a:lstStyle/>
                <a:p>
                  <a:endParaRPr lang="tr-TR"/>
                </a:p>
              </p:txBody>
            </p:sp>
            <p:sp>
              <p:nvSpPr>
                <p:cNvPr id="134204" name="Line 60"/>
                <p:cNvSpPr>
                  <a:spLocks noChangeShapeType="1"/>
                </p:cNvSpPr>
                <p:nvPr/>
              </p:nvSpPr>
              <p:spPr bwMode="auto">
                <a:xfrm>
                  <a:off x="1811" y="3634"/>
                  <a:ext cx="856" cy="0"/>
                </a:xfrm>
                <a:prstGeom prst="line">
                  <a:avLst/>
                </a:prstGeom>
                <a:noFill/>
                <a:ln w="50800">
                  <a:solidFill>
                    <a:schemeClr val="tx1"/>
                  </a:solidFill>
                  <a:round/>
                  <a:headEnd/>
                  <a:tailEnd/>
                </a:ln>
                <a:effectLst/>
              </p:spPr>
              <p:txBody>
                <a:bodyPr wrap="none" anchor="ctr"/>
                <a:lstStyle/>
                <a:p>
                  <a:endParaRPr lang="tr-TR"/>
                </a:p>
              </p:txBody>
            </p:sp>
            <p:sp>
              <p:nvSpPr>
                <p:cNvPr id="134205" name="Line 61"/>
                <p:cNvSpPr>
                  <a:spLocks noChangeShapeType="1"/>
                </p:cNvSpPr>
                <p:nvPr/>
              </p:nvSpPr>
              <p:spPr bwMode="auto">
                <a:xfrm>
                  <a:off x="2205" y="3176"/>
                  <a:ext cx="486" cy="0"/>
                </a:xfrm>
                <a:prstGeom prst="line">
                  <a:avLst/>
                </a:prstGeom>
                <a:noFill/>
                <a:ln w="12700">
                  <a:solidFill>
                    <a:schemeClr val="tx1"/>
                  </a:solidFill>
                  <a:prstDash val="dash"/>
                  <a:round/>
                  <a:headEnd/>
                  <a:tailEnd/>
                </a:ln>
                <a:effectLst/>
              </p:spPr>
              <p:txBody>
                <a:bodyPr wrap="none" anchor="ctr"/>
                <a:lstStyle/>
                <a:p>
                  <a:endParaRPr lang="tr-TR"/>
                </a:p>
              </p:txBody>
            </p:sp>
            <p:sp>
              <p:nvSpPr>
                <p:cNvPr id="134206" name="Line 62"/>
                <p:cNvSpPr>
                  <a:spLocks noChangeShapeType="1"/>
                </p:cNvSpPr>
                <p:nvPr/>
              </p:nvSpPr>
              <p:spPr bwMode="auto">
                <a:xfrm>
                  <a:off x="2289" y="3404"/>
                  <a:ext cx="318" cy="0"/>
                </a:xfrm>
                <a:prstGeom prst="line">
                  <a:avLst/>
                </a:prstGeom>
                <a:noFill/>
                <a:ln w="12700">
                  <a:solidFill>
                    <a:schemeClr val="tx1"/>
                  </a:solidFill>
                  <a:prstDash val="dash"/>
                  <a:round/>
                  <a:headEnd/>
                  <a:tailEnd/>
                </a:ln>
                <a:effectLst/>
              </p:spPr>
              <p:txBody>
                <a:bodyPr wrap="none" anchor="ctr"/>
                <a:lstStyle/>
                <a:p>
                  <a:endParaRPr lang="tr-TR"/>
                </a:p>
              </p:txBody>
            </p:sp>
            <p:sp>
              <p:nvSpPr>
                <p:cNvPr id="134207" name="Line 63"/>
                <p:cNvSpPr>
                  <a:spLocks noChangeShapeType="1"/>
                </p:cNvSpPr>
                <p:nvPr/>
              </p:nvSpPr>
              <p:spPr bwMode="auto">
                <a:xfrm flipV="1">
                  <a:off x="1535" y="3548"/>
                  <a:ext cx="192" cy="19"/>
                </a:xfrm>
                <a:prstGeom prst="line">
                  <a:avLst/>
                </a:prstGeom>
                <a:noFill/>
                <a:ln w="12700">
                  <a:solidFill>
                    <a:schemeClr val="tx1"/>
                  </a:solidFill>
                  <a:prstDash val="dash"/>
                  <a:round/>
                  <a:headEnd/>
                  <a:tailEnd/>
                </a:ln>
                <a:effectLst/>
              </p:spPr>
              <p:txBody>
                <a:bodyPr wrap="none" anchor="ctr"/>
                <a:lstStyle/>
                <a:p>
                  <a:endParaRPr lang="tr-TR"/>
                </a:p>
              </p:txBody>
            </p:sp>
            <p:sp>
              <p:nvSpPr>
                <p:cNvPr id="134208" name="Line 64"/>
                <p:cNvSpPr>
                  <a:spLocks noChangeShapeType="1"/>
                </p:cNvSpPr>
                <p:nvPr/>
              </p:nvSpPr>
              <p:spPr bwMode="auto">
                <a:xfrm flipV="1">
                  <a:off x="1535" y="3623"/>
                  <a:ext cx="192" cy="18"/>
                </a:xfrm>
                <a:prstGeom prst="line">
                  <a:avLst/>
                </a:prstGeom>
                <a:noFill/>
                <a:ln w="12700">
                  <a:solidFill>
                    <a:schemeClr val="tx1"/>
                  </a:solidFill>
                  <a:prstDash val="dash"/>
                  <a:round/>
                  <a:headEnd/>
                  <a:tailEnd/>
                </a:ln>
                <a:effectLst/>
              </p:spPr>
              <p:txBody>
                <a:bodyPr wrap="none" anchor="ctr"/>
                <a:lstStyle/>
                <a:p>
                  <a:endParaRPr lang="tr-TR"/>
                </a:p>
              </p:txBody>
            </p:sp>
          </p:grpSp>
          <p:sp>
            <p:nvSpPr>
              <p:cNvPr id="134209" name="Rectangle 65"/>
              <p:cNvSpPr>
                <a:spLocks noChangeArrowheads="1"/>
              </p:cNvSpPr>
              <p:nvPr/>
            </p:nvSpPr>
            <p:spPr bwMode="auto">
              <a:xfrm>
                <a:off x="1849" y="3024"/>
                <a:ext cx="490" cy="152"/>
              </a:xfrm>
              <a:prstGeom prst="rect">
                <a:avLst/>
              </a:prstGeom>
              <a:noFill/>
              <a:ln w="12700">
                <a:noFill/>
                <a:miter lim="800000"/>
                <a:headEnd/>
                <a:tailEnd/>
              </a:ln>
              <a:effectLst/>
            </p:spPr>
            <p:txBody>
              <a:bodyPr wrap="none" lIns="90488" tIns="44450" rIns="90488" bIns="44450">
                <a:spAutoFit/>
              </a:bodyPr>
              <a:lstStyle/>
              <a:p>
                <a:pPr eaLnBrk="0" hangingPunct="0"/>
                <a:r>
                  <a:rPr lang="en-GB" sz="1000">
                    <a:solidFill>
                      <a:srgbClr val="000000"/>
                    </a:solidFill>
                    <a:latin typeface="Arial Narrow" pitchFamily="34" charset="0"/>
                  </a:rPr>
                  <a:t>Faaliyet </a:t>
                </a:r>
                <a:r>
                  <a:rPr lang="tr-TR" sz="1000">
                    <a:solidFill>
                      <a:srgbClr val="000000"/>
                    </a:solidFill>
                    <a:latin typeface="Arial Narrow" pitchFamily="34" charset="0"/>
                  </a:rPr>
                  <a:t>PLanı</a:t>
                </a:r>
                <a:endParaRPr lang="en-GB" sz="1000">
                  <a:solidFill>
                    <a:srgbClr val="000000"/>
                  </a:solidFill>
                  <a:latin typeface="Arial Narrow" pitchFamily="34" charset="0"/>
                </a:endParaRPr>
              </a:p>
            </p:txBody>
          </p:sp>
        </p:grpSp>
        <p:grpSp>
          <p:nvGrpSpPr>
            <p:cNvPr id="12" name="Group 66"/>
            <p:cNvGrpSpPr>
              <a:grpSpLocks/>
            </p:cNvGrpSpPr>
            <p:nvPr/>
          </p:nvGrpSpPr>
          <p:grpSpPr bwMode="auto">
            <a:xfrm>
              <a:off x="1146" y="3120"/>
              <a:ext cx="1616" cy="716"/>
              <a:chOff x="1146" y="3120"/>
              <a:chExt cx="1616" cy="716"/>
            </a:xfrm>
          </p:grpSpPr>
          <p:grpSp>
            <p:nvGrpSpPr>
              <p:cNvPr id="13" name="Group 67"/>
              <p:cNvGrpSpPr>
                <a:grpSpLocks/>
              </p:cNvGrpSpPr>
              <p:nvPr/>
            </p:nvGrpSpPr>
            <p:grpSpPr bwMode="auto">
              <a:xfrm>
                <a:off x="1146" y="3132"/>
                <a:ext cx="1616" cy="704"/>
                <a:chOff x="1146" y="3132"/>
                <a:chExt cx="1616" cy="704"/>
              </a:xfrm>
            </p:grpSpPr>
            <p:sp>
              <p:nvSpPr>
                <p:cNvPr id="134212" name="Rectangle 68"/>
                <p:cNvSpPr>
                  <a:spLocks noChangeArrowheads="1"/>
                </p:cNvSpPr>
                <p:nvPr/>
              </p:nvSpPr>
              <p:spPr bwMode="auto">
                <a:xfrm>
                  <a:off x="1146" y="3132"/>
                  <a:ext cx="1616" cy="704"/>
                </a:xfrm>
                <a:prstGeom prst="rect">
                  <a:avLst/>
                </a:prstGeom>
                <a:solidFill>
                  <a:srgbClr val="DBFFB8"/>
                </a:solidFill>
                <a:ln w="25400">
                  <a:solidFill>
                    <a:schemeClr val="tx1"/>
                  </a:solidFill>
                  <a:miter lim="800000"/>
                  <a:headEnd/>
                  <a:tailEnd/>
                </a:ln>
                <a:effectLst/>
              </p:spPr>
              <p:txBody>
                <a:bodyPr wrap="none" anchor="ctr"/>
                <a:lstStyle/>
                <a:p>
                  <a:endParaRPr lang="tr-TR"/>
                </a:p>
              </p:txBody>
            </p:sp>
            <p:sp>
              <p:nvSpPr>
                <p:cNvPr id="134213" name="Line 69"/>
                <p:cNvSpPr>
                  <a:spLocks noChangeShapeType="1"/>
                </p:cNvSpPr>
                <p:nvPr/>
              </p:nvSpPr>
              <p:spPr bwMode="auto">
                <a:xfrm>
                  <a:off x="1380" y="3276"/>
                  <a:ext cx="647" cy="0"/>
                </a:xfrm>
                <a:prstGeom prst="line">
                  <a:avLst/>
                </a:prstGeom>
                <a:noFill/>
                <a:ln w="50800">
                  <a:solidFill>
                    <a:schemeClr val="tx1"/>
                  </a:solidFill>
                  <a:round/>
                  <a:headEnd/>
                  <a:tailEnd/>
                </a:ln>
                <a:effectLst/>
              </p:spPr>
              <p:txBody>
                <a:bodyPr wrap="none" anchor="ctr"/>
                <a:lstStyle/>
                <a:p>
                  <a:endParaRPr lang="tr-TR"/>
                </a:p>
              </p:txBody>
            </p:sp>
            <p:sp>
              <p:nvSpPr>
                <p:cNvPr id="134214" name="Line 70"/>
                <p:cNvSpPr>
                  <a:spLocks noChangeShapeType="1"/>
                </p:cNvSpPr>
                <p:nvPr/>
              </p:nvSpPr>
              <p:spPr bwMode="auto">
                <a:xfrm>
                  <a:off x="1380" y="3351"/>
                  <a:ext cx="647" cy="0"/>
                </a:xfrm>
                <a:prstGeom prst="line">
                  <a:avLst/>
                </a:prstGeom>
                <a:noFill/>
                <a:ln w="50800">
                  <a:solidFill>
                    <a:schemeClr val="tx1"/>
                  </a:solidFill>
                  <a:round/>
                  <a:headEnd/>
                  <a:tailEnd/>
                </a:ln>
                <a:effectLst/>
              </p:spPr>
              <p:txBody>
                <a:bodyPr wrap="none" anchor="ctr"/>
                <a:lstStyle/>
                <a:p>
                  <a:endParaRPr lang="tr-TR"/>
                </a:p>
              </p:txBody>
            </p:sp>
            <p:sp>
              <p:nvSpPr>
                <p:cNvPr id="134215" name="Line 71"/>
                <p:cNvSpPr>
                  <a:spLocks noChangeShapeType="1"/>
                </p:cNvSpPr>
                <p:nvPr/>
              </p:nvSpPr>
              <p:spPr bwMode="auto">
                <a:xfrm>
                  <a:off x="1464" y="3427"/>
                  <a:ext cx="646" cy="0"/>
                </a:xfrm>
                <a:prstGeom prst="line">
                  <a:avLst/>
                </a:prstGeom>
                <a:noFill/>
                <a:ln w="50800">
                  <a:solidFill>
                    <a:schemeClr val="tx1"/>
                  </a:solidFill>
                  <a:round/>
                  <a:headEnd/>
                  <a:tailEnd/>
                </a:ln>
                <a:effectLst/>
              </p:spPr>
              <p:txBody>
                <a:bodyPr wrap="none" anchor="ctr"/>
                <a:lstStyle/>
                <a:p>
                  <a:endParaRPr lang="tr-TR"/>
                </a:p>
              </p:txBody>
            </p:sp>
            <p:sp>
              <p:nvSpPr>
                <p:cNvPr id="134216" name="Line 72"/>
                <p:cNvSpPr>
                  <a:spLocks noChangeShapeType="1"/>
                </p:cNvSpPr>
                <p:nvPr/>
              </p:nvSpPr>
              <p:spPr bwMode="auto">
                <a:xfrm>
                  <a:off x="1464" y="3503"/>
                  <a:ext cx="646" cy="0"/>
                </a:xfrm>
                <a:prstGeom prst="line">
                  <a:avLst/>
                </a:prstGeom>
                <a:noFill/>
                <a:ln w="50800">
                  <a:solidFill>
                    <a:schemeClr val="tx1"/>
                  </a:solidFill>
                  <a:round/>
                  <a:headEnd/>
                  <a:tailEnd/>
                </a:ln>
                <a:effectLst/>
              </p:spPr>
              <p:txBody>
                <a:bodyPr wrap="none" anchor="ctr"/>
                <a:lstStyle/>
                <a:p>
                  <a:endParaRPr lang="tr-TR"/>
                </a:p>
              </p:txBody>
            </p:sp>
            <p:sp>
              <p:nvSpPr>
                <p:cNvPr id="134217" name="Line 73"/>
                <p:cNvSpPr>
                  <a:spLocks noChangeShapeType="1"/>
                </p:cNvSpPr>
                <p:nvPr/>
              </p:nvSpPr>
              <p:spPr bwMode="auto">
                <a:xfrm>
                  <a:off x="1715" y="3579"/>
                  <a:ext cx="646" cy="0"/>
                </a:xfrm>
                <a:prstGeom prst="line">
                  <a:avLst/>
                </a:prstGeom>
                <a:noFill/>
                <a:ln w="50800">
                  <a:solidFill>
                    <a:schemeClr val="tx1"/>
                  </a:solidFill>
                  <a:round/>
                  <a:headEnd/>
                  <a:tailEnd/>
                </a:ln>
                <a:effectLst/>
              </p:spPr>
              <p:txBody>
                <a:bodyPr wrap="none" anchor="ctr"/>
                <a:lstStyle/>
                <a:p>
                  <a:endParaRPr lang="tr-TR"/>
                </a:p>
              </p:txBody>
            </p:sp>
            <p:sp>
              <p:nvSpPr>
                <p:cNvPr id="134218" name="Line 74"/>
                <p:cNvSpPr>
                  <a:spLocks noChangeShapeType="1"/>
                </p:cNvSpPr>
                <p:nvPr/>
              </p:nvSpPr>
              <p:spPr bwMode="auto">
                <a:xfrm>
                  <a:off x="1715" y="3655"/>
                  <a:ext cx="856" cy="0"/>
                </a:xfrm>
                <a:prstGeom prst="line">
                  <a:avLst/>
                </a:prstGeom>
                <a:noFill/>
                <a:ln w="50800">
                  <a:solidFill>
                    <a:schemeClr val="tx1"/>
                  </a:solidFill>
                  <a:round/>
                  <a:headEnd/>
                  <a:tailEnd/>
                </a:ln>
                <a:effectLst/>
              </p:spPr>
              <p:txBody>
                <a:bodyPr wrap="none" anchor="ctr"/>
                <a:lstStyle/>
                <a:p>
                  <a:endParaRPr lang="tr-TR"/>
                </a:p>
              </p:txBody>
            </p:sp>
            <p:sp>
              <p:nvSpPr>
                <p:cNvPr id="134219" name="Line 75"/>
                <p:cNvSpPr>
                  <a:spLocks noChangeShapeType="1"/>
                </p:cNvSpPr>
                <p:nvPr/>
              </p:nvSpPr>
              <p:spPr bwMode="auto">
                <a:xfrm>
                  <a:off x="1715" y="3730"/>
                  <a:ext cx="856" cy="0"/>
                </a:xfrm>
                <a:prstGeom prst="line">
                  <a:avLst/>
                </a:prstGeom>
                <a:noFill/>
                <a:ln w="50800">
                  <a:solidFill>
                    <a:schemeClr val="tx1"/>
                  </a:solidFill>
                  <a:round/>
                  <a:headEnd/>
                  <a:tailEnd/>
                </a:ln>
                <a:effectLst/>
              </p:spPr>
              <p:txBody>
                <a:bodyPr wrap="none" anchor="ctr"/>
                <a:lstStyle/>
                <a:p>
                  <a:endParaRPr lang="tr-TR"/>
                </a:p>
              </p:txBody>
            </p:sp>
            <p:sp>
              <p:nvSpPr>
                <p:cNvPr id="134220" name="Line 76"/>
                <p:cNvSpPr>
                  <a:spLocks noChangeShapeType="1"/>
                </p:cNvSpPr>
                <p:nvPr/>
              </p:nvSpPr>
              <p:spPr bwMode="auto">
                <a:xfrm>
                  <a:off x="2109" y="3272"/>
                  <a:ext cx="486" cy="0"/>
                </a:xfrm>
                <a:prstGeom prst="line">
                  <a:avLst/>
                </a:prstGeom>
                <a:noFill/>
                <a:ln w="12700">
                  <a:solidFill>
                    <a:schemeClr val="tx1"/>
                  </a:solidFill>
                  <a:prstDash val="dash"/>
                  <a:round/>
                  <a:headEnd/>
                  <a:tailEnd/>
                </a:ln>
                <a:effectLst/>
              </p:spPr>
              <p:txBody>
                <a:bodyPr wrap="none" anchor="ctr"/>
                <a:lstStyle/>
                <a:p>
                  <a:endParaRPr lang="tr-TR"/>
                </a:p>
              </p:txBody>
            </p:sp>
            <p:sp>
              <p:nvSpPr>
                <p:cNvPr id="134221" name="Line 77"/>
                <p:cNvSpPr>
                  <a:spLocks noChangeShapeType="1"/>
                </p:cNvSpPr>
                <p:nvPr/>
              </p:nvSpPr>
              <p:spPr bwMode="auto">
                <a:xfrm>
                  <a:off x="2193" y="3500"/>
                  <a:ext cx="318" cy="0"/>
                </a:xfrm>
                <a:prstGeom prst="line">
                  <a:avLst/>
                </a:prstGeom>
                <a:noFill/>
                <a:ln w="12700">
                  <a:solidFill>
                    <a:schemeClr val="tx1"/>
                  </a:solidFill>
                  <a:prstDash val="dash"/>
                  <a:round/>
                  <a:headEnd/>
                  <a:tailEnd/>
                </a:ln>
                <a:effectLst/>
              </p:spPr>
              <p:txBody>
                <a:bodyPr wrap="none" anchor="ctr"/>
                <a:lstStyle/>
                <a:p>
                  <a:endParaRPr lang="tr-TR"/>
                </a:p>
              </p:txBody>
            </p:sp>
            <p:sp>
              <p:nvSpPr>
                <p:cNvPr id="134222" name="Line 78"/>
                <p:cNvSpPr>
                  <a:spLocks noChangeShapeType="1"/>
                </p:cNvSpPr>
                <p:nvPr/>
              </p:nvSpPr>
              <p:spPr bwMode="auto">
                <a:xfrm flipV="1">
                  <a:off x="1439" y="3644"/>
                  <a:ext cx="192" cy="19"/>
                </a:xfrm>
                <a:prstGeom prst="line">
                  <a:avLst/>
                </a:prstGeom>
                <a:noFill/>
                <a:ln w="12700">
                  <a:solidFill>
                    <a:schemeClr val="tx1"/>
                  </a:solidFill>
                  <a:prstDash val="dash"/>
                  <a:round/>
                  <a:headEnd/>
                  <a:tailEnd/>
                </a:ln>
                <a:effectLst/>
              </p:spPr>
              <p:txBody>
                <a:bodyPr wrap="none" anchor="ctr"/>
                <a:lstStyle/>
                <a:p>
                  <a:endParaRPr lang="tr-TR"/>
                </a:p>
              </p:txBody>
            </p:sp>
            <p:sp>
              <p:nvSpPr>
                <p:cNvPr id="134223" name="Line 79"/>
                <p:cNvSpPr>
                  <a:spLocks noChangeShapeType="1"/>
                </p:cNvSpPr>
                <p:nvPr/>
              </p:nvSpPr>
              <p:spPr bwMode="auto">
                <a:xfrm flipV="1">
                  <a:off x="1439" y="3719"/>
                  <a:ext cx="192" cy="18"/>
                </a:xfrm>
                <a:prstGeom prst="line">
                  <a:avLst/>
                </a:prstGeom>
                <a:noFill/>
                <a:ln w="12700">
                  <a:solidFill>
                    <a:schemeClr val="tx1"/>
                  </a:solidFill>
                  <a:prstDash val="dash"/>
                  <a:round/>
                  <a:headEnd/>
                  <a:tailEnd/>
                </a:ln>
                <a:effectLst/>
              </p:spPr>
              <p:txBody>
                <a:bodyPr wrap="none" anchor="ctr"/>
                <a:lstStyle/>
                <a:p>
                  <a:endParaRPr lang="tr-TR"/>
                </a:p>
              </p:txBody>
            </p:sp>
          </p:grpSp>
          <p:sp>
            <p:nvSpPr>
              <p:cNvPr id="134224" name="Rectangle 80"/>
              <p:cNvSpPr>
                <a:spLocks noChangeArrowheads="1"/>
              </p:cNvSpPr>
              <p:nvPr/>
            </p:nvSpPr>
            <p:spPr bwMode="auto">
              <a:xfrm>
                <a:off x="1753" y="3120"/>
                <a:ext cx="490" cy="152"/>
              </a:xfrm>
              <a:prstGeom prst="rect">
                <a:avLst/>
              </a:prstGeom>
              <a:noFill/>
              <a:ln w="12700">
                <a:noFill/>
                <a:miter lim="800000"/>
                <a:headEnd/>
                <a:tailEnd/>
              </a:ln>
              <a:effectLst/>
            </p:spPr>
            <p:txBody>
              <a:bodyPr wrap="none" lIns="90488" tIns="44450" rIns="90488" bIns="44450">
                <a:spAutoFit/>
              </a:bodyPr>
              <a:lstStyle/>
              <a:p>
                <a:pPr eaLnBrk="0" hangingPunct="0"/>
                <a:r>
                  <a:rPr lang="en-GB" sz="1000">
                    <a:solidFill>
                      <a:srgbClr val="000000"/>
                    </a:solidFill>
                    <a:latin typeface="Arial Narrow" pitchFamily="34" charset="0"/>
                  </a:rPr>
                  <a:t>Faaliyet </a:t>
                </a:r>
                <a:r>
                  <a:rPr lang="tr-TR" sz="1000">
                    <a:solidFill>
                      <a:srgbClr val="000000"/>
                    </a:solidFill>
                    <a:latin typeface="Arial Narrow" pitchFamily="34" charset="0"/>
                  </a:rPr>
                  <a:t>PLanı</a:t>
                </a:r>
                <a:endParaRPr lang="en-GB" sz="1000">
                  <a:solidFill>
                    <a:srgbClr val="000000"/>
                  </a:solidFill>
                  <a:latin typeface="Arial Narrow" pitchFamily="34" charset="0"/>
                </a:endParaRPr>
              </a:p>
            </p:txBody>
          </p:sp>
        </p:grpSp>
      </p:grpSp>
      <p:sp>
        <p:nvSpPr>
          <p:cNvPr id="134225" name="Rectangle 81"/>
          <p:cNvSpPr>
            <a:spLocks noChangeArrowheads="1"/>
          </p:cNvSpPr>
          <p:nvPr/>
        </p:nvSpPr>
        <p:spPr bwMode="auto">
          <a:xfrm>
            <a:off x="1835722" y="4149080"/>
            <a:ext cx="1800174" cy="459100"/>
          </a:xfrm>
          <a:prstGeom prst="rect">
            <a:avLst/>
          </a:prstGeom>
          <a:noFill/>
          <a:ln w="12700">
            <a:noFill/>
            <a:miter lim="800000"/>
            <a:headEnd/>
            <a:tailEnd/>
          </a:ln>
          <a:effectLst/>
        </p:spPr>
        <p:txBody>
          <a:bodyPr wrap="none" lIns="90488" tIns="44450" rIns="90488" bIns="44450">
            <a:spAutoFit/>
          </a:bodyPr>
          <a:lstStyle/>
          <a:p>
            <a:pPr algn="ctr" eaLnBrk="0" hangingPunct="0"/>
            <a:r>
              <a:rPr lang="tr-TR" sz="2400" b="1" dirty="0">
                <a:latin typeface="Arial Narrow" pitchFamily="34" charset="0"/>
              </a:rPr>
              <a:t>Faaliyet </a:t>
            </a:r>
            <a:r>
              <a:rPr lang="tr-TR" sz="2400" b="1" dirty="0" smtClean="0">
                <a:latin typeface="Arial Narrow" pitchFamily="34" charset="0"/>
              </a:rPr>
              <a:t>Planı</a:t>
            </a:r>
            <a:endParaRPr lang="en-GB" sz="2400" b="1" dirty="0">
              <a:latin typeface="Arial Narrow" pitchFamily="34" charset="0"/>
            </a:endParaRPr>
          </a:p>
        </p:txBody>
      </p:sp>
      <p:sp>
        <p:nvSpPr>
          <p:cNvPr id="134226" name="Rectangle 82"/>
          <p:cNvSpPr>
            <a:spLocks noChangeArrowheads="1"/>
          </p:cNvSpPr>
          <p:nvPr/>
        </p:nvSpPr>
        <p:spPr bwMode="auto">
          <a:xfrm>
            <a:off x="1336725" y="1316360"/>
            <a:ext cx="2185987" cy="454025"/>
          </a:xfrm>
          <a:prstGeom prst="rect">
            <a:avLst/>
          </a:prstGeom>
          <a:noFill/>
          <a:ln w="12700">
            <a:noFill/>
            <a:miter lim="800000"/>
            <a:headEnd/>
            <a:tailEnd/>
          </a:ln>
          <a:effectLst/>
        </p:spPr>
        <p:txBody>
          <a:bodyPr wrap="none" lIns="90488" tIns="44450" rIns="90488" bIns="44450">
            <a:spAutoFit/>
          </a:bodyPr>
          <a:lstStyle/>
          <a:p>
            <a:pPr eaLnBrk="0" hangingPunct="0"/>
            <a:r>
              <a:rPr lang="tr-TR" sz="2400" b="1" dirty="0">
                <a:latin typeface="Arial Narrow" pitchFamily="34" charset="0"/>
              </a:rPr>
              <a:t>Mantıksal Çerçeve</a:t>
            </a:r>
            <a:endParaRPr lang="en-GB" sz="2400" b="1" dirty="0">
              <a:latin typeface="Arial Narrow" pitchFamily="34" charset="0"/>
            </a:endParaRPr>
          </a:p>
        </p:txBody>
      </p:sp>
      <p:sp>
        <p:nvSpPr>
          <p:cNvPr id="134229" name="Rectangle 85"/>
          <p:cNvSpPr>
            <a:spLocks noChangeArrowheads="1"/>
          </p:cNvSpPr>
          <p:nvPr/>
        </p:nvSpPr>
        <p:spPr bwMode="auto">
          <a:xfrm>
            <a:off x="2503537" y="3297560"/>
            <a:ext cx="455613" cy="301625"/>
          </a:xfrm>
          <a:prstGeom prst="rect">
            <a:avLst/>
          </a:prstGeom>
          <a:solidFill>
            <a:srgbClr val="FECAD4"/>
          </a:solidFill>
          <a:ln w="12700">
            <a:solidFill>
              <a:schemeClr val="tx1"/>
            </a:solidFill>
            <a:miter lim="800000"/>
            <a:headEnd/>
            <a:tailEnd/>
          </a:ln>
          <a:effectLst/>
        </p:spPr>
        <p:txBody>
          <a:bodyPr wrap="none" anchor="ctr"/>
          <a:lstStyle/>
          <a:p>
            <a:endParaRPr lang="tr-TR"/>
          </a:p>
        </p:txBody>
      </p:sp>
      <p:pic>
        <p:nvPicPr>
          <p:cNvPr id="88" name="87 Resim" descr="Snap1.jpg"/>
          <p:cNvPicPr>
            <a:picLocks noChangeAspect="1"/>
          </p:cNvPicPr>
          <p:nvPr/>
        </p:nvPicPr>
        <p:blipFill>
          <a:blip r:embed="rId3" cstate="print"/>
          <a:stretch>
            <a:fillRect/>
          </a:stretch>
        </p:blipFill>
        <p:spPr>
          <a:xfrm>
            <a:off x="6228184" y="3429000"/>
            <a:ext cx="2714625" cy="962025"/>
          </a:xfrm>
          <a:prstGeom prst="rect">
            <a:avLst/>
          </a:prstGeom>
        </p:spPr>
      </p:pic>
      <p:pic>
        <p:nvPicPr>
          <p:cNvPr id="89" name="88 Resim" descr="Snap2.jpg"/>
          <p:cNvPicPr>
            <a:picLocks noChangeAspect="1"/>
          </p:cNvPicPr>
          <p:nvPr/>
        </p:nvPicPr>
        <p:blipFill>
          <a:blip r:embed="rId4" cstate="print"/>
          <a:stretch>
            <a:fillRect/>
          </a:stretch>
        </p:blipFill>
        <p:spPr>
          <a:xfrm>
            <a:off x="6084168" y="5269954"/>
            <a:ext cx="2705100" cy="895350"/>
          </a:xfrm>
          <a:prstGeom prst="rect">
            <a:avLst/>
          </a:prstGeom>
        </p:spPr>
      </p:pic>
      <p:sp>
        <p:nvSpPr>
          <p:cNvPr id="90" name="89 Aşağı Ok"/>
          <p:cNvSpPr/>
          <p:nvPr/>
        </p:nvSpPr>
        <p:spPr>
          <a:xfrm>
            <a:off x="3635896" y="2564904"/>
            <a:ext cx="432048"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1" name="90 Metin kutusu"/>
          <p:cNvSpPr txBox="1"/>
          <p:nvPr/>
        </p:nvSpPr>
        <p:spPr>
          <a:xfrm>
            <a:off x="3707904" y="2132856"/>
            <a:ext cx="360040" cy="369332"/>
          </a:xfrm>
          <a:prstGeom prst="rect">
            <a:avLst/>
          </a:prstGeom>
          <a:noFill/>
        </p:spPr>
        <p:txBody>
          <a:bodyPr wrap="square" rtlCol="0">
            <a:spAutoFit/>
          </a:bodyPr>
          <a:lstStyle/>
          <a:p>
            <a:r>
              <a:rPr lang="tr-TR" b="1" dirty="0" smtClean="0"/>
              <a:t>1</a:t>
            </a:r>
            <a:endParaRPr lang="tr-TR" b="1" dirty="0"/>
          </a:p>
        </p:txBody>
      </p:sp>
      <p:sp>
        <p:nvSpPr>
          <p:cNvPr id="92" name="91 Bükülü Ok"/>
          <p:cNvSpPr/>
          <p:nvPr/>
        </p:nvSpPr>
        <p:spPr>
          <a:xfrm flipV="1">
            <a:off x="3779912" y="4869160"/>
            <a:ext cx="1872208" cy="8640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92 Metin kutusu"/>
          <p:cNvSpPr txBox="1"/>
          <p:nvPr/>
        </p:nvSpPr>
        <p:spPr>
          <a:xfrm>
            <a:off x="3707904" y="4365104"/>
            <a:ext cx="360040" cy="369332"/>
          </a:xfrm>
          <a:prstGeom prst="rect">
            <a:avLst/>
          </a:prstGeom>
          <a:noFill/>
        </p:spPr>
        <p:txBody>
          <a:bodyPr wrap="square" rtlCol="0">
            <a:spAutoFit/>
          </a:bodyPr>
          <a:lstStyle/>
          <a:p>
            <a:r>
              <a:rPr lang="tr-TR" b="1" dirty="0" smtClean="0"/>
              <a:t>2</a:t>
            </a:r>
            <a:endParaRPr lang="tr-TR" b="1" dirty="0"/>
          </a:p>
        </p:txBody>
      </p:sp>
      <p:sp>
        <p:nvSpPr>
          <p:cNvPr id="94" name="93 Metin kutusu"/>
          <p:cNvSpPr txBox="1"/>
          <p:nvPr/>
        </p:nvSpPr>
        <p:spPr>
          <a:xfrm>
            <a:off x="5724128" y="5229200"/>
            <a:ext cx="360040" cy="369332"/>
          </a:xfrm>
          <a:prstGeom prst="rect">
            <a:avLst/>
          </a:prstGeom>
          <a:noFill/>
        </p:spPr>
        <p:txBody>
          <a:bodyPr wrap="square" rtlCol="0">
            <a:spAutoFit/>
          </a:bodyPr>
          <a:lstStyle/>
          <a:p>
            <a:r>
              <a:rPr lang="tr-TR" b="1" dirty="0" smtClean="0"/>
              <a:t>3</a:t>
            </a:r>
            <a:endParaRPr lang="tr-TR" b="1" dirty="0"/>
          </a:p>
        </p:txBody>
      </p:sp>
      <p:sp>
        <p:nvSpPr>
          <p:cNvPr id="95" name="94 Yukarı Ok"/>
          <p:cNvSpPr/>
          <p:nvPr/>
        </p:nvSpPr>
        <p:spPr>
          <a:xfrm>
            <a:off x="5724128" y="4077072"/>
            <a:ext cx="360040" cy="10801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6" name="95 Metin kutusu"/>
          <p:cNvSpPr txBox="1"/>
          <p:nvPr/>
        </p:nvSpPr>
        <p:spPr>
          <a:xfrm>
            <a:off x="5724128" y="3645024"/>
            <a:ext cx="360040" cy="369332"/>
          </a:xfrm>
          <a:prstGeom prst="rect">
            <a:avLst/>
          </a:prstGeom>
          <a:noFill/>
        </p:spPr>
        <p:txBody>
          <a:bodyPr wrap="square" rtlCol="0">
            <a:spAutoFit/>
          </a:bodyPr>
          <a:lstStyle/>
          <a:p>
            <a:r>
              <a:rPr lang="tr-TR" b="1" dirty="0" smtClean="0"/>
              <a:t>4</a:t>
            </a:r>
            <a:endParaRPr lang="tr-TR" b="1" dirty="0"/>
          </a:p>
        </p:txBody>
      </p:sp>
      <p:sp>
        <p:nvSpPr>
          <p:cNvPr id="97" name="96 Bükülü Ok"/>
          <p:cNvSpPr/>
          <p:nvPr/>
        </p:nvSpPr>
        <p:spPr>
          <a:xfrm>
            <a:off x="5796136" y="2204864"/>
            <a:ext cx="432048" cy="1440160"/>
          </a:xfrm>
          <a:prstGeom prst="bentArrow">
            <a:avLst>
              <a:gd name="adj1" fmla="val 3675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8" name="97 Metin kutusu"/>
          <p:cNvSpPr txBox="1"/>
          <p:nvPr/>
        </p:nvSpPr>
        <p:spPr>
          <a:xfrm>
            <a:off x="5868144" y="1772816"/>
            <a:ext cx="360040" cy="369332"/>
          </a:xfrm>
          <a:prstGeom prst="rect">
            <a:avLst/>
          </a:prstGeom>
          <a:noFill/>
        </p:spPr>
        <p:txBody>
          <a:bodyPr wrap="square" rtlCol="0">
            <a:spAutoFit/>
          </a:bodyPr>
          <a:lstStyle/>
          <a:p>
            <a:r>
              <a:rPr lang="tr-TR" b="1" dirty="0" smtClean="0"/>
              <a:t>5</a:t>
            </a:r>
            <a:endParaRPr lang="tr-TR" b="1" dirty="0"/>
          </a:p>
        </p:txBody>
      </p:sp>
      <p:sp>
        <p:nvSpPr>
          <p:cNvPr id="99" name="Rectangle 81"/>
          <p:cNvSpPr>
            <a:spLocks noChangeArrowheads="1"/>
          </p:cNvSpPr>
          <p:nvPr/>
        </p:nvSpPr>
        <p:spPr bwMode="auto">
          <a:xfrm>
            <a:off x="5724128" y="908720"/>
            <a:ext cx="884859" cy="459100"/>
          </a:xfrm>
          <a:prstGeom prst="rect">
            <a:avLst/>
          </a:prstGeom>
          <a:noFill/>
          <a:ln w="12700">
            <a:noFill/>
            <a:miter lim="800000"/>
            <a:headEnd/>
            <a:tailEnd/>
          </a:ln>
          <a:effectLst/>
        </p:spPr>
        <p:txBody>
          <a:bodyPr wrap="none" lIns="90488" tIns="44450" rIns="90488" bIns="44450">
            <a:spAutoFit/>
          </a:bodyPr>
          <a:lstStyle/>
          <a:p>
            <a:pPr algn="ctr" eaLnBrk="0" hangingPunct="0"/>
            <a:r>
              <a:rPr lang="tr-TR" sz="2400" b="1" dirty="0" smtClean="0">
                <a:latin typeface="Arial Narrow" pitchFamily="34" charset="0"/>
              </a:rPr>
              <a:t>Bütçe</a:t>
            </a:r>
            <a:endParaRPr lang="en-GB" sz="2400" b="1"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1D4F9904-BCF3-4AF4-9983-8F8E8649953B}" type="slidenum">
              <a:rPr lang="tr-TR">
                <a:solidFill>
                  <a:schemeClr val="accent1">
                    <a:lumMod val="40000"/>
                    <a:lumOff val="60000"/>
                  </a:schemeClr>
                </a:solidFill>
              </a:rPr>
              <a:pPr>
                <a:defRPr/>
              </a:pPr>
              <a:t>13</a:t>
            </a:fld>
            <a:endParaRPr lang="tr-TR">
              <a:solidFill>
                <a:schemeClr val="accent1">
                  <a:lumMod val="40000"/>
                  <a:lumOff val="60000"/>
                </a:schemeClr>
              </a:solidFill>
            </a:endParaRPr>
          </a:p>
        </p:txBody>
      </p:sp>
      <p:sp>
        <p:nvSpPr>
          <p:cNvPr id="945154" name="Rectangle 2"/>
          <p:cNvSpPr>
            <a:spLocks noGrp="1" noChangeArrowheads="1"/>
          </p:cNvSpPr>
          <p:nvPr>
            <p:ph type="body" idx="1"/>
          </p:nvPr>
        </p:nvSpPr>
        <p:spPr/>
        <p:txBody>
          <a:bodyPr/>
          <a:lstStyle/>
          <a:p>
            <a:pPr>
              <a:defRPr/>
            </a:pPr>
            <a:endParaRPr lang="tr-TR" sz="2400" dirty="0" smtClean="0">
              <a:solidFill>
                <a:schemeClr val="tx1">
                  <a:lumMod val="65000"/>
                  <a:lumOff val="35000"/>
                </a:schemeClr>
              </a:solidFill>
            </a:endParaRPr>
          </a:p>
          <a:p>
            <a:pPr>
              <a:defRPr/>
            </a:pPr>
            <a:endParaRPr lang="tr-TR" sz="2400" dirty="0" smtClean="0">
              <a:solidFill>
                <a:schemeClr val="tx1">
                  <a:lumMod val="65000"/>
                  <a:lumOff val="35000"/>
                </a:schemeClr>
              </a:solidFill>
            </a:endParaRPr>
          </a:p>
          <a:p>
            <a:pPr>
              <a:defRPr/>
            </a:pPr>
            <a:endParaRPr lang="tr-TR" sz="2400" dirty="0" smtClean="0">
              <a:solidFill>
                <a:schemeClr val="tx1">
                  <a:lumMod val="65000"/>
                  <a:lumOff val="35000"/>
                </a:schemeClr>
              </a:solidFill>
            </a:endParaRPr>
          </a:p>
          <a:p>
            <a:pPr>
              <a:defRPr/>
            </a:pPr>
            <a:endParaRPr lang="tr-TR" sz="2400" dirty="0" smtClean="0">
              <a:solidFill>
                <a:schemeClr val="tx1">
                  <a:lumMod val="65000"/>
                  <a:lumOff val="35000"/>
                </a:schemeClr>
              </a:solidFill>
            </a:endParaRPr>
          </a:p>
          <a:p>
            <a:pPr>
              <a:defRPr/>
            </a:pPr>
            <a:endParaRPr lang="tr-TR" sz="2400" dirty="0" smtClean="0">
              <a:solidFill>
                <a:schemeClr val="tx1">
                  <a:lumMod val="65000"/>
                  <a:lumOff val="35000"/>
                </a:schemeClr>
              </a:solidFill>
            </a:endParaRPr>
          </a:p>
          <a:p>
            <a:pPr algn="just">
              <a:defRPr/>
            </a:pPr>
            <a:r>
              <a:rPr lang="tr-TR" sz="2000" dirty="0" smtClean="0">
                <a:solidFill>
                  <a:schemeClr val="tx1">
                    <a:lumMod val="65000"/>
                    <a:lumOff val="35000"/>
                  </a:schemeClr>
                </a:solidFill>
              </a:rPr>
              <a:t>Projenize kısa, ilgi çekici, kolay anlaşılır bir başlık vermeyi tercih edebilirsiniz. Projenizin bu başlıkla anılacağını unutmayınız.</a:t>
            </a:r>
          </a:p>
          <a:p>
            <a:pPr algn="just">
              <a:defRPr/>
            </a:pPr>
            <a:endParaRPr lang="tr-TR" sz="500" dirty="0" smtClean="0">
              <a:solidFill>
                <a:schemeClr val="tx1">
                  <a:lumMod val="65000"/>
                  <a:lumOff val="35000"/>
                </a:schemeClr>
              </a:solidFill>
            </a:endParaRPr>
          </a:p>
          <a:p>
            <a:pPr algn="just">
              <a:defRPr/>
            </a:pPr>
            <a:r>
              <a:rPr lang="tr-TR" sz="2000" dirty="0" smtClean="0">
                <a:solidFill>
                  <a:schemeClr val="tx1">
                    <a:lumMod val="65000"/>
                    <a:lumOff val="35000"/>
                  </a:schemeClr>
                </a:solidFill>
              </a:rPr>
              <a:t>Projenin gerçekleşeceği il, ilçe, mahalle ve/veya köyü yazınız. Projenin gerçekleştirileceği yeri(</a:t>
            </a:r>
            <a:r>
              <a:rPr lang="tr-TR" sz="2000" dirty="0" err="1" smtClean="0">
                <a:solidFill>
                  <a:schemeClr val="tx1">
                    <a:lumMod val="65000"/>
                    <a:lumOff val="35000"/>
                  </a:schemeClr>
                </a:solidFill>
              </a:rPr>
              <a:t>ler</a:t>
            </a:r>
            <a:r>
              <a:rPr lang="tr-TR" sz="2000" dirty="0" smtClean="0">
                <a:solidFill>
                  <a:schemeClr val="tx1">
                    <a:lumMod val="65000"/>
                    <a:lumOff val="35000"/>
                  </a:schemeClr>
                </a:solidFill>
              </a:rPr>
              <a:t>)i en az ilçe düzeyinde belirtmeniz gereklidir.</a:t>
            </a:r>
            <a:endParaRPr lang="tr-TR" sz="2000" dirty="0">
              <a:solidFill>
                <a:schemeClr val="tx1">
                  <a:lumMod val="65000"/>
                  <a:lumOff val="35000"/>
                </a:schemeClr>
              </a:solidFill>
              <a:latin typeface="Tahoma" pitchFamily="34" charset="0"/>
            </a:endParaRPr>
          </a:p>
        </p:txBody>
      </p:sp>
      <p:sp>
        <p:nvSpPr>
          <p:cNvPr id="945156" name="Rectangle 4"/>
          <p:cNvSpPr>
            <a:spLocks noChangeArrowheads="1"/>
          </p:cNvSpPr>
          <p:nvPr/>
        </p:nvSpPr>
        <p:spPr bwMode="auto">
          <a:xfrm>
            <a:off x="2209800" y="188913"/>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pic>
        <p:nvPicPr>
          <p:cNvPr id="15365" name="Picture 2"/>
          <p:cNvPicPr>
            <a:picLocks noChangeAspect="1" noChangeArrowheads="1"/>
          </p:cNvPicPr>
          <p:nvPr/>
        </p:nvPicPr>
        <p:blipFill>
          <a:blip r:embed="rId3" cstate="print"/>
          <a:srcRect/>
          <a:stretch>
            <a:fillRect/>
          </a:stretch>
        </p:blipFill>
        <p:spPr bwMode="auto">
          <a:xfrm>
            <a:off x="250825" y="1125538"/>
            <a:ext cx="8569325" cy="27352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4294967295"/>
          </p:nvPr>
        </p:nvSpPr>
        <p:spPr>
          <a:xfrm>
            <a:off x="0" y="6237288"/>
            <a:ext cx="2133600" cy="500062"/>
          </a:xfrm>
        </p:spPr>
        <p:txBody>
          <a:bodyPr/>
          <a:lstStyle/>
          <a:p>
            <a:pPr>
              <a:defRPr/>
            </a:pPr>
            <a:fld id="{6F6F2E64-F6A5-48A6-A56B-FDA2143AEB0B}" type="slidenum">
              <a:rPr lang="tr-TR" smtClean="0">
                <a:solidFill>
                  <a:srgbClr val="4F81BD">
                    <a:lumMod val="40000"/>
                    <a:lumOff val="60000"/>
                  </a:srgbClr>
                </a:solidFill>
                <a:latin typeface="Calibri" pitchFamily="34" charset="0"/>
              </a:rPr>
              <a:pPr>
                <a:defRPr/>
              </a:pPr>
              <a:t>130</a:t>
            </a:fld>
            <a:endParaRPr lang="tr-TR" dirty="0">
              <a:solidFill>
                <a:srgbClr val="4F81BD">
                  <a:lumMod val="40000"/>
                  <a:lumOff val="60000"/>
                </a:srgbClr>
              </a:solidFill>
              <a:latin typeface="Calibri" pitchFamily="34" charset="0"/>
            </a:endParaRPr>
          </a:p>
        </p:txBody>
      </p:sp>
      <p:sp>
        <p:nvSpPr>
          <p:cNvPr id="2" name="1 Veri Yer Tutucusu"/>
          <p:cNvSpPr>
            <a:spLocks noGrp="1"/>
          </p:cNvSpPr>
          <p:nvPr>
            <p:ph type="dt" sz="half" idx="4294967295"/>
          </p:nvPr>
        </p:nvSpPr>
        <p:spPr>
          <a:xfrm>
            <a:off x="7643813" y="6308725"/>
            <a:ext cx="1500187" cy="365125"/>
          </a:xfrm>
        </p:spPr>
        <p:txBody>
          <a:bodyPr/>
          <a:lstStyle/>
          <a:p>
            <a:pPr>
              <a:defRPr/>
            </a:pPr>
            <a:fld id="{532BF470-DC63-40BD-B016-E46D9DC512BE}" type="datetime1">
              <a:rPr lang="tr-TR" smtClean="0">
                <a:solidFill>
                  <a:srgbClr val="4F81BD">
                    <a:lumMod val="40000"/>
                    <a:lumOff val="60000"/>
                  </a:srgbClr>
                </a:solidFill>
                <a:latin typeface="Calibri" pitchFamily="34" charset="0"/>
              </a:rPr>
              <a:pPr>
                <a:defRPr/>
              </a:pPr>
              <a:t>04.12.2013</a:t>
            </a:fld>
            <a:endParaRPr lang="tr-TR" dirty="0">
              <a:solidFill>
                <a:srgbClr val="4F81BD">
                  <a:lumMod val="40000"/>
                  <a:lumOff val="60000"/>
                </a:srgbClr>
              </a:solidFill>
              <a:latin typeface="Calibri" pitchFamily="34" charset="0"/>
            </a:endParaRPr>
          </a:p>
        </p:txBody>
      </p:sp>
      <p:sp>
        <p:nvSpPr>
          <p:cNvPr id="5" name="2 Başlık"/>
          <p:cNvSpPr txBox="1">
            <a:spLocks/>
          </p:cNvSpPr>
          <p:nvPr/>
        </p:nvSpPr>
        <p:spPr bwMode="auto">
          <a:xfrm>
            <a:off x="2771800" y="44624"/>
            <a:ext cx="6408712" cy="1008112"/>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ysClr val="windowText" lastClr="000000"/>
                </a:solidFill>
                <a:effectLst/>
                <a:uLnTx/>
                <a:uFillTx/>
                <a:latin typeface="Calibri" pitchFamily="34" charset="0"/>
                <a:ea typeface="+mj-ea"/>
                <a:cs typeface="+mj-cs"/>
              </a:rPr>
              <a:t>BÜTÇE</a:t>
            </a:r>
            <a:endParaRPr kumimoji="0" lang="tr-TR" sz="2800" b="0" i="0" u="none" strike="noStrike" kern="1200" cap="none" spc="0" normalizeH="0" baseline="0" noProof="0" dirty="0">
              <a:ln>
                <a:noFill/>
              </a:ln>
              <a:solidFill>
                <a:sysClr val="windowText" lastClr="000000"/>
              </a:solidFill>
              <a:effectLst/>
              <a:uLnTx/>
              <a:uFillTx/>
              <a:latin typeface="Calibri" pitchFamily="34" charset="0"/>
              <a:ea typeface="+mj-ea"/>
              <a:cs typeface="+mj-cs"/>
            </a:endParaRPr>
          </a:p>
        </p:txBody>
      </p:sp>
      <p:sp>
        <p:nvSpPr>
          <p:cNvPr id="6" name="5 Dikdörtgen"/>
          <p:cNvSpPr/>
          <p:nvPr/>
        </p:nvSpPr>
        <p:spPr>
          <a:xfrm>
            <a:off x="285720" y="1071546"/>
            <a:ext cx="856895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2400" dirty="0" smtClean="0">
                <a:latin typeface="Calibri" pitchFamily="34" charset="0"/>
              </a:rPr>
              <a:t>Proje bütçesi, bir projenin mali </a:t>
            </a:r>
            <a:r>
              <a:rPr lang="tr-TR" sz="2400" b="1" dirty="0" smtClean="0">
                <a:latin typeface="Calibri" pitchFamily="34" charset="0"/>
              </a:rPr>
              <a:t>kaynaklarını</a:t>
            </a:r>
            <a:r>
              <a:rPr lang="tr-TR" sz="2400" dirty="0" smtClean="0">
                <a:latin typeface="Calibri" pitchFamily="34" charset="0"/>
              </a:rPr>
              <a:t>, bu kaynakların nasıl </a:t>
            </a:r>
            <a:r>
              <a:rPr lang="tr-TR" sz="2400" b="1" dirty="0" smtClean="0">
                <a:latin typeface="Calibri" pitchFamily="34" charset="0"/>
              </a:rPr>
              <a:t>kullanılacağını</a:t>
            </a:r>
            <a:r>
              <a:rPr lang="tr-TR" sz="2400" dirty="0" smtClean="0">
                <a:latin typeface="Calibri" pitchFamily="34" charset="0"/>
              </a:rPr>
              <a:t> ve faaliyetler arasında nasıl dağılacağını gösteren bir tablodur.</a:t>
            </a:r>
            <a:endParaRPr lang="tr-TR" sz="2400" dirty="0">
              <a:latin typeface="Calibri" pitchFamily="34" charset="0"/>
            </a:endParaRPr>
          </a:p>
        </p:txBody>
      </p:sp>
      <p:graphicFrame>
        <p:nvGraphicFramePr>
          <p:cNvPr id="10" name="9 Tablo"/>
          <p:cNvGraphicFramePr>
            <a:graphicFrameLocks noGrp="1"/>
          </p:cNvGraphicFramePr>
          <p:nvPr/>
        </p:nvGraphicFramePr>
        <p:xfrm>
          <a:off x="1500166" y="2285992"/>
          <a:ext cx="4887137" cy="4345182"/>
        </p:xfrm>
        <a:graphic>
          <a:graphicData uri="http://schemas.openxmlformats.org/drawingml/2006/table">
            <a:tbl>
              <a:tblPr/>
              <a:tblGrid>
                <a:gridCol w="2188349"/>
                <a:gridCol w="636087"/>
                <a:gridCol w="460705"/>
                <a:gridCol w="753880"/>
                <a:gridCol w="848116"/>
              </a:tblGrid>
              <a:tr h="75773">
                <a:tc gridSpan="5">
                  <a:txBody>
                    <a:bodyPr/>
                    <a:lstStyle/>
                    <a:p>
                      <a:pPr algn="l" fontAlgn="ctr"/>
                      <a:r>
                        <a:rPr lang="tr-TR" sz="400" b="1" i="0" u="none" strike="noStrike">
                          <a:latin typeface="Arial"/>
                        </a:rPr>
                        <a:t>EK B-1. FAALİYET BÜTÇESİ</a:t>
                      </a:r>
                      <a:r>
                        <a:rPr lang="tr-TR" sz="400" b="1" i="0" u="none" strike="noStrike" baseline="30000">
                          <a:latin typeface="Arial"/>
                        </a:rPr>
                        <a:t>1</a:t>
                      </a:r>
                      <a:endParaRPr lang="tr-TR" sz="400" b="1" i="0" u="none" strike="noStrike">
                        <a:latin typeface="Arial"/>
                      </a:endParaRP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5773">
                <a:tc>
                  <a:txBody>
                    <a:bodyPr/>
                    <a:lstStyle/>
                    <a:p>
                      <a:pPr algn="ctr" fontAlgn="ctr"/>
                      <a:r>
                        <a:rPr lang="tr-TR" sz="400" b="1" i="0" u="none" strike="noStrike">
                          <a:latin typeface="Arial"/>
                        </a:rPr>
                        <a:t>Giderler</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tr-TR" sz="400" b="1" i="0" u="none" strike="noStrike">
                          <a:latin typeface="Arial"/>
                        </a:rPr>
                        <a:t>Birim</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tr-TR" sz="400" b="1" i="0" u="none" strike="noStrike">
                          <a:latin typeface="Arial"/>
                        </a:rPr>
                        <a:t>Miktar</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tr-TR" sz="400" b="1" i="0" u="none" strike="noStrike">
                          <a:latin typeface="Arial"/>
                        </a:rPr>
                        <a:t>Birim Maliyet (TL)</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tr-TR" sz="400" b="1" i="0" u="none" strike="noStrike">
                          <a:latin typeface="Arial"/>
                        </a:rPr>
                        <a:t>Toplam Maliyet</a:t>
                      </a:r>
                      <a:br>
                        <a:rPr lang="tr-TR" sz="400" b="1" i="0" u="none" strike="noStrike">
                          <a:latin typeface="Arial"/>
                        </a:rPr>
                      </a:br>
                      <a:r>
                        <a:rPr lang="tr-TR" sz="400" b="1" i="0" u="none" strike="noStrike">
                          <a:latin typeface="Arial"/>
                        </a:rPr>
                        <a:t>(TL)2</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75773">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75773">
                <a:tc>
                  <a:txBody>
                    <a:bodyPr/>
                    <a:lstStyle/>
                    <a:p>
                      <a:pPr algn="l" fontAlgn="ctr"/>
                      <a:r>
                        <a:rPr lang="tr-TR" sz="400" b="1" i="0" u="none" strike="noStrike">
                          <a:latin typeface="Arial"/>
                        </a:rPr>
                        <a:t> </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1. İnsan Kaynakları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1.1 Maaşlar (brüt tutarlar, yurt içi personel)</a:t>
                      </a:r>
                      <a:r>
                        <a:rPr lang="tr-TR" sz="400" b="0" i="0" u="none" strike="noStrike" baseline="30000">
                          <a:latin typeface="Arial"/>
                        </a:rPr>
                        <a:t>3</a:t>
                      </a:r>
                      <a:endParaRPr lang="tr-TR" sz="400" b="0"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   1.1.1 Teknik</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Aylık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   1.1.2 İdari / destek personeli</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Aylık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1.2 Maaşlar (brüt tutarlar, yabancı personel)</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Aylık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1.3 Gündelikler</a:t>
                      </a:r>
                      <a:r>
                        <a:rPr lang="tr-TR" sz="400" b="1" i="0" u="none" strike="noStrike" baseline="30000">
                          <a:latin typeface="Arial"/>
                        </a:rPr>
                        <a:t>4</a:t>
                      </a:r>
                      <a:endParaRPr lang="tr-TR" sz="400" b="1"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   1.3.1 Yurt dışı (proje personeli)</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Gündelik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   1.3.2 Yurt içi (proje personeli)</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Gündelik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   1.3.3 Seminer/konferans katılımcıları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Gündelik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İnsan Kaynakları Alt Toplamı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400" b="1"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75773">
                <a:tc>
                  <a:txBody>
                    <a:bodyPr/>
                    <a:lstStyle/>
                    <a:p>
                      <a:pPr algn="l" fontAlgn="ctr"/>
                      <a:r>
                        <a:rPr lang="tr-TR" sz="400" b="1" i="0" u="none" strike="noStrike">
                          <a:latin typeface="Arial"/>
                        </a:rPr>
                        <a:t> </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2. Seyahat</a:t>
                      </a:r>
                      <a:r>
                        <a:rPr lang="tr-TR" sz="400" b="1" i="0" u="none" strike="noStrike" baseline="30000">
                          <a:latin typeface="Arial"/>
                        </a:rPr>
                        <a:t>5</a:t>
                      </a:r>
                      <a:endParaRPr lang="tr-TR" sz="400" b="1"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2.1. Yurt dışı seyahat</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Her uçuş için</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093">
                <a:tc>
                  <a:txBody>
                    <a:bodyPr/>
                    <a:lstStyle/>
                    <a:p>
                      <a:pPr algn="l" fontAlgn="ctr"/>
                      <a:r>
                        <a:rPr lang="tr-TR" sz="400" b="0" i="0" u="none" strike="noStrike">
                          <a:latin typeface="Arial"/>
                        </a:rPr>
                        <a:t>2.2 Yurt içi seyahat</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Seyahat başına</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Seyahat Alt Toplamı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400" b="1"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75773">
                <a:tc>
                  <a:txBody>
                    <a:bodyPr/>
                    <a:lstStyle/>
                    <a:p>
                      <a:pPr algn="l" fontAlgn="ctr"/>
                      <a:r>
                        <a:rPr lang="tr-TR" sz="400" b="0" i="0" u="none" strike="noStrike">
                          <a:latin typeface="Arial"/>
                        </a:rPr>
                        <a:t> </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3. Ekipman ve malzeme</a:t>
                      </a:r>
                      <a:r>
                        <a:rPr lang="tr-TR" sz="400" b="1" i="0" u="none" strike="noStrike" baseline="30000">
                          <a:latin typeface="Arial"/>
                        </a:rPr>
                        <a:t>6</a:t>
                      </a:r>
                      <a:endParaRPr lang="tr-TR" sz="400" b="1"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3.1 Araç satın alımı veya kiralanması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Her araç için</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3.2 Mobilya, bilgisayar donanımı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Her adet için</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3.3 Makineler, teçhizat</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3.4 Makineler için yedek parça, ekipman, aletler</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3.5 Diğer (lütfen belirtiniz)</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Ekipman ve Malzeme Alt Toplamı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400" b="1"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75773">
                <a:tc>
                  <a:txBody>
                    <a:bodyPr/>
                    <a:lstStyle/>
                    <a:p>
                      <a:pPr algn="l" fontAlgn="ctr"/>
                      <a:r>
                        <a:rPr lang="tr-TR" sz="400" b="0" i="0" u="none" strike="noStrike">
                          <a:latin typeface="Arial"/>
                        </a:rPr>
                        <a:t> </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4. Yerel ofis maliyetleri</a:t>
                      </a:r>
                      <a:r>
                        <a:rPr lang="tr-TR" sz="400" b="1" i="0" u="none" strike="noStrike" baseline="30000">
                          <a:latin typeface="Arial"/>
                        </a:rPr>
                        <a:t>7</a:t>
                      </a:r>
                      <a:endParaRPr lang="tr-TR" sz="400" b="1"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4.1 Araç maliyetleri</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Aylık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4.2 Ofis kirası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Aylık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4.3 Tüketim malzemeleri - ofis malzemeleri</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Aylık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231">
                <a:tc>
                  <a:txBody>
                    <a:bodyPr/>
                    <a:lstStyle/>
                    <a:p>
                      <a:pPr algn="l" fontAlgn="ctr"/>
                      <a:r>
                        <a:rPr lang="tr-TR" sz="400" b="0" i="0" u="none" strike="noStrike">
                          <a:latin typeface="Arial"/>
                        </a:rPr>
                        <a:t>4.4 Diğer hizmetler (tel/faks, elektrik/ısınma, bakım)</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Aylık</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Yerel Ofis Maliyetleri Alt Toplamı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400" b="1"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75773">
                <a:tc>
                  <a:txBody>
                    <a:bodyPr/>
                    <a:lstStyle/>
                    <a:p>
                      <a:pPr algn="l" fontAlgn="ctr"/>
                      <a:r>
                        <a:rPr lang="tr-TR" sz="400" b="1" i="0" u="none" strike="noStrike">
                          <a:latin typeface="Arial"/>
                        </a:rPr>
                        <a:t> </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5. Diğer maliyetler, hizmetler</a:t>
                      </a:r>
                      <a:r>
                        <a:rPr lang="tr-TR" sz="400" b="1" i="0" u="none" strike="noStrike" baseline="30000">
                          <a:latin typeface="Arial"/>
                        </a:rPr>
                        <a:t>8</a:t>
                      </a:r>
                      <a:endParaRPr lang="tr-TR" sz="400" b="1"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5.1 Yayınlar</a:t>
                      </a:r>
                      <a:r>
                        <a:rPr lang="tr-TR" sz="400" b="0" i="0" u="none" strike="noStrike" baseline="30000">
                          <a:latin typeface="Arial"/>
                        </a:rPr>
                        <a:t>9</a:t>
                      </a:r>
                      <a:endParaRPr lang="tr-TR" sz="400" b="0"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Adet</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5.2 Etüd, araştırma</a:t>
                      </a:r>
                      <a:r>
                        <a:rPr lang="tr-TR" sz="400" b="0" i="0" u="none" strike="noStrike" baseline="30000">
                          <a:latin typeface="Arial"/>
                        </a:rPr>
                        <a:t>9</a:t>
                      </a:r>
                      <a:endParaRPr lang="tr-TR" sz="400" b="0"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5.3 Denetim maliyetleri</a:t>
                      </a:r>
                      <a:r>
                        <a:rPr lang="tr-TR" sz="400" b="0" i="0" u="none" strike="noStrike" baseline="30000">
                          <a:latin typeface="Arial"/>
                        </a:rPr>
                        <a:t>10</a:t>
                      </a:r>
                      <a:endParaRPr lang="tr-TR" sz="400" b="0"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5.4 Değerlendirme maliyetleri</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5.5 Tercüme, tercümanlar</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5.6 Mali hizmetler (banka teminatı maliyetleri vb.)</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5.7 Konferans/seminer maliyetleri</a:t>
                      </a:r>
                      <a:r>
                        <a:rPr lang="tr-TR" sz="400" b="0" i="0" u="none" strike="noStrike" baseline="30000">
                          <a:latin typeface="Arial"/>
                        </a:rPr>
                        <a:t>9</a:t>
                      </a:r>
                      <a:endParaRPr lang="tr-TR" sz="400" b="0"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5.8  Tanıtım faaliyetleri</a:t>
                      </a:r>
                      <a:r>
                        <a:rPr lang="tr-TR" sz="400" b="0" i="0" u="none" strike="noStrike" baseline="30000">
                          <a:latin typeface="Arial"/>
                        </a:rPr>
                        <a:t>11</a:t>
                      </a:r>
                      <a:endParaRPr lang="tr-TR" sz="400" b="0"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5.9 İnşaat İşleri</a:t>
                      </a:r>
                      <a:r>
                        <a:rPr lang="tr-TR" sz="400" b="0" i="0" u="none" strike="noStrike" baseline="30000">
                          <a:latin typeface="Arial"/>
                        </a:rPr>
                        <a:t>12</a:t>
                      </a:r>
                      <a:endParaRPr lang="tr-TR" sz="400" b="0"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0" i="0" u="none" strike="noStrike">
                          <a:latin typeface="Arial"/>
                        </a:rPr>
                        <a:t>5.10 Kontrolörlük işleri  ve diğer</a:t>
                      </a:r>
                      <a:r>
                        <a:rPr lang="tr-TR" sz="400" b="0" i="0" u="none" strike="noStrike" baseline="30000">
                          <a:latin typeface="Arial"/>
                        </a:rPr>
                        <a:t>13</a:t>
                      </a:r>
                      <a:endParaRPr lang="tr-TR" sz="400" b="0"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 Diğer Maliyetler, Hizmetler Ara Toplamı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400" b="1"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75773">
                <a:tc>
                  <a:txBody>
                    <a:bodyPr/>
                    <a:lstStyle/>
                    <a:p>
                      <a:pPr algn="l" fontAlgn="ctr"/>
                      <a:r>
                        <a:rPr lang="tr-TR" sz="400" b="1" i="0" u="none" strike="noStrike">
                          <a:latin typeface="Arial"/>
                        </a:rPr>
                        <a:t> </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6. Diğer</a:t>
                      </a:r>
                      <a:r>
                        <a:rPr lang="tr-TR" sz="400" b="1" i="0" u="none" strike="noStrike" baseline="30000">
                          <a:latin typeface="Arial"/>
                        </a:rPr>
                        <a:t>14</a:t>
                      </a:r>
                      <a:endParaRPr lang="tr-TR" sz="400" b="1" i="0" u="none" strike="noStrike">
                        <a:latin typeface="Arial"/>
                      </a:endParaRP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400" b="0"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773">
                <a:tc>
                  <a:txBody>
                    <a:bodyPr/>
                    <a:lstStyle/>
                    <a:p>
                      <a:pPr algn="l" fontAlgn="ctr"/>
                      <a:r>
                        <a:rPr lang="tr-TR" sz="400" b="1" i="0" u="none" strike="noStrike">
                          <a:latin typeface="Arial"/>
                        </a:rPr>
                        <a:t>Diğer Alt Toplamı</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400" b="1"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80231">
                <a:tc>
                  <a:txBody>
                    <a:bodyPr/>
                    <a:lstStyle/>
                    <a:p>
                      <a:pPr algn="l" fontAlgn="ctr"/>
                      <a:r>
                        <a:rPr lang="tr-TR" sz="400" b="0" i="0" u="none" strike="noStrike">
                          <a:latin typeface="Arial"/>
                        </a:rPr>
                        <a:t> </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74">
                <a:tc>
                  <a:txBody>
                    <a:bodyPr/>
                    <a:lstStyle/>
                    <a:p>
                      <a:pPr algn="l" fontAlgn="b"/>
                      <a:r>
                        <a:rPr lang="tr-TR" sz="400" b="1" i="0" u="none" strike="noStrike">
                          <a:latin typeface="Arial"/>
                        </a:rPr>
                        <a:t>7.  Projenin Uygun Doğrudan Maliyetleri Toplamı (1'den 6'ya kadar)</a:t>
                      </a:r>
                    </a:p>
                  </a:txBody>
                  <a:tcPr marL="4225" marR="4225" marT="42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400" b="1"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75773">
                <a:tc>
                  <a:txBody>
                    <a:bodyPr/>
                    <a:lstStyle/>
                    <a:p>
                      <a:pPr algn="l" fontAlgn="ctr"/>
                      <a:r>
                        <a:rPr lang="tr-TR" sz="400" b="1" i="0" u="none" strike="noStrike">
                          <a:latin typeface="Arial"/>
                        </a:rPr>
                        <a:t> </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602">
                <a:tc>
                  <a:txBody>
                    <a:bodyPr/>
                    <a:lstStyle/>
                    <a:p>
                      <a:pPr algn="l" fontAlgn="ctr"/>
                      <a:r>
                        <a:rPr lang="tr-TR" sz="400" b="1" i="0" u="none" strike="noStrike">
                          <a:latin typeface="Arial"/>
                        </a:rPr>
                        <a:t>8. İdari maliyetler (kalem 7'nin maksimum %7'si)</a:t>
                      </a:r>
                    </a:p>
                  </a:txBody>
                  <a:tcPr marL="4225" marR="4225" marT="42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400" b="1" i="0" u="none" strike="noStrike">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06974">
                <a:tc>
                  <a:txBody>
                    <a:bodyPr/>
                    <a:lstStyle/>
                    <a:p>
                      <a:pPr algn="l" fontAlgn="ctr"/>
                      <a:r>
                        <a:rPr lang="tr-TR" sz="400" b="1" i="0" u="none" strike="noStrike">
                          <a:latin typeface="Arial"/>
                        </a:rPr>
                        <a:t>9. Toplam uygun proje maliyeti (7+8)</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tr-TR" sz="400" b="1" i="0" u="none" strike="noStrike">
                          <a:latin typeface="Arial"/>
                        </a:rPr>
                        <a:t> </a:t>
                      </a:r>
                    </a:p>
                  </a:txBody>
                  <a:tcPr marL="4225" marR="4225" marT="4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ctr"/>
                      <a:r>
                        <a:rPr lang="tr-TR" sz="400" b="1" i="0" u="none" strike="noStrike" dirty="0">
                          <a:latin typeface="Arial"/>
                        </a:rPr>
                        <a:t>0,00</a:t>
                      </a:r>
                    </a:p>
                  </a:txBody>
                  <a:tcPr marL="4225" marR="4225" marT="42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bl>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etin kutusu"/>
          <p:cNvSpPr txBox="1"/>
          <p:nvPr/>
        </p:nvSpPr>
        <p:spPr>
          <a:xfrm>
            <a:off x="0" y="1549241"/>
            <a:ext cx="9144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dirty="0" smtClean="0">
                <a:latin typeface="Calibri" pitchFamily="34" charset="0"/>
              </a:rPr>
              <a:t>Bütçeye yeni sütunlar ve başlıklar eklenmemelidir. Sadece, başlıklar altında projeniz için formatta yazmayan kalemler gerekiyorsa, yeni kalem ve satırlar  girilmelidir.</a:t>
            </a:r>
            <a:endParaRPr lang="tr-TR" sz="2400" dirty="0">
              <a:latin typeface="Calibri" pitchFamily="34" charset="0"/>
            </a:endParaRPr>
          </a:p>
        </p:txBody>
      </p:sp>
      <p:sp>
        <p:nvSpPr>
          <p:cNvPr id="2" name="1 Veri Yer Tutucusu"/>
          <p:cNvSpPr>
            <a:spLocks noGrp="1"/>
          </p:cNvSpPr>
          <p:nvPr>
            <p:ph type="dt" sz="half" idx="10"/>
          </p:nvPr>
        </p:nvSpPr>
        <p:spPr>
          <a:xfrm>
            <a:off x="7643813" y="6309320"/>
            <a:ext cx="1500187" cy="365125"/>
          </a:xfrm>
        </p:spPr>
        <p:txBody>
          <a:bodyPr/>
          <a:lstStyle/>
          <a:p>
            <a:pPr>
              <a:defRPr/>
            </a:pPr>
            <a:fld id="{532BF470-DC63-40BD-B016-E46D9DC512BE}" type="datetime1">
              <a:rPr lang="tr-TR" smtClean="0">
                <a:solidFill>
                  <a:srgbClr val="4F81BD">
                    <a:lumMod val="40000"/>
                    <a:lumOff val="60000"/>
                  </a:srgbClr>
                </a:solidFill>
              </a:rPr>
              <a:pPr>
                <a:defRPr/>
              </a:pPr>
              <a:t>04.12.2013</a:t>
            </a:fld>
            <a:endParaRPr lang="tr-TR" dirty="0">
              <a:solidFill>
                <a:srgbClr val="4F81BD">
                  <a:lumMod val="40000"/>
                  <a:lumOff val="60000"/>
                </a:srgbClr>
              </a:solidFill>
            </a:endParaRPr>
          </a:p>
        </p:txBody>
      </p:sp>
      <p:sp>
        <p:nvSpPr>
          <p:cNvPr id="3" name="2 Slayt Numarası Yer Tutucusu"/>
          <p:cNvSpPr>
            <a:spLocks noGrp="1"/>
          </p:cNvSpPr>
          <p:nvPr>
            <p:ph type="sldNum" sz="quarter" idx="12"/>
          </p:nvPr>
        </p:nvSpPr>
        <p:spPr>
          <a:xfrm>
            <a:off x="2123728" y="6237312"/>
            <a:ext cx="2133600" cy="500062"/>
          </a:xfrm>
        </p:spPr>
        <p:txBody>
          <a:bodyPr/>
          <a:lstStyle/>
          <a:p>
            <a:pPr>
              <a:defRPr/>
            </a:pPr>
            <a:fld id="{6F6F2E64-F6A5-48A6-A56B-FDA2143AEB0B}" type="slidenum">
              <a:rPr lang="tr-TR" smtClean="0">
                <a:solidFill>
                  <a:srgbClr val="4F81BD">
                    <a:lumMod val="40000"/>
                    <a:lumOff val="60000"/>
                  </a:srgbClr>
                </a:solidFill>
              </a:rPr>
              <a:pPr>
                <a:defRPr/>
              </a:pPr>
              <a:t>131</a:t>
            </a:fld>
            <a:endParaRPr lang="tr-TR" dirty="0">
              <a:solidFill>
                <a:srgbClr val="4F81BD">
                  <a:lumMod val="40000"/>
                  <a:lumOff val="60000"/>
                </a:srgbClr>
              </a:solidFill>
            </a:endParaRPr>
          </a:p>
        </p:txBody>
      </p:sp>
      <p:sp>
        <p:nvSpPr>
          <p:cNvPr id="5" name="2 Başlık"/>
          <p:cNvSpPr txBox="1">
            <a:spLocks/>
          </p:cNvSpPr>
          <p:nvPr/>
        </p:nvSpPr>
        <p:spPr bwMode="auto">
          <a:xfrm>
            <a:off x="2771800" y="44624"/>
            <a:ext cx="6408712" cy="86409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BÖLÜM 3: BÜTÇE</a:t>
            </a:r>
            <a:endParaRPr kumimoji="0" lang="tr-TR" sz="2800" b="0" i="0" u="none" strike="noStrike" kern="1200" cap="none" spc="0" normalizeH="0" baseline="0" noProof="0" dirty="0">
              <a:ln>
                <a:noFill/>
              </a:ln>
              <a:solidFill>
                <a:sysClr val="windowText" lastClr="000000"/>
              </a:solidFill>
              <a:effectLst/>
              <a:uLnTx/>
              <a:uFillTx/>
              <a:latin typeface="Comic Sans MS" pitchFamily="66" charset="0"/>
              <a:ea typeface="+mj-ea"/>
              <a:cs typeface="+mj-cs"/>
            </a:endParaRPr>
          </a:p>
        </p:txBody>
      </p:sp>
      <p:sp>
        <p:nvSpPr>
          <p:cNvPr id="9" name="2 Başlık"/>
          <p:cNvSpPr txBox="1">
            <a:spLocks/>
          </p:cNvSpPr>
          <p:nvPr/>
        </p:nvSpPr>
        <p:spPr bwMode="auto">
          <a:xfrm>
            <a:off x="0" y="908720"/>
            <a:ext cx="9144000" cy="5040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eaLnBrk="0" hangingPunct="0"/>
            <a:r>
              <a:rPr lang="tr-TR" sz="2400" b="1" dirty="0" smtClean="0">
                <a:solidFill>
                  <a:sysClr val="windowText" lastClr="000000"/>
                </a:solidFill>
                <a:latin typeface="Comic Sans MS" pitchFamily="66" charset="0"/>
                <a:ea typeface="+mj-ea"/>
                <a:cs typeface="+mj-cs"/>
              </a:rPr>
              <a:t>Bütçe Hazırlanırken Dikkat Edilmesi Gereken Hususlar:</a:t>
            </a:r>
            <a:endParaRPr kumimoji="0" lang="tr-TR" sz="2400" b="0" i="0" u="none" strike="noStrike" kern="1200" cap="none" spc="0" normalizeH="0" baseline="0" noProof="0" dirty="0">
              <a:ln>
                <a:noFill/>
              </a:ln>
              <a:solidFill>
                <a:sysClr val="windowText" lastClr="000000"/>
              </a:solidFill>
              <a:effectLst/>
              <a:uLnTx/>
              <a:uFillTx/>
              <a:latin typeface="Comic Sans MS" pitchFamily="66" charset="0"/>
              <a:ea typeface="+mj-ea"/>
              <a:cs typeface="+mj-cs"/>
            </a:endParaRPr>
          </a:p>
        </p:txBody>
      </p:sp>
      <p:graphicFrame>
        <p:nvGraphicFramePr>
          <p:cNvPr id="6" name="5 Tablo"/>
          <p:cNvGraphicFramePr>
            <a:graphicFrameLocks noGrp="1"/>
          </p:cNvGraphicFramePr>
          <p:nvPr/>
        </p:nvGraphicFramePr>
        <p:xfrm>
          <a:off x="0" y="3356992"/>
          <a:ext cx="9144000" cy="2808311"/>
        </p:xfrm>
        <a:graphic>
          <a:graphicData uri="http://schemas.openxmlformats.org/drawingml/2006/table">
            <a:tbl>
              <a:tblPr/>
              <a:tblGrid>
                <a:gridCol w="4093756"/>
                <a:gridCol w="1186042"/>
                <a:gridCol w="860838"/>
                <a:gridCol w="1415599"/>
                <a:gridCol w="1587765"/>
              </a:tblGrid>
              <a:tr h="511945">
                <a:tc>
                  <a:txBody>
                    <a:bodyPr/>
                    <a:lstStyle/>
                    <a:p>
                      <a:pPr algn="l" fontAlgn="ctr"/>
                      <a:r>
                        <a:rPr lang="tr-TR" sz="1800" b="1" i="0" u="none" strike="noStrike" dirty="0">
                          <a:latin typeface="+mn-lt"/>
                        </a:rPr>
                        <a:t>1. İnsan Kaynakları</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1" i="0" u="none" strike="noStrike">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1" i="0" u="none" strike="noStrike">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1" i="0" u="none" strike="noStrike" dirty="0">
                          <a:latin typeface="+mn-lt"/>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760531">
                <a:tc>
                  <a:txBody>
                    <a:bodyPr/>
                    <a:lstStyle/>
                    <a:p>
                      <a:pPr algn="l" fontAlgn="ctr"/>
                      <a:r>
                        <a:rPr lang="tr-TR" sz="1800" b="0" i="0" u="none" strike="noStrike" dirty="0">
                          <a:latin typeface="+mn-lt"/>
                        </a:rPr>
                        <a:t>1.1 Maaşlar (brüt tutarlar, yurt içi personel)</a:t>
                      </a:r>
                      <a:r>
                        <a:rPr lang="tr-TR" sz="1800" b="0" i="0" u="none" strike="noStrike" baseline="30000" dirty="0">
                          <a:latin typeface="+mn-lt"/>
                        </a:rPr>
                        <a:t>3</a:t>
                      </a:r>
                      <a:endParaRPr lang="tr-TR" sz="1800" b="0" i="0" u="none" strike="noStrike" dirty="0">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0" i="0" u="none" strike="noStrike" dirty="0">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0" i="0" u="none" strike="noStrike">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0" i="0" u="none" strike="noStrike">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0" i="0" u="none" strike="noStrike" dirty="0">
                          <a:latin typeface="+mn-lt"/>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511945">
                <a:tc>
                  <a:txBody>
                    <a:bodyPr/>
                    <a:lstStyle/>
                    <a:p>
                      <a:pPr algn="l" fontAlgn="ctr"/>
                      <a:r>
                        <a:rPr lang="tr-TR" sz="1800" b="0" i="0" u="none" strike="noStrike" dirty="0">
                          <a:latin typeface="+mn-lt"/>
                        </a:rPr>
                        <a:t>   1.1.1 Teknik</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0" i="0" u="none" strike="noStrike" dirty="0">
                          <a:latin typeface="+mn-lt"/>
                        </a:rPr>
                        <a:t>Aylık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0" i="0" u="none" strike="noStrike" dirty="0">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0" i="0" u="none" strike="noStrike" dirty="0">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0" i="0" u="none" strike="noStrike" dirty="0">
                          <a:latin typeface="+mn-lt"/>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511945">
                <a:tc>
                  <a:txBody>
                    <a:bodyPr/>
                    <a:lstStyle/>
                    <a:p>
                      <a:pPr algn="l" fontAlgn="ctr"/>
                      <a:r>
                        <a:rPr lang="tr-TR" sz="1800" b="0" i="0" u="none" strike="noStrike" dirty="0">
                          <a:latin typeface="+mn-lt"/>
                        </a:rPr>
                        <a:t>      1.1.1.1.Proje Koordinatörü</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latin typeface="+mn-lt"/>
                        </a:rPr>
                        <a:t>Aylık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800" b="0" i="0" u="none" strike="noStrike" dirty="0">
                          <a:latin typeface="+mn-lt"/>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800" b="0" i="0" u="none" strike="noStrike" dirty="0">
                          <a:latin typeface="+mn-lt"/>
                        </a:rPr>
                        <a:t>1.500,00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800" b="0" i="0" u="none" strike="noStrike">
                          <a:latin typeface="+mn-lt"/>
                        </a:rPr>
                        <a:t>18.000,00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945">
                <a:tc>
                  <a:txBody>
                    <a:bodyPr/>
                    <a:lstStyle/>
                    <a:p>
                      <a:pPr algn="l" fontAlgn="ctr"/>
                      <a:r>
                        <a:rPr lang="tr-TR" sz="1800" b="0" i="0" u="none" strike="noStrike" dirty="0">
                          <a:latin typeface="+mn-lt"/>
                        </a:rPr>
                        <a:t>   1.1.2 İdari / destek personeli</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0" i="0" u="none" strike="noStrike" dirty="0">
                          <a:latin typeface="+mn-lt"/>
                        </a:rPr>
                        <a:t>Aylık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0" i="0" u="none" strike="noStrike" dirty="0">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tr-TR" sz="1800" b="0" i="0" u="none" strike="noStrike" dirty="0">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800" b="0" i="0" u="none" strike="noStrike" dirty="0">
                          <a:latin typeface="+mn-lt"/>
                        </a:rPr>
                        <a:t>0,00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12" name="11 Köşeleri Yuvarlanmış Dikdörtgen Belirtme Çizgisi"/>
          <p:cNvSpPr/>
          <p:nvPr/>
        </p:nvSpPr>
        <p:spPr>
          <a:xfrm>
            <a:off x="6588224" y="2708920"/>
            <a:ext cx="2448272" cy="504056"/>
          </a:xfrm>
          <a:prstGeom prst="wedgeRoundRectCallout">
            <a:avLst>
              <a:gd name="adj1" fmla="val -110279"/>
              <a:gd name="adj2" fmla="val 48506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Yeni Eklenen Bütçe Satırı</a:t>
            </a:r>
            <a:endParaRPr lang="tr-TR" dirty="0">
              <a:solidFill>
                <a:schemeClr val="tx1"/>
              </a:solidFill>
            </a:endParaRPr>
          </a:p>
        </p:txBody>
      </p:sp>
      <p:sp>
        <p:nvSpPr>
          <p:cNvPr id="14" name="13 Köşeleri Yuvarlanmış Dikdörtgen Belirtme Çizgisi"/>
          <p:cNvSpPr/>
          <p:nvPr/>
        </p:nvSpPr>
        <p:spPr>
          <a:xfrm>
            <a:off x="3923928" y="2708920"/>
            <a:ext cx="2448272" cy="504056"/>
          </a:xfrm>
          <a:prstGeom prst="wedgeRoundRectCallout">
            <a:avLst>
              <a:gd name="adj1" fmla="val -57736"/>
              <a:gd name="adj2" fmla="val 269465"/>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Bütçe Kalemi</a:t>
            </a:r>
            <a:endParaRPr lang="tr-TR" dirty="0">
              <a:solidFill>
                <a:schemeClr val="tx1"/>
              </a:solidFill>
            </a:endParaRPr>
          </a:p>
        </p:txBody>
      </p:sp>
      <p:sp>
        <p:nvSpPr>
          <p:cNvPr id="15" name="14 Köşeleri Yuvarlanmış Dikdörtgen Belirtme Çizgisi"/>
          <p:cNvSpPr/>
          <p:nvPr/>
        </p:nvSpPr>
        <p:spPr>
          <a:xfrm>
            <a:off x="251520" y="2780928"/>
            <a:ext cx="2232248" cy="360040"/>
          </a:xfrm>
          <a:prstGeom prst="wedgeRoundRectCallout">
            <a:avLst>
              <a:gd name="adj1" fmla="val 78951"/>
              <a:gd name="adj2" fmla="val 193958"/>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Bütçe Başlığı</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7643813" y="6309320"/>
            <a:ext cx="1500187" cy="365125"/>
          </a:xfrm>
        </p:spPr>
        <p:txBody>
          <a:bodyPr/>
          <a:lstStyle/>
          <a:p>
            <a:pPr>
              <a:defRPr/>
            </a:pPr>
            <a:fld id="{532BF470-DC63-40BD-B016-E46D9DC512BE}" type="datetime1">
              <a:rPr lang="tr-TR" smtClean="0">
                <a:solidFill>
                  <a:schemeClr val="tx1"/>
                </a:solidFill>
                <a:latin typeface="Calibri" pitchFamily="34" charset="0"/>
              </a:rPr>
              <a:pPr>
                <a:defRPr/>
              </a:pPr>
              <a:t>04.12.2013</a:t>
            </a:fld>
            <a:endParaRPr lang="tr-TR" dirty="0">
              <a:solidFill>
                <a:schemeClr val="tx1"/>
              </a:solidFill>
              <a:latin typeface="Calibri" pitchFamily="34" charset="0"/>
            </a:endParaRPr>
          </a:p>
        </p:txBody>
      </p:sp>
      <p:sp>
        <p:nvSpPr>
          <p:cNvPr id="3" name="2 Slayt Numarası Yer Tutucusu"/>
          <p:cNvSpPr>
            <a:spLocks noGrp="1"/>
          </p:cNvSpPr>
          <p:nvPr>
            <p:ph type="sldNum" sz="quarter" idx="12"/>
          </p:nvPr>
        </p:nvSpPr>
        <p:spPr>
          <a:xfrm>
            <a:off x="2123728" y="6237312"/>
            <a:ext cx="2133600" cy="500062"/>
          </a:xfrm>
        </p:spPr>
        <p:txBody>
          <a:bodyPr/>
          <a:lstStyle/>
          <a:p>
            <a:pPr>
              <a:defRPr/>
            </a:pPr>
            <a:fld id="{6F6F2E64-F6A5-48A6-A56B-FDA2143AEB0B}" type="slidenum">
              <a:rPr lang="tr-TR" smtClean="0">
                <a:solidFill>
                  <a:schemeClr val="tx1"/>
                </a:solidFill>
                <a:latin typeface="Calibri" pitchFamily="34" charset="0"/>
              </a:rPr>
              <a:pPr>
                <a:defRPr/>
              </a:pPr>
              <a:t>132</a:t>
            </a:fld>
            <a:endParaRPr lang="tr-TR" dirty="0">
              <a:solidFill>
                <a:schemeClr val="tx1"/>
              </a:solidFill>
              <a:latin typeface="Calibri" pitchFamily="34" charset="0"/>
            </a:endParaRPr>
          </a:p>
        </p:txBody>
      </p:sp>
      <p:sp>
        <p:nvSpPr>
          <p:cNvPr id="5" name="2 Başlık"/>
          <p:cNvSpPr txBox="1">
            <a:spLocks/>
          </p:cNvSpPr>
          <p:nvPr/>
        </p:nvSpPr>
        <p:spPr bwMode="auto">
          <a:xfrm>
            <a:off x="2771800"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effectLst/>
                <a:uLnTx/>
                <a:uFillTx/>
                <a:latin typeface="Calibri" pitchFamily="34" charset="0"/>
                <a:ea typeface="+mj-ea"/>
                <a:cs typeface="+mj-cs"/>
              </a:rPr>
              <a:t>BÖLÜM 3: BÜTÇE</a:t>
            </a:r>
            <a:endParaRPr kumimoji="0" lang="tr-TR" sz="2800" b="0" i="0" u="none" strike="noStrike" kern="1200" cap="none" spc="0" normalizeH="0" baseline="0" noProof="0" dirty="0">
              <a:ln>
                <a:noFill/>
              </a:ln>
              <a:effectLst/>
              <a:uLnTx/>
              <a:uFillTx/>
              <a:latin typeface="Calibri" pitchFamily="34" charset="0"/>
              <a:ea typeface="+mj-ea"/>
              <a:cs typeface="+mj-cs"/>
            </a:endParaRPr>
          </a:p>
        </p:txBody>
      </p:sp>
      <p:sp>
        <p:nvSpPr>
          <p:cNvPr id="9" name="2 Başlık"/>
          <p:cNvSpPr txBox="1">
            <a:spLocks/>
          </p:cNvSpPr>
          <p:nvPr/>
        </p:nvSpPr>
        <p:spPr bwMode="auto">
          <a:xfrm>
            <a:off x="0" y="980728"/>
            <a:ext cx="9144000"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lvl="0" algn="ctr" eaLnBrk="0" hangingPunct="0"/>
            <a:r>
              <a:rPr lang="tr-TR" sz="2400" b="1" dirty="0" smtClean="0">
                <a:solidFill>
                  <a:schemeClr val="tx1"/>
                </a:solidFill>
                <a:latin typeface="Calibri" pitchFamily="34" charset="0"/>
                <a:ea typeface="+mj-ea"/>
                <a:cs typeface="+mj-cs"/>
              </a:rPr>
              <a:t>Temel Prensipler:</a:t>
            </a:r>
            <a:endParaRPr kumimoji="0" lang="tr-TR" sz="24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15 Metin kutusu"/>
          <p:cNvSpPr txBox="1"/>
          <p:nvPr/>
        </p:nvSpPr>
        <p:spPr>
          <a:xfrm>
            <a:off x="-32" y="1700808"/>
            <a:ext cx="9088522" cy="4955203"/>
          </a:xfrm>
          <a:prstGeom prst="rect">
            <a:avLst/>
          </a:prstGeom>
          <a:solidFill>
            <a:schemeClr val="accent1">
              <a:lumMod val="40000"/>
              <a:lumOff val="60000"/>
            </a:schemeClr>
          </a:solidFill>
        </p:spPr>
        <p:txBody>
          <a:bodyPr wrap="square" rtlCol="0">
            <a:spAutoFit/>
          </a:bodyPr>
          <a:lstStyle/>
          <a:p>
            <a:pPr algn="just">
              <a:buFont typeface="Arial" pitchFamily="34" charset="0"/>
              <a:buChar char="•"/>
            </a:pPr>
            <a:r>
              <a:rPr lang="tr-TR" sz="2400" dirty="0" smtClean="0">
                <a:latin typeface="Calibri" pitchFamily="34" charset="0"/>
              </a:rPr>
              <a:t> Proje kapsamında </a:t>
            </a:r>
            <a:r>
              <a:rPr lang="tr-TR" sz="2400" b="1" dirty="0" smtClean="0">
                <a:latin typeface="Calibri" pitchFamily="34" charset="0"/>
              </a:rPr>
              <a:t>hangi maliyetlerin uygun olup olmadığı</a:t>
            </a:r>
            <a:r>
              <a:rPr lang="tr-TR" sz="2400" dirty="0" smtClean="0">
                <a:latin typeface="Calibri" pitchFamily="34" charset="0"/>
              </a:rPr>
              <a:t> Başvuru Rehberinden kontrol edilmelidir. </a:t>
            </a:r>
          </a:p>
          <a:p>
            <a:pPr algn="just"/>
            <a:r>
              <a:rPr lang="tr-TR" sz="500" dirty="0" smtClean="0">
                <a:latin typeface="Calibri" pitchFamily="34" charset="0"/>
              </a:rPr>
              <a:t> </a:t>
            </a:r>
          </a:p>
          <a:p>
            <a:pPr algn="just">
              <a:buFont typeface="Arial" pitchFamily="34" charset="0"/>
              <a:buChar char="•"/>
            </a:pPr>
            <a:r>
              <a:rPr lang="tr-TR" sz="2400" dirty="0" smtClean="0">
                <a:latin typeface="Calibri" pitchFamily="34" charset="0"/>
              </a:rPr>
              <a:t>Bütçenin </a:t>
            </a:r>
            <a:r>
              <a:rPr lang="tr-TR" sz="2400" b="1" dirty="0" smtClean="0">
                <a:latin typeface="Calibri" pitchFamily="34" charset="0"/>
              </a:rPr>
              <a:t>maliyet etkin </a:t>
            </a:r>
            <a:r>
              <a:rPr lang="tr-TR" sz="2400" dirty="0" smtClean="0">
                <a:latin typeface="Calibri" pitchFamily="34" charset="0"/>
              </a:rPr>
              <a:t>hazırlanmasına özen gösterilmelidir.</a:t>
            </a:r>
          </a:p>
          <a:p>
            <a:pPr algn="just">
              <a:buFont typeface="Arial" pitchFamily="34" charset="0"/>
              <a:buChar char="•"/>
            </a:pPr>
            <a:endParaRPr lang="tr-TR" sz="500" dirty="0" smtClean="0">
              <a:latin typeface="Calibri" pitchFamily="34" charset="0"/>
            </a:endParaRPr>
          </a:p>
          <a:p>
            <a:pPr algn="just">
              <a:buFont typeface="Arial" pitchFamily="34" charset="0"/>
              <a:buChar char="•"/>
            </a:pPr>
            <a:r>
              <a:rPr lang="tr-TR" sz="2400" dirty="0" smtClean="0">
                <a:latin typeface="Calibri" pitchFamily="34" charset="0"/>
              </a:rPr>
              <a:t> Proje kapsamında gerekli olmayan </a:t>
            </a:r>
            <a:r>
              <a:rPr lang="tr-TR" sz="2400" b="1" dirty="0" smtClean="0">
                <a:latin typeface="Calibri" pitchFamily="34" charset="0"/>
              </a:rPr>
              <a:t>faaliyetler için maliyetler </a:t>
            </a:r>
            <a:r>
              <a:rPr lang="tr-TR" sz="2400" dirty="0" smtClean="0">
                <a:latin typeface="Calibri" pitchFamily="34" charset="0"/>
              </a:rPr>
              <a:t>ortaya konmamalıdır.</a:t>
            </a:r>
          </a:p>
          <a:p>
            <a:pPr algn="just">
              <a:buFont typeface="Arial" pitchFamily="34" charset="0"/>
              <a:buChar char="•"/>
            </a:pPr>
            <a:endParaRPr lang="tr-TR" sz="600" dirty="0" smtClean="0">
              <a:latin typeface="Calibri" pitchFamily="34" charset="0"/>
            </a:endParaRPr>
          </a:p>
          <a:p>
            <a:pPr algn="just">
              <a:buFont typeface="Arial" pitchFamily="34" charset="0"/>
              <a:buChar char="•"/>
            </a:pPr>
            <a:r>
              <a:rPr lang="tr-TR" sz="2400" dirty="0" smtClean="0">
                <a:latin typeface="Calibri" pitchFamily="34" charset="0"/>
              </a:rPr>
              <a:t> Bütçede yazılan </a:t>
            </a:r>
            <a:r>
              <a:rPr lang="tr-TR" sz="2400" b="1" dirty="0" smtClean="0">
                <a:latin typeface="Calibri" pitchFamily="34" charset="0"/>
              </a:rPr>
              <a:t>tüm kalemlerin Başvuru Formunda karşılığı </a:t>
            </a:r>
            <a:r>
              <a:rPr lang="tr-TR" sz="2400" dirty="0" smtClean="0">
                <a:latin typeface="Calibri" pitchFamily="34" charset="0"/>
              </a:rPr>
              <a:t>olup olmadığı kontrol edilmelidir. </a:t>
            </a:r>
          </a:p>
          <a:p>
            <a:pPr algn="just">
              <a:buFont typeface="Arial" pitchFamily="34" charset="0"/>
              <a:buChar char="•"/>
            </a:pPr>
            <a:endParaRPr lang="tr-TR" sz="600" dirty="0" smtClean="0">
              <a:latin typeface="Calibri" pitchFamily="34" charset="0"/>
            </a:endParaRPr>
          </a:p>
          <a:p>
            <a:pPr algn="just">
              <a:buFont typeface="Arial" pitchFamily="34" charset="0"/>
              <a:buChar char="•"/>
            </a:pPr>
            <a:r>
              <a:rPr lang="tr-TR" sz="2400" dirty="0" smtClean="0">
                <a:latin typeface="Calibri" pitchFamily="34" charset="0"/>
              </a:rPr>
              <a:t>Çalışma sayfalarındaki hücrelerde yer alan </a:t>
            </a:r>
            <a:r>
              <a:rPr lang="tr-TR" sz="2400" b="1" dirty="0" smtClean="0">
                <a:latin typeface="Calibri" pitchFamily="34" charset="0"/>
              </a:rPr>
              <a:t>formüller değiştirilmemelidir. </a:t>
            </a:r>
          </a:p>
          <a:p>
            <a:pPr algn="just">
              <a:buFont typeface="Arial" pitchFamily="34" charset="0"/>
              <a:buChar char="•"/>
            </a:pPr>
            <a:endParaRPr lang="tr-TR" sz="600" dirty="0" smtClean="0">
              <a:latin typeface="Calibri" pitchFamily="34" charset="0"/>
            </a:endParaRPr>
          </a:p>
          <a:p>
            <a:pPr algn="just">
              <a:buFont typeface="Arial" pitchFamily="34" charset="0"/>
              <a:buChar char="•"/>
            </a:pPr>
            <a:r>
              <a:rPr lang="tr-TR" sz="2400" dirty="0" smtClean="0">
                <a:latin typeface="Calibri" pitchFamily="34" charset="0"/>
              </a:rPr>
              <a:t>Bütçenin tamamlanmasının ardından </a:t>
            </a:r>
            <a:r>
              <a:rPr lang="tr-TR" sz="2400" b="1" dirty="0" smtClean="0">
                <a:latin typeface="Calibri" pitchFamily="34" charset="0"/>
              </a:rPr>
              <a:t>aritmetik hata </a:t>
            </a:r>
            <a:r>
              <a:rPr lang="tr-TR" sz="2400" dirty="0" smtClean="0">
                <a:latin typeface="Calibri" pitchFamily="34" charset="0"/>
              </a:rPr>
              <a:t>olup olmadığı kontrol edilmelidir.</a:t>
            </a:r>
          </a:p>
          <a:p>
            <a:pPr algn="just">
              <a:buFont typeface="Arial" pitchFamily="34" charset="0"/>
              <a:buChar char="•"/>
            </a:pPr>
            <a:endParaRPr lang="tr-TR" sz="2400" dirty="0" smtClean="0">
              <a:latin typeface="Calibri" pitchFamily="34" charset="0"/>
            </a:endParaRPr>
          </a:p>
        </p:txBody>
      </p:sp>
      <p:pic>
        <p:nvPicPr>
          <p:cNvPr id="68610" name="Picture 2" descr="http://t3.gstatic.com/images?q=tbn:ANd9GcQ-niq88ZgoozT4JeJ6p2tnrQdd8VTict9WcJlvQTs3WdQ0odRtzw"/>
          <p:cNvPicPr>
            <a:picLocks noChangeAspect="1" noChangeArrowheads="1"/>
          </p:cNvPicPr>
          <p:nvPr/>
        </p:nvPicPr>
        <p:blipFill>
          <a:blip r:embed="rId3" cstate="print"/>
          <a:srcRect/>
          <a:stretch>
            <a:fillRect/>
          </a:stretch>
        </p:blipFill>
        <p:spPr bwMode="auto">
          <a:xfrm>
            <a:off x="0" y="-214338"/>
            <a:ext cx="2643174" cy="1914525"/>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7643813" y="6309320"/>
            <a:ext cx="1500187" cy="365125"/>
          </a:xfrm>
        </p:spPr>
        <p:txBody>
          <a:bodyPr/>
          <a:lstStyle/>
          <a:p>
            <a:pPr>
              <a:defRPr/>
            </a:pPr>
            <a:fld id="{532BF470-DC63-40BD-B016-E46D9DC512BE}" type="datetime1">
              <a:rPr lang="tr-TR" smtClean="0">
                <a:solidFill>
                  <a:schemeClr val="tx1"/>
                </a:solidFill>
                <a:latin typeface="Calibri" pitchFamily="34" charset="0"/>
              </a:rPr>
              <a:pPr>
                <a:defRPr/>
              </a:pPr>
              <a:t>04.12.2013</a:t>
            </a:fld>
            <a:endParaRPr lang="tr-TR" dirty="0">
              <a:solidFill>
                <a:schemeClr val="tx1"/>
              </a:solidFill>
              <a:latin typeface="Calibri" pitchFamily="34" charset="0"/>
            </a:endParaRPr>
          </a:p>
        </p:txBody>
      </p:sp>
      <p:sp>
        <p:nvSpPr>
          <p:cNvPr id="3" name="2 Slayt Numarası Yer Tutucusu"/>
          <p:cNvSpPr>
            <a:spLocks noGrp="1"/>
          </p:cNvSpPr>
          <p:nvPr>
            <p:ph type="sldNum" sz="quarter" idx="12"/>
          </p:nvPr>
        </p:nvSpPr>
        <p:spPr>
          <a:xfrm>
            <a:off x="2123728" y="6237312"/>
            <a:ext cx="2133600" cy="500062"/>
          </a:xfrm>
        </p:spPr>
        <p:txBody>
          <a:bodyPr/>
          <a:lstStyle/>
          <a:p>
            <a:pPr>
              <a:defRPr/>
            </a:pPr>
            <a:fld id="{6F6F2E64-F6A5-48A6-A56B-FDA2143AEB0B}" type="slidenum">
              <a:rPr lang="tr-TR" smtClean="0">
                <a:solidFill>
                  <a:schemeClr val="tx1"/>
                </a:solidFill>
                <a:latin typeface="Calibri" pitchFamily="34" charset="0"/>
              </a:rPr>
              <a:pPr>
                <a:defRPr/>
              </a:pPr>
              <a:t>133</a:t>
            </a:fld>
            <a:endParaRPr lang="tr-TR" dirty="0">
              <a:solidFill>
                <a:schemeClr val="tx1"/>
              </a:solidFill>
              <a:latin typeface="Calibri" pitchFamily="34" charset="0"/>
            </a:endParaRPr>
          </a:p>
        </p:txBody>
      </p:sp>
      <p:sp>
        <p:nvSpPr>
          <p:cNvPr id="5" name="2 Başlık"/>
          <p:cNvSpPr txBox="1">
            <a:spLocks/>
          </p:cNvSpPr>
          <p:nvPr/>
        </p:nvSpPr>
        <p:spPr bwMode="auto">
          <a:xfrm>
            <a:off x="2771800"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effectLst/>
                <a:uLnTx/>
                <a:uFillTx/>
                <a:latin typeface="Calibri" pitchFamily="34" charset="0"/>
                <a:ea typeface="+mj-ea"/>
                <a:cs typeface="+mj-cs"/>
              </a:rPr>
              <a:t>BÖLÜM 3: BÜTÇE</a:t>
            </a:r>
            <a:endParaRPr kumimoji="0" lang="tr-TR" sz="2800" b="0" i="0" u="none" strike="noStrike" kern="1200" cap="none" spc="0" normalizeH="0" baseline="0" noProof="0" dirty="0">
              <a:ln>
                <a:noFill/>
              </a:ln>
              <a:effectLst/>
              <a:uLnTx/>
              <a:uFillTx/>
              <a:latin typeface="Calibri" pitchFamily="34" charset="0"/>
              <a:ea typeface="+mj-ea"/>
              <a:cs typeface="+mj-cs"/>
            </a:endParaRPr>
          </a:p>
        </p:txBody>
      </p:sp>
      <p:sp>
        <p:nvSpPr>
          <p:cNvPr id="9" name="2 Başlık"/>
          <p:cNvSpPr txBox="1">
            <a:spLocks/>
          </p:cNvSpPr>
          <p:nvPr/>
        </p:nvSpPr>
        <p:spPr bwMode="auto">
          <a:xfrm>
            <a:off x="0" y="980728"/>
            <a:ext cx="9144000"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lvl="0" algn="ctr" eaLnBrk="0" hangingPunct="0"/>
            <a:r>
              <a:rPr lang="tr-TR" sz="2400" b="1" dirty="0" smtClean="0">
                <a:solidFill>
                  <a:schemeClr val="tx1"/>
                </a:solidFill>
                <a:latin typeface="Calibri" pitchFamily="34" charset="0"/>
                <a:ea typeface="+mj-ea"/>
                <a:cs typeface="+mj-cs"/>
              </a:rPr>
              <a:t>Temel Prensipler:</a:t>
            </a:r>
            <a:endParaRPr kumimoji="0" lang="tr-TR" sz="24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15 Metin kutusu"/>
          <p:cNvSpPr txBox="1"/>
          <p:nvPr/>
        </p:nvSpPr>
        <p:spPr>
          <a:xfrm>
            <a:off x="-32" y="1741593"/>
            <a:ext cx="9088522" cy="2616101"/>
          </a:xfrm>
          <a:prstGeom prst="rect">
            <a:avLst/>
          </a:prstGeom>
          <a:solidFill>
            <a:schemeClr val="accent1">
              <a:lumMod val="40000"/>
              <a:lumOff val="60000"/>
            </a:schemeClr>
          </a:solidFill>
        </p:spPr>
        <p:txBody>
          <a:bodyPr wrap="square" rtlCol="0">
            <a:spAutoFit/>
          </a:bodyPr>
          <a:lstStyle/>
          <a:p>
            <a:pPr algn="just">
              <a:buFont typeface="Arial" pitchFamily="34" charset="0"/>
              <a:buChar char="•"/>
            </a:pPr>
            <a:r>
              <a:rPr lang="tr-TR" sz="2400" dirty="0" smtClean="0">
                <a:latin typeface="Calibri" pitchFamily="34" charset="0"/>
              </a:rPr>
              <a:t>Bütçede yer alan tutarlar Başvuru Formu </a:t>
            </a:r>
            <a:r>
              <a:rPr lang="tr-TR" sz="2400" b="1" dirty="0" smtClean="0">
                <a:latin typeface="Calibri" pitchFamily="34" charset="0"/>
              </a:rPr>
              <a:t>Bölüm 1.3 </a:t>
            </a:r>
            <a:r>
              <a:rPr lang="tr-TR" sz="2400" dirty="0" smtClean="0">
                <a:latin typeface="Calibri" pitchFamily="34" charset="0"/>
              </a:rPr>
              <a:t>ile aynı olmalıdır.</a:t>
            </a:r>
          </a:p>
          <a:p>
            <a:pPr algn="just">
              <a:buFont typeface="Arial" pitchFamily="34" charset="0"/>
              <a:buChar char="•"/>
            </a:pPr>
            <a:r>
              <a:rPr lang="tr-TR" sz="500" dirty="0" smtClean="0">
                <a:latin typeface="Calibri" pitchFamily="34" charset="0"/>
              </a:rPr>
              <a:t> </a:t>
            </a:r>
          </a:p>
          <a:p>
            <a:pPr algn="just">
              <a:buFont typeface="Arial" pitchFamily="34" charset="0"/>
              <a:buChar char="•"/>
            </a:pPr>
            <a:r>
              <a:rPr lang="tr-TR" sz="2400" dirty="0" smtClean="0">
                <a:latin typeface="Calibri" pitchFamily="34" charset="0"/>
              </a:rPr>
              <a:t>Bütçedeki </a:t>
            </a:r>
            <a:r>
              <a:rPr lang="tr-TR" sz="2400" b="1" dirty="0" smtClean="0">
                <a:latin typeface="Calibri" pitchFamily="34" charset="0"/>
              </a:rPr>
              <a:t>sınırlamalara</a:t>
            </a:r>
            <a:r>
              <a:rPr lang="tr-TR" sz="2400" dirty="0" smtClean="0">
                <a:latin typeface="Calibri" pitchFamily="34" charset="0"/>
              </a:rPr>
              <a:t> dikkat ediniz. </a:t>
            </a:r>
          </a:p>
          <a:p>
            <a:pPr algn="just">
              <a:buFont typeface="Arial" pitchFamily="34" charset="0"/>
              <a:buChar char="•"/>
            </a:pPr>
            <a:endParaRPr lang="tr-TR" sz="500" dirty="0" smtClean="0">
              <a:latin typeface="Calibri" pitchFamily="34" charset="0"/>
            </a:endParaRPr>
          </a:p>
          <a:p>
            <a:pPr algn="just">
              <a:buFont typeface="Arial" pitchFamily="34" charset="0"/>
              <a:buChar char="•"/>
            </a:pPr>
            <a:endParaRPr lang="tr-TR" sz="500" dirty="0" smtClean="0">
              <a:latin typeface="Calibri" pitchFamily="34" charset="0"/>
            </a:endParaRPr>
          </a:p>
          <a:p>
            <a:pPr algn="just">
              <a:buFont typeface="Arial" pitchFamily="34" charset="0"/>
              <a:buChar char="•"/>
            </a:pPr>
            <a:r>
              <a:rPr lang="tr-TR" sz="2400" dirty="0" smtClean="0">
                <a:latin typeface="Calibri" pitchFamily="34" charset="0"/>
              </a:rPr>
              <a:t>Bütçenizi </a:t>
            </a:r>
            <a:r>
              <a:rPr lang="tr-TR" sz="2400" b="1" dirty="0" smtClean="0">
                <a:latin typeface="Calibri" pitchFamily="34" charset="0"/>
              </a:rPr>
              <a:t>değerlendirme tablosunun </a:t>
            </a:r>
            <a:r>
              <a:rPr lang="tr-TR" sz="2400" dirty="0" smtClean="0">
                <a:latin typeface="Calibri" pitchFamily="34" charset="0"/>
              </a:rPr>
              <a:t>5 nolu bölümünde verilen sorular doğrultusunda kontrol ediniz. </a:t>
            </a:r>
          </a:p>
          <a:p>
            <a:pPr algn="just">
              <a:buFont typeface="Arial" pitchFamily="34" charset="0"/>
              <a:buChar char="•"/>
            </a:pPr>
            <a:endParaRPr lang="tr-TR" sz="500" dirty="0" smtClean="0">
              <a:latin typeface="Calibri" pitchFamily="34" charset="0"/>
            </a:endParaRPr>
          </a:p>
          <a:p>
            <a:pPr algn="just">
              <a:buFont typeface="Arial" pitchFamily="34" charset="0"/>
              <a:buChar char="•"/>
            </a:pPr>
            <a:r>
              <a:rPr lang="tr-TR" sz="2400" dirty="0" smtClean="0">
                <a:latin typeface="Calibri" pitchFamily="34" charset="0"/>
              </a:rPr>
              <a:t>Projenizin </a:t>
            </a:r>
            <a:r>
              <a:rPr lang="tr-TR" sz="2400" b="1" dirty="0" smtClean="0">
                <a:latin typeface="Calibri" pitchFamily="34" charset="0"/>
              </a:rPr>
              <a:t>fazla</a:t>
            </a:r>
            <a:r>
              <a:rPr lang="tr-TR" sz="2400" dirty="0" smtClean="0">
                <a:latin typeface="Calibri" pitchFamily="34" charset="0"/>
              </a:rPr>
              <a:t> olduğu kadar </a:t>
            </a:r>
            <a:r>
              <a:rPr lang="tr-TR" sz="2400" b="1" dirty="0" smtClean="0">
                <a:latin typeface="Calibri" pitchFamily="34" charset="0"/>
              </a:rPr>
              <a:t>eksik bütçelendirilmesinin </a:t>
            </a:r>
            <a:r>
              <a:rPr lang="tr-TR" sz="2400" dirty="0" smtClean="0">
                <a:latin typeface="Calibri" pitchFamily="34" charset="0"/>
              </a:rPr>
              <a:t>de başarısızlığa sebep olabileceğini unutmayınız. </a:t>
            </a:r>
          </a:p>
        </p:txBody>
      </p:sp>
      <p:pic>
        <p:nvPicPr>
          <p:cNvPr id="68610" name="Picture 2" descr="http://t3.gstatic.com/images?q=tbn:ANd9GcQ-niq88ZgoozT4JeJ6p2tnrQdd8VTict9WcJlvQTs3WdQ0odRtzw"/>
          <p:cNvPicPr>
            <a:picLocks noChangeAspect="1" noChangeArrowheads="1"/>
          </p:cNvPicPr>
          <p:nvPr/>
        </p:nvPicPr>
        <p:blipFill>
          <a:blip r:embed="rId3" cstate="print"/>
          <a:srcRect/>
          <a:stretch>
            <a:fillRect/>
          </a:stretch>
        </p:blipFill>
        <p:spPr bwMode="auto">
          <a:xfrm>
            <a:off x="285720" y="4429132"/>
            <a:ext cx="2643174" cy="1914525"/>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7643813" y="6309320"/>
            <a:ext cx="1500187" cy="365125"/>
          </a:xfrm>
        </p:spPr>
        <p:txBody>
          <a:bodyPr/>
          <a:lstStyle/>
          <a:p>
            <a:pPr>
              <a:defRPr/>
            </a:pPr>
            <a:fld id="{532BF470-DC63-40BD-B016-E46D9DC512BE}" type="datetime1">
              <a:rPr lang="tr-TR" smtClean="0">
                <a:solidFill>
                  <a:schemeClr val="tx1"/>
                </a:solidFill>
                <a:latin typeface="Calibri" pitchFamily="34" charset="0"/>
              </a:rPr>
              <a:pPr>
                <a:defRPr/>
              </a:pPr>
              <a:t>04.12.2013</a:t>
            </a:fld>
            <a:endParaRPr lang="tr-TR" dirty="0">
              <a:solidFill>
                <a:schemeClr val="tx1"/>
              </a:solidFill>
              <a:latin typeface="Calibri" pitchFamily="34" charset="0"/>
            </a:endParaRPr>
          </a:p>
        </p:txBody>
      </p:sp>
      <p:sp>
        <p:nvSpPr>
          <p:cNvPr id="3" name="2 Slayt Numarası Yer Tutucusu"/>
          <p:cNvSpPr>
            <a:spLocks noGrp="1"/>
          </p:cNvSpPr>
          <p:nvPr>
            <p:ph type="sldNum" sz="quarter" idx="12"/>
          </p:nvPr>
        </p:nvSpPr>
        <p:spPr>
          <a:xfrm>
            <a:off x="2123728" y="6237312"/>
            <a:ext cx="2133600" cy="500062"/>
          </a:xfrm>
        </p:spPr>
        <p:txBody>
          <a:bodyPr/>
          <a:lstStyle/>
          <a:p>
            <a:pPr>
              <a:defRPr/>
            </a:pPr>
            <a:fld id="{6F6F2E64-F6A5-48A6-A56B-FDA2143AEB0B}" type="slidenum">
              <a:rPr lang="tr-TR" smtClean="0">
                <a:solidFill>
                  <a:schemeClr val="tx1"/>
                </a:solidFill>
                <a:latin typeface="Calibri" pitchFamily="34" charset="0"/>
              </a:rPr>
              <a:pPr>
                <a:defRPr/>
              </a:pPr>
              <a:t>134</a:t>
            </a:fld>
            <a:endParaRPr lang="tr-TR" dirty="0">
              <a:solidFill>
                <a:schemeClr val="tx1"/>
              </a:solidFill>
              <a:latin typeface="Calibri" pitchFamily="34" charset="0"/>
            </a:endParaRPr>
          </a:p>
        </p:txBody>
      </p:sp>
      <p:sp>
        <p:nvSpPr>
          <p:cNvPr id="5" name="2 Başlık"/>
          <p:cNvSpPr txBox="1">
            <a:spLocks/>
          </p:cNvSpPr>
          <p:nvPr/>
        </p:nvSpPr>
        <p:spPr bwMode="auto">
          <a:xfrm>
            <a:off x="2771800"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effectLst/>
                <a:uLnTx/>
                <a:uFillTx/>
                <a:latin typeface="Calibri" pitchFamily="34" charset="0"/>
                <a:ea typeface="+mj-ea"/>
                <a:cs typeface="+mj-cs"/>
              </a:rPr>
              <a:t>BÖLÜM 3: BÜTÇE</a:t>
            </a:r>
            <a:endParaRPr kumimoji="0" lang="tr-TR" sz="2800" b="0" i="0" u="none" strike="noStrike" kern="1200" cap="none" spc="0" normalizeH="0" baseline="0" noProof="0" dirty="0">
              <a:ln>
                <a:noFill/>
              </a:ln>
              <a:effectLst/>
              <a:uLnTx/>
              <a:uFillTx/>
              <a:latin typeface="Calibri" pitchFamily="34" charset="0"/>
              <a:ea typeface="+mj-ea"/>
              <a:cs typeface="+mj-cs"/>
            </a:endParaRPr>
          </a:p>
        </p:txBody>
      </p:sp>
      <p:sp>
        <p:nvSpPr>
          <p:cNvPr id="9" name="2 Başlık"/>
          <p:cNvSpPr txBox="1">
            <a:spLocks/>
          </p:cNvSpPr>
          <p:nvPr/>
        </p:nvSpPr>
        <p:spPr bwMode="auto">
          <a:xfrm>
            <a:off x="0" y="980728"/>
            <a:ext cx="9144000"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lvl="0" algn="ctr" eaLnBrk="0" hangingPunct="0"/>
            <a:r>
              <a:rPr lang="tr-TR" sz="2800" b="1" dirty="0" smtClean="0">
                <a:latin typeface="Calibri" pitchFamily="34" charset="0"/>
              </a:rPr>
              <a:t>Bütçe hazırlamada dokuz aşama</a:t>
            </a:r>
            <a:endParaRPr kumimoji="0" lang="tr-TR" sz="28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graphicFrame>
        <p:nvGraphicFramePr>
          <p:cNvPr id="8" name="7 Diyagram"/>
          <p:cNvGraphicFramePr/>
          <p:nvPr/>
        </p:nvGraphicFramePr>
        <p:xfrm>
          <a:off x="0" y="1714488"/>
          <a:ext cx="9144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7643813" y="6309320"/>
            <a:ext cx="1500187" cy="365125"/>
          </a:xfrm>
        </p:spPr>
        <p:txBody>
          <a:bodyPr/>
          <a:lstStyle/>
          <a:p>
            <a:pPr>
              <a:defRPr/>
            </a:pPr>
            <a:fld id="{532BF470-DC63-40BD-B016-E46D9DC512BE}" type="datetime1">
              <a:rPr lang="tr-TR" smtClean="0">
                <a:solidFill>
                  <a:schemeClr val="tx1"/>
                </a:solidFill>
                <a:latin typeface="Calibri" pitchFamily="34" charset="0"/>
              </a:rPr>
              <a:pPr>
                <a:defRPr/>
              </a:pPr>
              <a:t>04.12.2013</a:t>
            </a:fld>
            <a:endParaRPr lang="tr-TR" dirty="0">
              <a:solidFill>
                <a:schemeClr val="tx1"/>
              </a:solidFill>
              <a:latin typeface="Calibri" pitchFamily="34" charset="0"/>
            </a:endParaRPr>
          </a:p>
        </p:txBody>
      </p:sp>
      <p:sp>
        <p:nvSpPr>
          <p:cNvPr id="3" name="2 Slayt Numarası Yer Tutucusu"/>
          <p:cNvSpPr>
            <a:spLocks noGrp="1"/>
          </p:cNvSpPr>
          <p:nvPr>
            <p:ph type="sldNum" sz="quarter" idx="12"/>
          </p:nvPr>
        </p:nvSpPr>
        <p:spPr>
          <a:xfrm>
            <a:off x="2123728" y="6237312"/>
            <a:ext cx="2133600" cy="500062"/>
          </a:xfrm>
        </p:spPr>
        <p:txBody>
          <a:bodyPr/>
          <a:lstStyle/>
          <a:p>
            <a:pPr>
              <a:defRPr/>
            </a:pPr>
            <a:fld id="{6F6F2E64-F6A5-48A6-A56B-FDA2143AEB0B}" type="slidenum">
              <a:rPr lang="tr-TR" smtClean="0">
                <a:solidFill>
                  <a:schemeClr val="tx1"/>
                </a:solidFill>
                <a:latin typeface="Calibri" pitchFamily="34" charset="0"/>
              </a:rPr>
              <a:pPr>
                <a:defRPr/>
              </a:pPr>
              <a:t>135</a:t>
            </a:fld>
            <a:endParaRPr lang="tr-TR" dirty="0">
              <a:solidFill>
                <a:schemeClr val="tx1"/>
              </a:solidFill>
              <a:latin typeface="Calibri" pitchFamily="34" charset="0"/>
            </a:endParaRPr>
          </a:p>
        </p:txBody>
      </p:sp>
      <p:sp>
        <p:nvSpPr>
          <p:cNvPr id="5" name="2 Başlık"/>
          <p:cNvSpPr txBox="1">
            <a:spLocks/>
          </p:cNvSpPr>
          <p:nvPr/>
        </p:nvSpPr>
        <p:spPr bwMode="auto">
          <a:xfrm>
            <a:off x="2771800"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effectLst/>
                <a:uLnTx/>
                <a:uFillTx/>
                <a:latin typeface="Calibri" pitchFamily="34" charset="0"/>
                <a:ea typeface="+mj-ea"/>
                <a:cs typeface="+mj-cs"/>
              </a:rPr>
              <a:t>BÖLÜM 3: BÜTÇE</a:t>
            </a:r>
            <a:endParaRPr kumimoji="0" lang="tr-TR" sz="2800" b="0" i="0" u="none" strike="noStrike" kern="1200" cap="none" spc="0" normalizeH="0" baseline="0" noProof="0" dirty="0">
              <a:ln>
                <a:noFill/>
              </a:ln>
              <a:effectLst/>
              <a:uLnTx/>
              <a:uFillTx/>
              <a:latin typeface="Calibri" pitchFamily="34" charset="0"/>
              <a:ea typeface="+mj-ea"/>
              <a:cs typeface="+mj-cs"/>
            </a:endParaRPr>
          </a:p>
        </p:txBody>
      </p:sp>
      <p:sp>
        <p:nvSpPr>
          <p:cNvPr id="9" name="2 Başlık"/>
          <p:cNvSpPr txBox="1">
            <a:spLocks/>
          </p:cNvSpPr>
          <p:nvPr/>
        </p:nvSpPr>
        <p:spPr bwMode="auto">
          <a:xfrm>
            <a:off x="0" y="980728"/>
            <a:ext cx="9144000"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lvl="0" algn="ctr" eaLnBrk="0" hangingPunct="0"/>
            <a:r>
              <a:rPr lang="tr-TR" sz="2800" b="1" dirty="0" smtClean="0">
                <a:latin typeface="Calibri" pitchFamily="34" charset="0"/>
              </a:rPr>
              <a:t>Bütçe hazırlamada dokuz aşama</a:t>
            </a:r>
            <a:endParaRPr kumimoji="0" lang="tr-TR" sz="28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graphicFrame>
        <p:nvGraphicFramePr>
          <p:cNvPr id="8" name="7 Diyagram"/>
          <p:cNvGraphicFramePr/>
          <p:nvPr/>
        </p:nvGraphicFramePr>
        <p:xfrm>
          <a:off x="0" y="1643050"/>
          <a:ext cx="9144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179513" y="1052735"/>
          <a:ext cx="8784976" cy="3374225"/>
        </p:xfrm>
        <a:graphic>
          <a:graphicData uri="http://schemas.openxmlformats.org/drawingml/2006/table">
            <a:tbl>
              <a:tblPr bandRow="1">
                <a:tableStyleId>{8799B23B-EC83-4686-B30A-512413B5E67A}</a:tableStyleId>
              </a:tblPr>
              <a:tblGrid>
                <a:gridCol w="3933023"/>
                <a:gridCol w="1139474"/>
                <a:gridCol w="760150"/>
                <a:gridCol w="1368152"/>
                <a:gridCol w="1584177"/>
              </a:tblGrid>
              <a:tr h="372484">
                <a:tc>
                  <a:txBody>
                    <a:bodyPr/>
                    <a:lstStyle/>
                    <a:p>
                      <a:pPr algn="ctr" fontAlgn="ctr"/>
                      <a:r>
                        <a:rPr lang="tr-TR" sz="1400" u="none" strike="noStrike" dirty="0"/>
                        <a:t>Giderler</a:t>
                      </a:r>
                    </a:p>
                    <a:p>
                      <a:pPr algn="l" fontAlgn="ctr"/>
                      <a:r>
                        <a:rPr lang="tr-TR" sz="1400" u="none" strike="noStrike" dirty="0"/>
                        <a:t> </a:t>
                      </a:r>
                      <a:endParaRPr lang="tr-TR" sz="1400" b="1" i="0" u="none" strike="noStrike" dirty="0">
                        <a:latin typeface="+mn-lt"/>
                      </a:endParaRPr>
                    </a:p>
                  </a:txBody>
                  <a:tcPr marL="7620" marR="7620" marT="7620" marB="0" anchor="ctr"/>
                </a:tc>
                <a:tc>
                  <a:txBody>
                    <a:bodyPr/>
                    <a:lstStyle/>
                    <a:p>
                      <a:pPr algn="ctr" fontAlgn="ctr"/>
                      <a:r>
                        <a:rPr lang="tr-TR" sz="1400" u="none" strike="noStrike" dirty="0" smtClean="0"/>
                        <a:t>Birim</a:t>
                      </a:r>
                      <a:endParaRPr lang="tr-TR" sz="1400" b="1" i="0" u="none" strike="noStrike" dirty="0">
                        <a:latin typeface="+mn-lt"/>
                      </a:endParaRPr>
                    </a:p>
                  </a:txBody>
                  <a:tcPr marL="7620" marR="7620" marT="7620" marB="0" anchor="ctr"/>
                </a:tc>
                <a:tc>
                  <a:txBody>
                    <a:bodyPr/>
                    <a:lstStyle/>
                    <a:p>
                      <a:pPr algn="ctr" fontAlgn="ctr"/>
                      <a:r>
                        <a:rPr lang="tr-TR" sz="1400" u="none" strike="noStrike"/>
                        <a:t>Miktar</a:t>
                      </a:r>
                      <a:endParaRPr lang="tr-TR" sz="1400" b="1" i="0" u="none" strike="noStrike">
                        <a:latin typeface="+mn-lt"/>
                      </a:endParaRPr>
                    </a:p>
                  </a:txBody>
                  <a:tcPr marL="7620" marR="7620" marT="7620" marB="0" anchor="ctr"/>
                </a:tc>
                <a:tc>
                  <a:txBody>
                    <a:bodyPr/>
                    <a:lstStyle/>
                    <a:p>
                      <a:pPr algn="ctr" fontAlgn="ctr"/>
                      <a:r>
                        <a:rPr lang="tr-TR" sz="1400" u="none" strike="noStrike"/>
                        <a:t>Birim Maliyet (TL)</a:t>
                      </a:r>
                      <a:endParaRPr lang="tr-TR" sz="1400" b="1" i="0" u="none" strike="noStrike">
                        <a:latin typeface="+mn-lt"/>
                      </a:endParaRPr>
                    </a:p>
                  </a:txBody>
                  <a:tcPr marL="7620" marR="7620" marT="7620" marB="0" anchor="ctr"/>
                </a:tc>
                <a:tc>
                  <a:txBody>
                    <a:bodyPr/>
                    <a:lstStyle/>
                    <a:p>
                      <a:pPr algn="ctr" fontAlgn="ctr"/>
                      <a:r>
                        <a:rPr lang="tr-TR" sz="1400" u="none" strike="noStrike"/>
                        <a:t>Toplam Maliyet</a:t>
                      </a:r>
                      <a:br>
                        <a:rPr lang="tr-TR" sz="1400" u="none" strike="noStrike"/>
                      </a:br>
                      <a:r>
                        <a:rPr lang="tr-TR" sz="1400" u="none" strike="noStrike"/>
                        <a:t>(TL)2</a:t>
                      </a:r>
                      <a:endParaRPr lang="tr-TR" sz="1400" b="1" i="0" u="none" strike="noStrike">
                        <a:latin typeface="+mn-lt"/>
                      </a:endParaRPr>
                    </a:p>
                  </a:txBody>
                  <a:tcPr marL="7620" marR="7620" marT="7620" marB="0" anchor="ctr"/>
                </a:tc>
              </a:tr>
              <a:tr h="226145">
                <a:tc>
                  <a:txBody>
                    <a:bodyPr/>
                    <a:lstStyle/>
                    <a:p>
                      <a:pPr algn="l" fontAlgn="ctr"/>
                      <a:r>
                        <a:rPr lang="tr-TR" sz="1400" u="none" strike="noStrike"/>
                        <a:t> </a:t>
                      </a:r>
                      <a:endParaRPr lang="tr-TR" sz="1400" b="1" i="0" u="none" strike="noStrike">
                        <a:latin typeface="+mn-lt"/>
                      </a:endParaRPr>
                    </a:p>
                  </a:txBody>
                  <a:tcPr marL="7620" marR="7620" marT="7620" marB="0" anchor="ctr"/>
                </a:tc>
                <a:tc>
                  <a:txBody>
                    <a:bodyPr/>
                    <a:lstStyle/>
                    <a:p>
                      <a:pPr algn="ctr" fontAlgn="ctr"/>
                      <a:r>
                        <a:rPr lang="tr-TR" sz="1400" u="none" strike="noStrike"/>
                        <a:t> </a:t>
                      </a:r>
                      <a:endParaRPr lang="tr-TR" sz="1400" b="1" i="0" u="none" strike="noStrike">
                        <a:latin typeface="+mn-lt"/>
                      </a:endParaRPr>
                    </a:p>
                  </a:txBody>
                  <a:tcPr marL="7620" marR="7620" marT="7620" marB="0" anchor="ctr"/>
                </a:tc>
                <a:tc>
                  <a:txBody>
                    <a:bodyPr/>
                    <a:lstStyle/>
                    <a:p>
                      <a:pPr algn="l" fontAlgn="ctr"/>
                      <a:r>
                        <a:rPr lang="tr-TR" sz="1400" u="none" strike="noStrike"/>
                        <a:t> </a:t>
                      </a:r>
                      <a:endParaRPr lang="tr-TR" sz="1400" b="1" i="0" u="none" strike="noStrike">
                        <a:latin typeface="+mn-lt"/>
                      </a:endParaRPr>
                    </a:p>
                  </a:txBody>
                  <a:tcPr marL="7620" marR="7620" marT="7620" marB="0" anchor="ctr"/>
                </a:tc>
                <a:tc>
                  <a:txBody>
                    <a:bodyPr/>
                    <a:lstStyle/>
                    <a:p>
                      <a:pPr algn="l" fontAlgn="ctr"/>
                      <a:r>
                        <a:rPr lang="tr-TR" sz="1400" u="none" strike="noStrike"/>
                        <a:t> </a:t>
                      </a:r>
                      <a:endParaRPr lang="tr-TR" sz="1400" b="1" i="0" u="none" strike="noStrike">
                        <a:latin typeface="+mn-lt"/>
                      </a:endParaRPr>
                    </a:p>
                  </a:txBody>
                  <a:tcPr marL="7620" marR="7620" marT="7620" marB="0" anchor="ctr"/>
                </a:tc>
                <a:tc>
                  <a:txBody>
                    <a:bodyPr/>
                    <a:lstStyle/>
                    <a:p>
                      <a:pPr algn="l" fontAlgn="ctr"/>
                      <a:r>
                        <a:rPr lang="tr-TR" sz="1400" u="none" strike="noStrike"/>
                        <a:t> </a:t>
                      </a:r>
                      <a:endParaRPr lang="tr-TR" sz="1400" b="1" i="0" u="none" strike="noStrike">
                        <a:latin typeface="+mn-lt"/>
                      </a:endParaRPr>
                    </a:p>
                  </a:txBody>
                  <a:tcPr marL="7620" marR="7620" marT="7620" marB="0" anchor="ctr"/>
                </a:tc>
              </a:tr>
              <a:tr h="226145">
                <a:tc>
                  <a:txBody>
                    <a:bodyPr/>
                    <a:lstStyle/>
                    <a:p>
                      <a:pPr algn="l" fontAlgn="ctr"/>
                      <a:r>
                        <a:rPr lang="tr-TR" sz="1400" u="none" strike="noStrike"/>
                        <a:t>1. İnsan Kaynakları</a:t>
                      </a:r>
                      <a:endParaRPr lang="tr-TR" sz="1400" b="1" i="0" u="none" strike="noStrike">
                        <a:latin typeface="+mn-lt"/>
                      </a:endParaRPr>
                    </a:p>
                  </a:txBody>
                  <a:tcPr marL="7620" marR="7620" marT="7620" marB="0" anchor="ctr"/>
                </a:tc>
                <a:tc>
                  <a:txBody>
                    <a:bodyPr/>
                    <a:lstStyle/>
                    <a:p>
                      <a:pPr algn="ctr" fontAlgn="ctr"/>
                      <a:r>
                        <a:rPr lang="tr-TR" sz="1400" u="none" strike="noStrike"/>
                        <a:t> </a:t>
                      </a:r>
                      <a:endParaRPr lang="tr-TR" sz="1400" b="1" i="0" u="none" strike="noStrike">
                        <a:latin typeface="+mn-lt"/>
                      </a:endParaRPr>
                    </a:p>
                  </a:txBody>
                  <a:tcPr marL="7620" marR="7620" marT="7620" marB="0" anchor="ctr"/>
                </a:tc>
                <a:tc>
                  <a:txBody>
                    <a:bodyPr/>
                    <a:lstStyle/>
                    <a:p>
                      <a:pPr algn="l" fontAlgn="ctr"/>
                      <a:r>
                        <a:rPr lang="tr-TR" sz="1400" u="none" strike="noStrike"/>
                        <a:t> </a:t>
                      </a:r>
                      <a:endParaRPr lang="tr-TR" sz="1400" b="1" i="0" u="none" strike="noStrike">
                        <a:latin typeface="+mn-lt"/>
                      </a:endParaRPr>
                    </a:p>
                  </a:txBody>
                  <a:tcPr marL="7620" marR="7620" marT="7620" marB="0" anchor="ctr"/>
                </a:tc>
                <a:tc>
                  <a:txBody>
                    <a:bodyPr/>
                    <a:lstStyle/>
                    <a:p>
                      <a:pPr algn="l" fontAlgn="ctr"/>
                      <a:r>
                        <a:rPr lang="tr-TR" sz="1400" u="none" strike="noStrike"/>
                        <a:t> </a:t>
                      </a:r>
                      <a:endParaRPr lang="tr-TR" sz="1400" b="1" i="0" u="none" strike="noStrike">
                        <a:latin typeface="+mn-lt"/>
                      </a:endParaRPr>
                    </a:p>
                  </a:txBody>
                  <a:tcPr marL="7620" marR="7620" marT="7620" marB="0" anchor="ctr"/>
                </a:tc>
                <a:tc>
                  <a:txBody>
                    <a:bodyPr/>
                    <a:lstStyle/>
                    <a:p>
                      <a:pPr algn="l" fontAlgn="ctr"/>
                      <a:r>
                        <a:rPr lang="tr-TR" sz="1400" u="none" strike="noStrike"/>
                        <a:t> </a:t>
                      </a:r>
                      <a:endParaRPr lang="tr-TR" sz="1400" b="1" i="0" u="none" strike="noStrike">
                        <a:latin typeface="+mn-lt"/>
                      </a:endParaRPr>
                    </a:p>
                  </a:txBody>
                  <a:tcPr marL="7620" marR="7620" marT="7620" marB="0" anchor="ctr"/>
                </a:tc>
              </a:tr>
              <a:tr h="226145">
                <a:tc>
                  <a:txBody>
                    <a:bodyPr/>
                    <a:lstStyle/>
                    <a:p>
                      <a:pPr algn="l" fontAlgn="ctr"/>
                      <a:r>
                        <a:rPr lang="tr-TR" sz="1400" u="none" strike="noStrike"/>
                        <a:t>1.1 Maaşlar (brüt tutarlar, yurt içi personel)</a:t>
                      </a:r>
                      <a:r>
                        <a:rPr lang="tr-TR" sz="1400" u="none" strike="noStrike" baseline="30000"/>
                        <a:t>3</a:t>
                      </a:r>
                      <a:endParaRPr lang="tr-TR" sz="1400" b="0" i="0" u="none" strike="noStrike">
                        <a:latin typeface="+mn-lt"/>
                      </a:endParaRPr>
                    </a:p>
                  </a:txBody>
                  <a:tcPr marL="7620" marR="7620" marT="7620" marB="0" anchor="ctr"/>
                </a:tc>
                <a:tc>
                  <a:txBody>
                    <a:bodyPr/>
                    <a:lstStyle/>
                    <a:p>
                      <a:pPr algn="ctr"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r>
              <a:tr h="226145">
                <a:tc>
                  <a:txBody>
                    <a:bodyPr/>
                    <a:lstStyle/>
                    <a:p>
                      <a:pPr algn="l" fontAlgn="ctr"/>
                      <a:r>
                        <a:rPr lang="tr-TR" sz="1400" u="none" strike="noStrike" dirty="0"/>
                        <a:t>   1.1.1 Teknik</a:t>
                      </a:r>
                      <a:endParaRPr lang="tr-TR" sz="1400" b="0" i="0" u="none" strike="noStrike" dirty="0">
                        <a:latin typeface="+mn-lt"/>
                      </a:endParaRPr>
                    </a:p>
                  </a:txBody>
                  <a:tcPr marL="7620" marR="7620" marT="7620" marB="0" anchor="ctr"/>
                </a:tc>
                <a:tc>
                  <a:txBody>
                    <a:bodyPr/>
                    <a:lstStyle/>
                    <a:p>
                      <a:pPr algn="ctr" fontAlgn="ctr"/>
                      <a:r>
                        <a:rPr lang="tr-TR" sz="1400" u="none" strike="noStrike" dirty="0"/>
                        <a:t>Aylık</a:t>
                      </a:r>
                      <a:endParaRPr lang="tr-TR" sz="1400" b="0" i="0" u="none" strike="noStrike" dirty="0">
                        <a:latin typeface="+mn-lt"/>
                      </a:endParaRPr>
                    </a:p>
                  </a:txBody>
                  <a:tcPr marL="7620" marR="7620" marT="7620" marB="0" anchor="ctr"/>
                </a:tc>
                <a:tc>
                  <a:txBody>
                    <a:bodyPr/>
                    <a:lstStyle/>
                    <a:p>
                      <a:pPr algn="l" fontAlgn="ctr"/>
                      <a:r>
                        <a:rPr lang="tr-TR" sz="1400" u="none" strike="noStrike" dirty="0"/>
                        <a:t> </a:t>
                      </a:r>
                      <a:endParaRPr lang="tr-TR" sz="1400" b="0" i="0" u="none" strike="noStrike" dirty="0">
                        <a:latin typeface="+mn-lt"/>
                      </a:endParaRPr>
                    </a:p>
                  </a:txBody>
                  <a:tcPr marL="7620" marR="7620" marT="7620" marB="0" anchor="ctr"/>
                </a:tc>
                <a:tc>
                  <a:txBody>
                    <a:bodyPr/>
                    <a:lstStyle/>
                    <a:p>
                      <a:pPr algn="l" fontAlgn="ctr"/>
                      <a:r>
                        <a:rPr lang="tr-TR" sz="1400" u="none" strike="noStrike" dirty="0"/>
                        <a:t> </a:t>
                      </a:r>
                      <a:endParaRPr lang="tr-TR" sz="1400" b="0" i="0" u="none" strike="noStrike" dirty="0">
                        <a:latin typeface="+mn-lt"/>
                      </a:endParaRPr>
                    </a:p>
                  </a:txBody>
                  <a:tcPr marL="7620" marR="7620" marT="7620" marB="0" anchor="ctr"/>
                </a:tc>
                <a:tc>
                  <a:txBody>
                    <a:bodyPr/>
                    <a:lstStyle/>
                    <a:p>
                      <a:pPr algn="r" fontAlgn="ctr"/>
                      <a:r>
                        <a:rPr lang="tr-TR" sz="1400" u="none" strike="noStrike" dirty="0"/>
                        <a:t>0,00</a:t>
                      </a:r>
                      <a:endParaRPr lang="tr-TR" sz="1400" b="0" i="0" u="none" strike="noStrike" dirty="0">
                        <a:latin typeface="+mn-lt"/>
                      </a:endParaRPr>
                    </a:p>
                  </a:txBody>
                  <a:tcPr marL="7620" marR="7620" marT="7620" marB="0" anchor="ctr"/>
                </a:tc>
              </a:tr>
              <a:tr h="226145">
                <a:tc>
                  <a:txBody>
                    <a:bodyPr/>
                    <a:lstStyle/>
                    <a:p>
                      <a:pPr algn="l" fontAlgn="ctr"/>
                      <a:r>
                        <a:rPr lang="tr-TR" sz="1400" u="none" strike="noStrike" dirty="0" smtClean="0"/>
                        <a:t>           1.1.1.1 Proje Koordinatörü</a:t>
                      </a:r>
                      <a:endParaRPr lang="tr-TR" sz="1400" b="1" i="0" u="none" strike="noStrike" dirty="0">
                        <a:latin typeface="+mn-lt"/>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u="none" strike="noStrike" dirty="0" smtClean="0"/>
                        <a:t>Aylık</a:t>
                      </a:r>
                      <a:endParaRPr lang="tr-TR" sz="1400" b="0" i="0" u="none" strike="noStrike" dirty="0">
                        <a:latin typeface="+mn-lt"/>
                      </a:endParaRPr>
                    </a:p>
                  </a:txBody>
                  <a:tcPr marL="7620" marR="7620" marT="7620" marB="0" anchor="ctr"/>
                </a:tc>
                <a:tc>
                  <a:txBody>
                    <a:bodyPr/>
                    <a:lstStyle/>
                    <a:p>
                      <a:pPr algn="l" fontAlgn="ctr"/>
                      <a:endParaRPr lang="tr-TR" sz="1400" b="0" i="0" u="none" strike="noStrike" dirty="0">
                        <a:latin typeface="+mn-lt"/>
                      </a:endParaRPr>
                    </a:p>
                  </a:txBody>
                  <a:tcPr marL="7620" marR="7620" marT="7620" marB="0" anchor="ctr"/>
                </a:tc>
                <a:tc>
                  <a:txBody>
                    <a:bodyPr/>
                    <a:lstStyle/>
                    <a:p>
                      <a:pPr algn="l" fontAlgn="ctr"/>
                      <a:endParaRPr lang="tr-TR" sz="1400" b="0" i="0" u="none" strike="noStrike" dirty="0">
                        <a:latin typeface="+mn-lt"/>
                      </a:endParaRPr>
                    </a:p>
                  </a:txBody>
                  <a:tcPr marL="7620" marR="7620" marT="7620" marB="0" anchor="ctr"/>
                </a:tc>
                <a:tc>
                  <a:txBody>
                    <a:bodyPr/>
                    <a:lstStyle/>
                    <a:p>
                      <a:pPr algn="r" fontAlgn="ctr"/>
                      <a:endParaRPr lang="tr-TR" sz="1400" b="0" i="0" u="none" strike="noStrike" dirty="0">
                        <a:latin typeface="+mn-lt"/>
                      </a:endParaRPr>
                    </a:p>
                  </a:txBody>
                  <a:tcPr marL="7620" marR="7620" marT="7620" marB="0" anchor="ctr"/>
                </a:tc>
              </a:tr>
              <a:tr h="226145">
                <a:tc>
                  <a:txBody>
                    <a:bodyPr/>
                    <a:lstStyle/>
                    <a:p>
                      <a:pPr algn="l" fontAlgn="ctr"/>
                      <a:r>
                        <a:rPr lang="tr-TR" sz="1400" u="none" strike="noStrike" dirty="0"/>
                        <a:t>   1.1.2 İdari / destek personeli</a:t>
                      </a:r>
                      <a:endParaRPr lang="tr-TR" sz="1400" b="0" i="0" u="none" strike="noStrike" dirty="0">
                        <a:latin typeface="+mn-lt"/>
                      </a:endParaRPr>
                    </a:p>
                  </a:txBody>
                  <a:tcPr marL="7620" marR="7620" marT="7620" marB="0" anchor="ctr"/>
                </a:tc>
                <a:tc>
                  <a:txBody>
                    <a:bodyPr/>
                    <a:lstStyle/>
                    <a:p>
                      <a:pPr algn="ctr" fontAlgn="ctr"/>
                      <a:r>
                        <a:rPr lang="tr-TR" sz="1400" u="none" strike="noStrike"/>
                        <a:t>Aylık</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dirty="0"/>
                        <a:t> </a:t>
                      </a:r>
                      <a:endParaRPr lang="tr-TR" sz="1400" b="0" i="0" u="none" strike="noStrike" dirty="0">
                        <a:latin typeface="+mn-lt"/>
                      </a:endParaRPr>
                    </a:p>
                  </a:txBody>
                  <a:tcPr marL="7620" marR="7620" marT="7620" marB="0" anchor="ctr"/>
                </a:tc>
                <a:tc>
                  <a:txBody>
                    <a:bodyPr/>
                    <a:lstStyle/>
                    <a:p>
                      <a:pPr algn="r" fontAlgn="ctr"/>
                      <a:r>
                        <a:rPr lang="tr-TR" sz="1400" u="none" strike="noStrike"/>
                        <a:t>0,00</a:t>
                      </a:r>
                      <a:endParaRPr lang="tr-TR" sz="1400" b="0" i="0" u="none" strike="noStrike">
                        <a:latin typeface="+mn-lt"/>
                      </a:endParaRPr>
                    </a:p>
                  </a:txBody>
                  <a:tcPr marL="7620" marR="7620" marT="7620" marB="0" anchor="ctr"/>
                </a:tc>
              </a:tr>
              <a:tr h="226145">
                <a:tc>
                  <a:txBody>
                    <a:bodyPr/>
                    <a:lstStyle/>
                    <a:p>
                      <a:pPr algn="l" fontAlgn="ctr"/>
                      <a:r>
                        <a:rPr lang="tr-TR" sz="1400" u="none" strike="noStrike" kern="1200" dirty="0" smtClean="0"/>
                        <a:t>       1.1.2.1 Muhasebeci</a:t>
                      </a:r>
                      <a:endParaRPr lang="tr-TR" sz="1400" b="1" i="0" u="none" strike="noStrike" kern="1200" dirty="0" smtClean="0">
                        <a:solidFill>
                          <a:schemeClr val="dk1"/>
                        </a:solidFill>
                        <a:latin typeface="+mn-lt"/>
                        <a:ea typeface="+mn-ea"/>
                        <a:cs typeface="+mn-cs"/>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u="none" strike="noStrike" dirty="0" smtClean="0"/>
                        <a:t>Aylık</a:t>
                      </a:r>
                      <a:endParaRPr lang="tr-TR" sz="1400" b="0" i="0" u="none" strike="noStrike" dirty="0" smtClean="0">
                        <a:latin typeface="+mn-lt"/>
                      </a:endParaRPr>
                    </a:p>
                  </a:txBody>
                  <a:tcPr marL="7620" marR="7620" marT="7620" marB="0" anchor="ctr"/>
                </a:tc>
                <a:tc>
                  <a:txBody>
                    <a:bodyPr/>
                    <a:lstStyle/>
                    <a:p>
                      <a:pPr algn="l" fontAlgn="ctr"/>
                      <a:endParaRPr lang="tr-TR" sz="1400" b="0" i="0" u="none" strike="noStrike">
                        <a:latin typeface="+mn-lt"/>
                      </a:endParaRPr>
                    </a:p>
                  </a:txBody>
                  <a:tcPr marL="7620" marR="7620" marT="7620" marB="0" anchor="ctr"/>
                </a:tc>
                <a:tc>
                  <a:txBody>
                    <a:bodyPr/>
                    <a:lstStyle/>
                    <a:p>
                      <a:pPr algn="l" fontAlgn="ctr"/>
                      <a:endParaRPr lang="tr-TR" sz="1400" b="0" i="0" u="none" strike="noStrike">
                        <a:latin typeface="+mn-lt"/>
                      </a:endParaRPr>
                    </a:p>
                  </a:txBody>
                  <a:tcPr marL="7620" marR="7620" marT="7620" marB="0" anchor="ctr"/>
                </a:tc>
                <a:tc>
                  <a:txBody>
                    <a:bodyPr/>
                    <a:lstStyle/>
                    <a:p>
                      <a:pPr algn="r" fontAlgn="ctr"/>
                      <a:endParaRPr lang="tr-TR" sz="1400" b="0" i="0" u="none" strike="noStrike" dirty="0">
                        <a:latin typeface="+mn-lt"/>
                      </a:endParaRPr>
                    </a:p>
                  </a:txBody>
                  <a:tcPr marL="7620" marR="7620" marT="7620" marB="0" anchor="ctr"/>
                </a:tc>
              </a:tr>
              <a:tr h="226145">
                <a:tc>
                  <a:txBody>
                    <a:bodyPr/>
                    <a:lstStyle/>
                    <a:p>
                      <a:pPr algn="l" fontAlgn="ctr"/>
                      <a:r>
                        <a:rPr lang="es-ES" sz="1400" u="none" strike="noStrike"/>
                        <a:t>1.2 Maaşlar (brüt tutarlar, yabancı personel)</a:t>
                      </a:r>
                      <a:endParaRPr lang="es-ES" sz="1400" b="1" i="0" u="none" strike="noStrike">
                        <a:latin typeface="+mn-lt"/>
                      </a:endParaRPr>
                    </a:p>
                  </a:txBody>
                  <a:tcPr marL="7620" marR="7620" marT="7620" marB="0" anchor="ctr"/>
                </a:tc>
                <a:tc>
                  <a:txBody>
                    <a:bodyPr/>
                    <a:lstStyle/>
                    <a:p>
                      <a:pPr algn="ctr" fontAlgn="ctr"/>
                      <a:r>
                        <a:rPr lang="tr-TR" sz="1400" u="none" strike="noStrike"/>
                        <a:t>Aylık</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r" fontAlgn="ctr"/>
                      <a:r>
                        <a:rPr lang="tr-TR" sz="1400" u="none" strike="noStrike"/>
                        <a:t>0,00</a:t>
                      </a:r>
                      <a:endParaRPr lang="tr-TR" sz="1400" b="0" i="0" u="none" strike="noStrike">
                        <a:latin typeface="+mn-lt"/>
                      </a:endParaRPr>
                    </a:p>
                  </a:txBody>
                  <a:tcPr marL="7620" marR="7620" marT="7620" marB="0" anchor="ctr"/>
                </a:tc>
              </a:tr>
              <a:tr h="226145">
                <a:tc>
                  <a:txBody>
                    <a:bodyPr/>
                    <a:lstStyle/>
                    <a:p>
                      <a:pPr algn="l" fontAlgn="ctr"/>
                      <a:r>
                        <a:rPr lang="tr-TR" sz="1400" u="none" strike="noStrike"/>
                        <a:t>1.3 Gündelikler</a:t>
                      </a:r>
                      <a:r>
                        <a:rPr lang="tr-TR" sz="1400" u="none" strike="noStrike" baseline="30000"/>
                        <a:t>4</a:t>
                      </a:r>
                      <a:endParaRPr lang="tr-TR" sz="1400" b="1" i="0" u="none" strike="noStrike">
                        <a:latin typeface="+mn-lt"/>
                      </a:endParaRPr>
                    </a:p>
                  </a:txBody>
                  <a:tcPr marL="7620" marR="7620" marT="7620" marB="0" anchor="ctr"/>
                </a:tc>
                <a:tc>
                  <a:txBody>
                    <a:bodyPr/>
                    <a:lstStyle/>
                    <a:p>
                      <a:pPr algn="ctr"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r>
              <a:tr h="226145">
                <a:tc>
                  <a:txBody>
                    <a:bodyPr/>
                    <a:lstStyle/>
                    <a:p>
                      <a:pPr algn="l" fontAlgn="ctr"/>
                      <a:r>
                        <a:rPr lang="tr-TR" sz="1400" u="none" strike="noStrike"/>
                        <a:t>   1.3.1 Yurt dışı (proje personeli)</a:t>
                      </a:r>
                      <a:endParaRPr lang="tr-TR" sz="1400" b="0" i="0" u="none" strike="noStrike">
                        <a:latin typeface="+mn-lt"/>
                      </a:endParaRPr>
                    </a:p>
                  </a:txBody>
                  <a:tcPr marL="7620" marR="7620" marT="7620" marB="0" anchor="ctr"/>
                </a:tc>
                <a:tc>
                  <a:txBody>
                    <a:bodyPr/>
                    <a:lstStyle/>
                    <a:p>
                      <a:pPr algn="ctr" fontAlgn="ctr"/>
                      <a:r>
                        <a:rPr lang="tr-TR" sz="1400" u="none" strike="noStrike"/>
                        <a:t>Gündelik</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r" fontAlgn="ctr"/>
                      <a:r>
                        <a:rPr lang="tr-TR" sz="1400" u="none" strike="noStrike"/>
                        <a:t>0,00</a:t>
                      </a:r>
                      <a:endParaRPr lang="tr-TR" sz="1400" b="0" i="0" u="none" strike="noStrike">
                        <a:latin typeface="+mn-lt"/>
                      </a:endParaRPr>
                    </a:p>
                  </a:txBody>
                  <a:tcPr marL="7620" marR="7620" marT="7620" marB="0" anchor="ctr"/>
                </a:tc>
              </a:tr>
              <a:tr h="226145">
                <a:tc>
                  <a:txBody>
                    <a:bodyPr/>
                    <a:lstStyle/>
                    <a:p>
                      <a:pPr algn="l" fontAlgn="ctr"/>
                      <a:r>
                        <a:rPr lang="tr-TR" sz="1400" u="none" strike="noStrike"/>
                        <a:t>   1.3.2 Yurt içi (proje personeli)</a:t>
                      </a:r>
                      <a:endParaRPr lang="tr-TR" sz="1400" b="0" i="0" u="none" strike="noStrike">
                        <a:latin typeface="+mn-lt"/>
                      </a:endParaRPr>
                    </a:p>
                  </a:txBody>
                  <a:tcPr marL="7620" marR="7620" marT="7620" marB="0" anchor="ctr"/>
                </a:tc>
                <a:tc>
                  <a:txBody>
                    <a:bodyPr/>
                    <a:lstStyle/>
                    <a:p>
                      <a:pPr algn="ctr" fontAlgn="ctr"/>
                      <a:r>
                        <a:rPr lang="tr-TR" sz="1400" u="none" strike="noStrike"/>
                        <a:t>Gündelik</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r" fontAlgn="ctr"/>
                      <a:r>
                        <a:rPr lang="tr-TR" sz="1400" u="none" strike="noStrike"/>
                        <a:t>0,00</a:t>
                      </a:r>
                      <a:endParaRPr lang="tr-TR" sz="1400" b="0" i="0" u="none" strike="noStrike">
                        <a:latin typeface="+mn-lt"/>
                      </a:endParaRPr>
                    </a:p>
                  </a:txBody>
                  <a:tcPr marL="7620" marR="7620" marT="7620" marB="0" anchor="ctr"/>
                </a:tc>
              </a:tr>
              <a:tr h="226145">
                <a:tc>
                  <a:txBody>
                    <a:bodyPr/>
                    <a:lstStyle/>
                    <a:p>
                      <a:pPr algn="l" fontAlgn="ctr"/>
                      <a:r>
                        <a:rPr lang="tr-TR" sz="1400" u="none" strike="noStrike"/>
                        <a:t>   1.3.3 Seminer/konferans katılımcıları</a:t>
                      </a:r>
                      <a:endParaRPr lang="tr-TR" sz="1400" b="0" i="0" u="none" strike="noStrike">
                        <a:latin typeface="+mn-lt"/>
                      </a:endParaRPr>
                    </a:p>
                  </a:txBody>
                  <a:tcPr marL="7620" marR="7620" marT="7620" marB="0" anchor="ctr"/>
                </a:tc>
                <a:tc>
                  <a:txBody>
                    <a:bodyPr/>
                    <a:lstStyle/>
                    <a:p>
                      <a:pPr algn="ctr" fontAlgn="ctr"/>
                      <a:r>
                        <a:rPr lang="tr-TR" sz="1400" u="none" strike="noStrike"/>
                        <a:t>Gündelik</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l" fontAlgn="ctr"/>
                      <a:r>
                        <a:rPr lang="tr-TR" sz="1400" u="none" strike="noStrike"/>
                        <a:t> </a:t>
                      </a:r>
                      <a:endParaRPr lang="tr-TR" sz="1400" b="0" i="0" u="none" strike="noStrike">
                        <a:latin typeface="+mn-lt"/>
                      </a:endParaRPr>
                    </a:p>
                  </a:txBody>
                  <a:tcPr marL="7620" marR="7620" marT="7620" marB="0" anchor="ctr"/>
                </a:tc>
                <a:tc>
                  <a:txBody>
                    <a:bodyPr/>
                    <a:lstStyle/>
                    <a:p>
                      <a:pPr algn="r" fontAlgn="ctr"/>
                      <a:r>
                        <a:rPr lang="tr-TR" sz="1400" u="none" strike="noStrike"/>
                        <a:t>0,00</a:t>
                      </a:r>
                      <a:endParaRPr lang="tr-TR" sz="1400" b="0" i="0" u="none" strike="noStrike">
                        <a:latin typeface="+mn-lt"/>
                      </a:endParaRPr>
                    </a:p>
                  </a:txBody>
                  <a:tcPr marL="7620" marR="7620" marT="7620" marB="0" anchor="ctr"/>
                </a:tc>
              </a:tr>
              <a:tr h="226145">
                <a:tc>
                  <a:txBody>
                    <a:bodyPr/>
                    <a:lstStyle/>
                    <a:p>
                      <a:pPr algn="l" fontAlgn="ctr"/>
                      <a:r>
                        <a:rPr lang="tr-TR" sz="1400" u="none" strike="noStrike" dirty="0"/>
                        <a:t>İnsan Kaynakları Alt Toplamı</a:t>
                      </a:r>
                      <a:endParaRPr lang="tr-TR" sz="1400" b="1" i="0" u="none" strike="noStrike" dirty="0">
                        <a:latin typeface="+mn-lt"/>
                      </a:endParaRPr>
                    </a:p>
                  </a:txBody>
                  <a:tcPr marL="7620" marR="7620" marT="7620" marB="0" anchor="ctr"/>
                </a:tc>
                <a:tc>
                  <a:txBody>
                    <a:bodyPr/>
                    <a:lstStyle/>
                    <a:p>
                      <a:pPr algn="ctr" fontAlgn="ctr"/>
                      <a:r>
                        <a:rPr lang="tr-TR" sz="1400" u="none" strike="noStrike" dirty="0"/>
                        <a:t> </a:t>
                      </a:r>
                      <a:endParaRPr lang="tr-TR" sz="1400" b="1" i="0" u="none" strike="noStrike" dirty="0">
                        <a:latin typeface="+mn-lt"/>
                      </a:endParaRPr>
                    </a:p>
                  </a:txBody>
                  <a:tcPr marL="7620" marR="7620" marT="7620" marB="0" anchor="ctr"/>
                </a:tc>
                <a:tc>
                  <a:txBody>
                    <a:bodyPr/>
                    <a:lstStyle/>
                    <a:p>
                      <a:pPr algn="l" fontAlgn="ctr"/>
                      <a:r>
                        <a:rPr lang="tr-TR" sz="1400" u="none" strike="noStrike"/>
                        <a:t> </a:t>
                      </a:r>
                      <a:endParaRPr lang="tr-TR" sz="1400" b="1" i="0" u="none" strike="noStrike">
                        <a:latin typeface="+mn-lt"/>
                      </a:endParaRPr>
                    </a:p>
                  </a:txBody>
                  <a:tcPr marL="7620" marR="7620" marT="7620" marB="0" anchor="ctr"/>
                </a:tc>
                <a:tc>
                  <a:txBody>
                    <a:bodyPr/>
                    <a:lstStyle/>
                    <a:p>
                      <a:pPr algn="l" fontAlgn="ctr"/>
                      <a:r>
                        <a:rPr lang="tr-TR" sz="1400" u="none" strike="noStrike"/>
                        <a:t> </a:t>
                      </a:r>
                      <a:endParaRPr lang="tr-TR" sz="1400" b="1" i="0" u="none" strike="noStrike">
                        <a:latin typeface="+mn-lt"/>
                      </a:endParaRPr>
                    </a:p>
                  </a:txBody>
                  <a:tcPr marL="7620" marR="7620" marT="7620" marB="0" anchor="ctr"/>
                </a:tc>
                <a:tc>
                  <a:txBody>
                    <a:bodyPr/>
                    <a:lstStyle/>
                    <a:p>
                      <a:pPr algn="r" fontAlgn="ctr"/>
                      <a:r>
                        <a:rPr lang="tr-TR" sz="1400" u="none" strike="noStrike" dirty="0"/>
                        <a:t>0,00</a:t>
                      </a:r>
                      <a:endParaRPr lang="tr-TR" sz="1400" b="1" i="0" u="none" strike="noStrike" dirty="0">
                        <a:latin typeface="+mn-lt"/>
                      </a:endParaRPr>
                    </a:p>
                  </a:txBody>
                  <a:tcPr marL="7620" marR="7620" marT="7620" marB="0" anchor="ctr"/>
                </a:tc>
              </a:tr>
            </a:tbl>
          </a:graphicData>
        </a:graphic>
      </p:graphicFrame>
      <p:sp>
        <p:nvSpPr>
          <p:cNvPr id="6" name="2 Başlık"/>
          <p:cNvSpPr txBox="1">
            <a:spLocks/>
          </p:cNvSpPr>
          <p:nvPr/>
        </p:nvSpPr>
        <p:spPr bwMode="auto">
          <a:xfrm>
            <a:off x="2735288"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B-1 Faaliyet Bütçesi:</a:t>
            </a:r>
          </a:p>
          <a:p>
            <a:pPr lvl="0" algn="ctr" eaLnBrk="0" hangingPunct="0">
              <a:defRPr/>
            </a:pPr>
            <a:r>
              <a:rPr lang="tr-TR" sz="2800" dirty="0" smtClean="0">
                <a:solidFill>
                  <a:sysClr val="windowText" lastClr="000000"/>
                </a:solidFill>
                <a:latin typeface="Calibri" pitchFamily="34" charset="0"/>
                <a:ea typeface="+mj-ea"/>
                <a:cs typeface="+mj-cs"/>
              </a:rPr>
              <a:t>1. İnsan Kaynakları:</a:t>
            </a:r>
            <a:endParaRPr kumimoji="0" lang="tr-TR" sz="2800" b="0" i="0" u="none" strike="noStrike" kern="1200" cap="none" spc="0" normalizeH="0" baseline="0" noProof="0" dirty="0">
              <a:ln>
                <a:noFill/>
              </a:ln>
              <a:solidFill>
                <a:sysClr val="windowText" lastClr="000000"/>
              </a:solidFill>
              <a:effectLst/>
              <a:uLnTx/>
              <a:uFillTx/>
              <a:latin typeface="Calibri" pitchFamily="34" charset="0"/>
              <a:ea typeface="+mj-ea"/>
              <a:cs typeface="+mj-cs"/>
            </a:endParaRPr>
          </a:p>
        </p:txBody>
      </p:sp>
      <p:sp>
        <p:nvSpPr>
          <p:cNvPr id="7" name="6 Yuvarlatılmış Dikdörtgen"/>
          <p:cNvSpPr/>
          <p:nvPr/>
        </p:nvSpPr>
        <p:spPr>
          <a:xfrm>
            <a:off x="35496" y="4554338"/>
            <a:ext cx="9036496" cy="22322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b="1" u="sng" dirty="0" smtClean="0">
                <a:solidFill>
                  <a:srgbClr val="C00000"/>
                </a:solidFill>
                <a:latin typeface="Calibri" pitchFamily="34" charset="0"/>
              </a:rPr>
              <a:t>Teknik Personel: </a:t>
            </a:r>
            <a:r>
              <a:rPr lang="tr-TR" dirty="0" smtClean="0">
                <a:latin typeface="Calibri" pitchFamily="34" charset="0"/>
              </a:rPr>
              <a:t>Proje faaliyetlerinin yerine getirilmesinde </a:t>
            </a:r>
            <a:r>
              <a:rPr lang="tr-TR" b="1" dirty="0" smtClean="0">
                <a:latin typeface="Calibri" pitchFamily="34" charset="0"/>
              </a:rPr>
              <a:t>temel personel</a:t>
            </a:r>
            <a:r>
              <a:rPr lang="tr-TR" dirty="0" smtClean="0">
                <a:latin typeface="Calibri" pitchFamily="34" charset="0"/>
              </a:rPr>
              <a:t>; Proje kilit personelinden kasıt yürütücü ve </a:t>
            </a:r>
            <a:r>
              <a:rPr lang="tr-TR" b="1" dirty="0" smtClean="0">
                <a:latin typeface="Calibri" pitchFamily="34" charset="0"/>
              </a:rPr>
              <a:t>idari işleri koordine eden kişilerdir </a:t>
            </a:r>
            <a:r>
              <a:rPr lang="tr-TR" dirty="0" smtClean="0">
                <a:latin typeface="Calibri" pitchFamily="34" charset="0"/>
              </a:rPr>
              <a:t>(</a:t>
            </a:r>
            <a:r>
              <a:rPr lang="tr-TR" b="1" dirty="0" smtClean="0">
                <a:latin typeface="Calibri" pitchFamily="34" charset="0"/>
              </a:rPr>
              <a:t>proje koordinatörü, sekreter gibi</a:t>
            </a:r>
            <a:r>
              <a:rPr lang="tr-TR" dirty="0" smtClean="0">
                <a:latin typeface="Calibri" pitchFamily="34" charset="0"/>
              </a:rPr>
              <a:t>). Proje hazırlanırken dahi kimin bu pozisyonda çalışmasının uygun olacağı biliniyor olmalıdır ve bu kişilerin </a:t>
            </a:r>
            <a:r>
              <a:rPr lang="tr-TR" b="1" dirty="0" smtClean="0">
                <a:latin typeface="Calibri" pitchFamily="34" charset="0"/>
              </a:rPr>
              <a:t>öz geçmişleri sunulmuş </a:t>
            </a:r>
            <a:r>
              <a:rPr lang="tr-TR" dirty="0" smtClean="0">
                <a:latin typeface="Calibri" pitchFamily="34" charset="0"/>
              </a:rPr>
              <a:t>olmalıdır. </a:t>
            </a:r>
          </a:p>
          <a:p>
            <a:pPr algn="just"/>
            <a:r>
              <a:rPr lang="tr-TR" b="1" u="sng" dirty="0" smtClean="0">
                <a:solidFill>
                  <a:srgbClr val="C00000"/>
                </a:solidFill>
                <a:latin typeface="Calibri" pitchFamily="34" charset="0"/>
              </a:rPr>
              <a:t>İdari/Destek Personel: </a:t>
            </a:r>
            <a:r>
              <a:rPr lang="tr-TR" dirty="0" smtClean="0">
                <a:latin typeface="Calibri" pitchFamily="34" charset="0"/>
              </a:rPr>
              <a:t>Projenin yürütülmesinde </a:t>
            </a:r>
            <a:r>
              <a:rPr lang="tr-TR" b="1" dirty="0" smtClean="0">
                <a:latin typeface="Calibri" pitchFamily="34" charset="0"/>
              </a:rPr>
              <a:t>destek hizmetleri </a:t>
            </a:r>
            <a:r>
              <a:rPr lang="tr-TR" dirty="0" smtClean="0">
                <a:latin typeface="Calibri" pitchFamily="34" charset="0"/>
              </a:rPr>
              <a:t>sağlayan personeldir. </a:t>
            </a:r>
          </a:p>
          <a:p>
            <a:pPr algn="just"/>
            <a:r>
              <a:rPr lang="tr-TR" b="1" u="sng" dirty="0" smtClean="0">
                <a:solidFill>
                  <a:srgbClr val="C00000"/>
                </a:solidFill>
                <a:latin typeface="Calibri" pitchFamily="34" charset="0"/>
              </a:rPr>
              <a:t>Gündelik:</a:t>
            </a:r>
            <a:r>
              <a:rPr lang="tr-TR" b="1" dirty="0" smtClean="0">
                <a:solidFill>
                  <a:srgbClr val="C00000"/>
                </a:solidFill>
                <a:latin typeface="Calibri" pitchFamily="34" charset="0"/>
              </a:rPr>
              <a:t> </a:t>
            </a:r>
            <a:r>
              <a:rPr lang="tr-TR" dirty="0" smtClean="0">
                <a:latin typeface="Calibri" pitchFamily="34" charset="0"/>
              </a:rPr>
              <a:t>Proje personeline ödenecek gündelik tutardır.</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rPr>
              <a:pPr>
                <a:defRPr/>
              </a:pPr>
              <a:t>04.12.2013</a:t>
            </a:fld>
            <a:endParaRPr lang="tr-TR" dirty="0">
              <a:solidFill>
                <a:srgbClr val="4F81BD">
                  <a:lumMod val="40000"/>
                  <a:lumOff val="60000"/>
                </a:srgbClr>
              </a:solidFill>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rPr>
              <a:pPr>
                <a:defRPr/>
              </a:pPr>
              <a:t>137</a:t>
            </a:fld>
            <a:endParaRPr lang="tr-TR" dirty="0">
              <a:solidFill>
                <a:srgbClr val="4F81BD">
                  <a:lumMod val="40000"/>
                  <a:lumOff val="60000"/>
                </a:srgbClr>
              </a:solidFill>
            </a:endParaRPr>
          </a:p>
        </p:txBody>
      </p:sp>
      <p:sp>
        <p:nvSpPr>
          <p:cNvPr id="5" name="2 Başlık"/>
          <p:cNvSpPr txBox="1">
            <a:spLocks/>
          </p:cNvSpPr>
          <p:nvPr/>
        </p:nvSpPr>
        <p:spPr bwMode="auto">
          <a:xfrm>
            <a:off x="2699792"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B-1 Faaliyet Bütçesi:</a:t>
            </a:r>
          </a:p>
          <a:p>
            <a:pPr lvl="0" algn="ctr" eaLnBrk="0" hangingPunct="0">
              <a:defRPr/>
            </a:pPr>
            <a:r>
              <a:rPr lang="tr-TR" sz="2800" dirty="0" smtClean="0">
                <a:solidFill>
                  <a:sysClr val="windowText" lastClr="000000"/>
                </a:solidFill>
                <a:latin typeface="Calibri" pitchFamily="34" charset="0"/>
                <a:ea typeface="+mj-ea"/>
                <a:cs typeface="+mj-cs"/>
              </a:rPr>
              <a:t>1. İnsan Kaynakları:</a:t>
            </a:r>
            <a:endParaRPr kumimoji="0" lang="tr-TR" sz="2800" b="0" i="0" u="none" strike="noStrike" kern="1200" cap="none" spc="0" normalizeH="0" baseline="0" noProof="0" dirty="0">
              <a:ln>
                <a:noFill/>
              </a:ln>
              <a:solidFill>
                <a:sysClr val="windowText" lastClr="000000"/>
              </a:solidFill>
              <a:effectLst/>
              <a:uLnTx/>
              <a:uFillTx/>
              <a:latin typeface="Calibri" pitchFamily="34" charset="0"/>
              <a:ea typeface="+mj-ea"/>
              <a:cs typeface="+mj-cs"/>
            </a:endParaRPr>
          </a:p>
        </p:txBody>
      </p:sp>
      <p:sp>
        <p:nvSpPr>
          <p:cNvPr id="6" name="5 Dikdörtgen"/>
          <p:cNvSpPr/>
          <p:nvPr/>
        </p:nvSpPr>
        <p:spPr>
          <a:xfrm>
            <a:off x="142844" y="1102514"/>
            <a:ext cx="8875950" cy="5755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buFont typeface="Arial" pitchFamily="34" charset="0"/>
              <a:buChar char="•"/>
            </a:pPr>
            <a:r>
              <a:rPr lang="tr-TR" sz="2200" dirty="0" smtClean="0">
                <a:solidFill>
                  <a:schemeClr val="tx1"/>
                </a:solidFill>
                <a:latin typeface="Calibri" pitchFamily="34" charset="0"/>
              </a:rPr>
              <a:t>Bu bölümde ödeme yapılacak personelin </a:t>
            </a:r>
            <a:r>
              <a:rPr lang="tr-TR" sz="2200" b="1" dirty="0" smtClean="0">
                <a:solidFill>
                  <a:schemeClr val="tx1"/>
                </a:solidFill>
                <a:latin typeface="Calibri" pitchFamily="34" charset="0"/>
              </a:rPr>
              <a:t>kurum personeli </a:t>
            </a:r>
            <a:r>
              <a:rPr lang="tr-TR" sz="2200" dirty="0" smtClean="0">
                <a:solidFill>
                  <a:schemeClr val="tx1"/>
                </a:solidFill>
                <a:latin typeface="Calibri" pitchFamily="34" charset="0"/>
              </a:rPr>
              <a:t>olacağını (ister proje öncesinde  istihdam  edilen;  ister  proje  ile  birlikte  işe  başlatılan  yeni  personel) unutmayınız.</a:t>
            </a:r>
          </a:p>
          <a:p>
            <a:pPr>
              <a:buFont typeface="Arial" pitchFamily="34" charset="0"/>
              <a:buChar char="•"/>
            </a:pPr>
            <a:endParaRPr lang="tr-TR" sz="2200" dirty="0" smtClean="0">
              <a:solidFill>
                <a:schemeClr val="tx1"/>
              </a:solidFill>
              <a:latin typeface="Calibri" pitchFamily="34" charset="0"/>
            </a:endParaRPr>
          </a:p>
          <a:p>
            <a:pPr>
              <a:buFont typeface="Arial" pitchFamily="34" charset="0"/>
              <a:buChar char="•"/>
            </a:pPr>
            <a:r>
              <a:rPr lang="tr-TR" sz="2200" dirty="0" smtClean="0">
                <a:solidFill>
                  <a:schemeClr val="tx1"/>
                </a:solidFill>
                <a:latin typeface="Calibri" pitchFamily="34" charset="0"/>
              </a:rPr>
              <a:t>İnsan kaynakları başlığı altında listelenen personel ile doğrudan </a:t>
            </a:r>
            <a:r>
              <a:rPr lang="tr-TR" sz="2200" b="1" dirty="0" smtClean="0">
                <a:solidFill>
                  <a:schemeClr val="tx1"/>
                </a:solidFill>
                <a:latin typeface="Calibri" pitchFamily="34" charset="0"/>
              </a:rPr>
              <a:t>sözleşme</a:t>
            </a:r>
            <a:r>
              <a:rPr lang="tr-TR" sz="2200" dirty="0" smtClean="0">
                <a:solidFill>
                  <a:schemeClr val="tx1"/>
                </a:solidFill>
                <a:latin typeface="Calibri" pitchFamily="34" charset="0"/>
              </a:rPr>
              <a:t> imzalanmalıdır. İlgili kişilerin </a:t>
            </a:r>
            <a:r>
              <a:rPr lang="tr-TR" sz="2200" b="1" dirty="0" smtClean="0">
                <a:solidFill>
                  <a:schemeClr val="tx1"/>
                </a:solidFill>
                <a:latin typeface="Calibri" pitchFamily="34" charset="0"/>
              </a:rPr>
              <a:t>SGK kaydı </a:t>
            </a:r>
            <a:r>
              <a:rPr lang="tr-TR" sz="2200" dirty="0" smtClean="0">
                <a:solidFill>
                  <a:schemeClr val="tx1"/>
                </a:solidFill>
                <a:latin typeface="Calibri" pitchFamily="34" charset="0"/>
              </a:rPr>
              <a:t>yapılmalıdır ve bordro düzenlenmedir.</a:t>
            </a:r>
          </a:p>
          <a:p>
            <a:pPr>
              <a:buFont typeface="Arial" pitchFamily="34" charset="0"/>
              <a:buChar char="•"/>
            </a:pPr>
            <a:endParaRPr lang="tr-TR" sz="2200" dirty="0" smtClean="0">
              <a:solidFill>
                <a:schemeClr val="tx1"/>
              </a:solidFill>
              <a:latin typeface="Calibri" pitchFamily="34" charset="0"/>
            </a:endParaRPr>
          </a:p>
          <a:p>
            <a:pPr>
              <a:buFont typeface="Arial" pitchFamily="34" charset="0"/>
              <a:buChar char="•"/>
            </a:pPr>
            <a:r>
              <a:rPr lang="tr-TR" sz="2200" dirty="0" smtClean="0">
                <a:solidFill>
                  <a:schemeClr val="tx1"/>
                </a:solidFill>
                <a:latin typeface="Calibri" pitchFamily="34" charset="0"/>
              </a:rPr>
              <a:t> Yarı zamanlı personel için, çalıştığı zamanı </a:t>
            </a:r>
            <a:r>
              <a:rPr lang="tr-TR" sz="2200" b="1" dirty="0" smtClean="0">
                <a:solidFill>
                  <a:schemeClr val="tx1"/>
                </a:solidFill>
                <a:latin typeface="Calibri" pitchFamily="34" charset="0"/>
              </a:rPr>
              <a:t>yüzde (%) </a:t>
            </a:r>
            <a:r>
              <a:rPr lang="tr-TR" sz="2200" dirty="0" smtClean="0">
                <a:solidFill>
                  <a:schemeClr val="tx1"/>
                </a:solidFill>
                <a:latin typeface="Calibri" pitchFamily="34" charset="0"/>
              </a:rPr>
              <a:t>olarak bütçe kaleminin tanımında veriniz.</a:t>
            </a:r>
          </a:p>
          <a:p>
            <a:pPr>
              <a:buFont typeface="Arial" pitchFamily="34" charset="0"/>
              <a:buChar char="•"/>
            </a:pPr>
            <a:endParaRPr lang="tr-TR" sz="2200" dirty="0" smtClean="0">
              <a:solidFill>
                <a:schemeClr val="tx1"/>
              </a:solidFill>
              <a:latin typeface="Calibri" pitchFamily="34" charset="0"/>
            </a:endParaRPr>
          </a:p>
          <a:p>
            <a:pPr>
              <a:buFont typeface="Arial" pitchFamily="34" charset="0"/>
              <a:buChar char="•"/>
            </a:pPr>
            <a:r>
              <a:rPr lang="tr-TR" sz="2200" b="1" dirty="0" smtClean="0">
                <a:solidFill>
                  <a:schemeClr val="tx1"/>
                </a:solidFill>
                <a:latin typeface="Calibri" pitchFamily="34" charset="0"/>
              </a:rPr>
              <a:t>Günde 8 saat </a:t>
            </a:r>
            <a:r>
              <a:rPr lang="tr-TR" sz="2200" dirty="0" smtClean="0">
                <a:solidFill>
                  <a:schemeClr val="tx1"/>
                </a:solidFill>
                <a:latin typeface="Calibri" pitchFamily="34" charset="0"/>
              </a:rPr>
              <a:t>çalışma tam zamanlı kabul edilmektedir.</a:t>
            </a:r>
          </a:p>
          <a:p>
            <a:pPr>
              <a:buFont typeface="Arial" pitchFamily="34" charset="0"/>
              <a:buChar char="•"/>
            </a:pPr>
            <a:endParaRPr lang="tr-TR" sz="2200" dirty="0" smtClean="0">
              <a:solidFill>
                <a:schemeClr val="tx1"/>
              </a:solidFill>
              <a:latin typeface="Calibri" pitchFamily="34" charset="0"/>
            </a:endParaRPr>
          </a:p>
          <a:p>
            <a:pPr>
              <a:buFont typeface="Arial" pitchFamily="34" charset="0"/>
              <a:buChar char="•"/>
            </a:pPr>
            <a:r>
              <a:rPr lang="tr-TR" sz="2200" b="1" dirty="0" smtClean="0">
                <a:solidFill>
                  <a:schemeClr val="tx1"/>
                </a:solidFill>
                <a:latin typeface="Calibri" pitchFamily="34" charset="0"/>
              </a:rPr>
              <a:t>Yapılacak danışmanlık veya eğitim gibi hizmet alımları maliyetlerinin “5. Diğer maliyetler,  hizmetler”  veya  “6.Diğer”  hesap  grupları  altında  bütçeleştirilmesi gerekecektir.</a:t>
            </a:r>
          </a:p>
          <a:p>
            <a:pPr>
              <a:buFont typeface="Arial" pitchFamily="34" charset="0"/>
              <a:buChar char="•"/>
            </a:pPr>
            <a:endParaRPr lang="tr-TR" sz="22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rPr>
              <a:pPr>
                <a:defRPr/>
              </a:pPr>
              <a:t>04.12.2013</a:t>
            </a:fld>
            <a:endParaRPr lang="tr-TR" dirty="0">
              <a:solidFill>
                <a:srgbClr val="4F81BD">
                  <a:lumMod val="40000"/>
                  <a:lumOff val="60000"/>
                </a:srgbClr>
              </a:solidFill>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rPr>
              <a:pPr>
                <a:defRPr/>
              </a:pPr>
              <a:t>138</a:t>
            </a:fld>
            <a:endParaRPr lang="tr-TR" dirty="0">
              <a:solidFill>
                <a:srgbClr val="4F81BD">
                  <a:lumMod val="40000"/>
                  <a:lumOff val="60000"/>
                </a:srgbClr>
              </a:solidFill>
            </a:endParaRPr>
          </a:p>
        </p:txBody>
      </p:sp>
      <p:sp>
        <p:nvSpPr>
          <p:cNvPr id="5" name="2 Başlık"/>
          <p:cNvSpPr txBox="1">
            <a:spLocks/>
          </p:cNvSpPr>
          <p:nvPr/>
        </p:nvSpPr>
        <p:spPr bwMode="auto">
          <a:xfrm>
            <a:off x="2699792"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omic Sans MS" pitchFamily="66" charset="0"/>
                <a:ea typeface="+mj-ea"/>
                <a:cs typeface="+mj-cs"/>
              </a:rPr>
              <a:t>EK B-1 Faaliyet Bütçesi:</a:t>
            </a:r>
          </a:p>
          <a:p>
            <a:pPr lvl="0" algn="ctr" eaLnBrk="0" hangingPunct="0">
              <a:defRPr/>
            </a:pPr>
            <a:r>
              <a:rPr lang="tr-TR" sz="2800" dirty="0" smtClean="0">
                <a:solidFill>
                  <a:sysClr val="windowText" lastClr="000000"/>
                </a:solidFill>
                <a:latin typeface="Comic Sans MS" pitchFamily="66" charset="0"/>
                <a:ea typeface="+mj-ea"/>
                <a:cs typeface="+mj-cs"/>
              </a:rPr>
              <a:t>2. Seyahat:</a:t>
            </a:r>
            <a:endParaRPr kumimoji="0" lang="tr-TR" sz="2800" b="0" i="0" u="none" strike="noStrike" kern="1200" cap="none" spc="0" normalizeH="0" baseline="0" noProof="0" dirty="0">
              <a:ln>
                <a:noFill/>
              </a:ln>
              <a:solidFill>
                <a:sysClr val="windowText" lastClr="000000"/>
              </a:solidFill>
              <a:effectLst/>
              <a:uLnTx/>
              <a:uFillTx/>
              <a:latin typeface="Comic Sans MS" pitchFamily="66" charset="0"/>
              <a:ea typeface="+mj-ea"/>
              <a:cs typeface="+mj-cs"/>
            </a:endParaRPr>
          </a:p>
        </p:txBody>
      </p:sp>
      <p:sp>
        <p:nvSpPr>
          <p:cNvPr id="6" name="5 Dikdörtgen"/>
          <p:cNvSpPr/>
          <p:nvPr/>
        </p:nvSpPr>
        <p:spPr>
          <a:xfrm>
            <a:off x="2339752" y="3786190"/>
            <a:ext cx="4572000" cy="2520280"/>
          </a:xfrm>
          <a:prstGeom prst="rect">
            <a:avLst/>
          </a:prstGeom>
          <a:solidFill>
            <a:schemeClr val="accent6">
              <a:lumMod val="60000"/>
              <a:lumOff val="40000"/>
            </a:schemeClr>
          </a:solidFill>
          <a:scene3d>
            <a:camera prst="orthographicFront"/>
            <a:lightRig rig="threePt" dir="t"/>
          </a:scene3d>
          <a:sp3d>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buFont typeface="Arial" pitchFamily="34" charset="0"/>
              <a:buChar char="•"/>
            </a:pPr>
            <a:r>
              <a:rPr lang="tr-TR" dirty="0" smtClean="0">
                <a:solidFill>
                  <a:schemeClr val="tx1"/>
                </a:solidFill>
                <a:latin typeface="Calibri" pitchFamily="34" charset="0"/>
              </a:rPr>
              <a:t>Proje faaliyetleri içinde yapılacak yurt içi şehirlerarası ve yurt dışı ulaşım giderlerini ifade etmektedir.</a:t>
            </a:r>
          </a:p>
          <a:p>
            <a:pPr indent="271463">
              <a:buFont typeface="Arial" pitchFamily="34" charset="0"/>
              <a:buChar char="•"/>
            </a:pPr>
            <a:endParaRPr lang="tr-TR" dirty="0" smtClean="0">
              <a:solidFill>
                <a:schemeClr val="tx1"/>
              </a:solidFill>
              <a:latin typeface="Calibri" pitchFamily="34" charset="0"/>
            </a:endParaRPr>
          </a:p>
          <a:p>
            <a:pPr indent="271463">
              <a:buFont typeface="Arial" pitchFamily="34" charset="0"/>
              <a:buChar char="•"/>
            </a:pPr>
            <a:r>
              <a:rPr lang="tr-TR" dirty="0" smtClean="0">
                <a:solidFill>
                  <a:schemeClr val="tx1"/>
                </a:solidFill>
                <a:latin typeface="Calibri" pitchFamily="34" charset="0"/>
              </a:rPr>
              <a:t>Proje bütçesinde öngörülen seyahatlerin detayları mutlaka verilmelidir (hareket yeri, gidilecek yer, ulaşım aracı gibi)</a:t>
            </a:r>
          </a:p>
        </p:txBody>
      </p:sp>
      <p:graphicFrame>
        <p:nvGraphicFramePr>
          <p:cNvPr id="9" name="8 Tablo"/>
          <p:cNvGraphicFramePr>
            <a:graphicFrameLocks noGrp="1"/>
          </p:cNvGraphicFramePr>
          <p:nvPr/>
        </p:nvGraphicFramePr>
        <p:xfrm>
          <a:off x="35496" y="1052736"/>
          <a:ext cx="9036497" cy="2690019"/>
        </p:xfrm>
        <a:graphic>
          <a:graphicData uri="http://schemas.openxmlformats.org/drawingml/2006/table">
            <a:tbl>
              <a:tblPr bandRow="1">
                <a:tableStyleId>{F5AB1C69-6EDB-4FF4-983F-18BD219EF322}</a:tableStyleId>
              </a:tblPr>
              <a:tblGrid>
                <a:gridCol w="3863106"/>
                <a:gridCol w="1575751"/>
                <a:gridCol w="974361"/>
                <a:gridCol w="1035513"/>
                <a:gridCol w="1587766"/>
              </a:tblGrid>
              <a:tr h="741595">
                <a:tc>
                  <a:txBody>
                    <a:bodyPr/>
                    <a:lstStyle/>
                    <a:p>
                      <a:pPr algn="ctr" fontAlgn="ctr"/>
                      <a:r>
                        <a:rPr lang="tr-TR" sz="1800" b="1" u="none" strike="noStrike" kern="1200" dirty="0">
                          <a:solidFill>
                            <a:schemeClr val="dk1"/>
                          </a:solidFill>
                          <a:latin typeface="Calibri" pitchFamily="34" charset="0"/>
                          <a:ea typeface="+mn-ea"/>
                          <a:cs typeface="+mn-cs"/>
                        </a:rPr>
                        <a:t>Giderler</a:t>
                      </a:r>
                    </a:p>
                  </a:txBody>
                  <a:tcPr marL="7620" marR="7620" marT="7620" marB="0" anchor="ctr"/>
                </a:tc>
                <a:tc>
                  <a:txBody>
                    <a:bodyPr/>
                    <a:lstStyle/>
                    <a:p>
                      <a:pPr algn="ctr" fontAlgn="ctr"/>
                      <a:r>
                        <a:rPr lang="tr-TR" sz="1800" b="1" u="none" strike="noStrike" kern="1200" dirty="0">
                          <a:solidFill>
                            <a:schemeClr val="dk1"/>
                          </a:solidFill>
                          <a:latin typeface="Calibri" pitchFamily="34" charset="0"/>
                          <a:ea typeface="+mn-ea"/>
                          <a:cs typeface="+mn-cs"/>
                        </a:rPr>
                        <a:t>Birim</a:t>
                      </a:r>
                    </a:p>
                  </a:txBody>
                  <a:tcPr marL="7620" marR="7620" marT="7620" marB="0" anchor="ctr"/>
                </a:tc>
                <a:tc>
                  <a:txBody>
                    <a:bodyPr/>
                    <a:lstStyle/>
                    <a:p>
                      <a:pPr algn="ctr" fontAlgn="ctr"/>
                      <a:r>
                        <a:rPr lang="tr-TR" sz="1800" b="1" u="none" strike="noStrike" kern="1200" dirty="0">
                          <a:solidFill>
                            <a:schemeClr val="dk1"/>
                          </a:solidFill>
                          <a:latin typeface="Calibri" pitchFamily="34" charset="0"/>
                          <a:ea typeface="+mn-ea"/>
                          <a:cs typeface="+mn-cs"/>
                        </a:rPr>
                        <a:t>Miktar</a:t>
                      </a:r>
                    </a:p>
                  </a:txBody>
                  <a:tcPr marL="7620" marR="7620" marT="7620" marB="0" anchor="ctr"/>
                </a:tc>
                <a:tc>
                  <a:txBody>
                    <a:bodyPr/>
                    <a:lstStyle/>
                    <a:p>
                      <a:pPr algn="ctr" fontAlgn="ctr"/>
                      <a:r>
                        <a:rPr lang="tr-TR" sz="1800" b="1" u="none" strike="noStrike" kern="1200" dirty="0">
                          <a:solidFill>
                            <a:schemeClr val="dk1"/>
                          </a:solidFill>
                          <a:latin typeface="Calibri" pitchFamily="34" charset="0"/>
                          <a:ea typeface="+mn-ea"/>
                          <a:cs typeface="+mn-cs"/>
                        </a:rPr>
                        <a:t>Birim Maliyet (TL)</a:t>
                      </a:r>
                    </a:p>
                  </a:txBody>
                  <a:tcPr marL="7620" marR="7620" marT="7620" marB="0" anchor="ctr"/>
                </a:tc>
                <a:tc>
                  <a:txBody>
                    <a:bodyPr/>
                    <a:lstStyle/>
                    <a:p>
                      <a:pPr algn="ctr" fontAlgn="ctr"/>
                      <a:r>
                        <a:rPr lang="tr-TR" sz="1800" b="1" u="none" strike="noStrike" kern="1200" dirty="0">
                          <a:solidFill>
                            <a:schemeClr val="dk1"/>
                          </a:solidFill>
                          <a:latin typeface="Calibri" pitchFamily="34" charset="0"/>
                          <a:ea typeface="+mn-ea"/>
                          <a:cs typeface="+mn-cs"/>
                        </a:rPr>
                        <a:t>Toplam Maliyet</a:t>
                      </a:r>
                      <a:br>
                        <a:rPr lang="tr-TR" sz="1800" b="1" u="none" strike="noStrike" kern="1200" dirty="0">
                          <a:solidFill>
                            <a:schemeClr val="dk1"/>
                          </a:solidFill>
                          <a:latin typeface="Calibri" pitchFamily="34" charset="0"/>
                          <a:ea typeface="+mn-ea"/>
                          <a:cs typeface="+mn-cs"/>
                        </a:rPr>
                      </a:br>
                      <a:r>
                        <a:rPr lang="tr-TR" sz="1800" b="1" u="none" strike="noStrike" kern="1200" dirty="0">
                          <a:solidFill>
                            <a:schemeClr val="dk1"/>
                          </a:solidFill>
                          <a:latin typeface="Calibri" pitchFamily="34" charset="0"/>
                          <a:ea typeface="+mn-ea"/>
                          <a:cs typeface="+mn-cs"/>
                        </a:rPr>
                        <a:t>(TL)2</a:t>
                      </a:r>
                    </a:p>
                  </a:txBody>
                  <a:tcPr marL="7620" marR="7620" marT="7620" marB="0" anchor="ctr"/>
                </a:tc>
              </a:tr>
              <a:tr h="260719">
                <a:tc>
                  <a:txBody>
                    <a:bodyPr/>
                    <a:lstStyle/>
                    <a:p>
                      <a:pPr algn="l" fontAlgn="ctr"/>
                      <a:r>
                        <a:rPr lang="tr-TR" sz="1800" u="none" strike="noStrike" dirty="0">
                          <a:latin typeface="Calibri" pitchFamily="34" charset="0"/>
                        </a:rPr>
                        <a:t>2. Seyahat</a:t>
                      </a:r>
                      <a:r>
                        <a:rPr lang="tr-TR" sz="1800" u="none" strike="noStrike" baseline="30000" dirty="0">
                          <a:latin typeface="Calibri" pitchFamily="34" charset="0"/>
                        </a:rPr>
                        <a:t>5</a:t>
                      </a:r>
                      <a:endParaRPr lang="tr-TR" sz="1800" b="1" i="0" u="none" strike="noStrike" dirty="0">
                        <a:latin typeface="Calibri" pitchFamily="34" charset="0"/>
                      </a:endParaRPr>
                    </a:p>
                  </a:txBody>
                  <a:tcPr marL="7620" marR="7620" marT="7620" marB="0" anchor="ctr"/>
                </a:tc>
                <a:tc>
                  <a:txBody>
                    <a:bodyPr/>
                    <a:lstStyle/>
                    <a:p>
                      <a:pPr algn="ctr" fontAlgn="ctr"/>
                      <a:r>
                        <a:rPr lang="tr-TR" sz="1800" u="none" strike="noStrike" dirty="0">
                          <a:latin typeface="Calibri" pitchFamily="34" charset="0"/>
                        </a:rPr>
                        <a:t> </a:t>
                      </a:r>
                      <a:endParaRPr lang="tr-TR" sz="1800" b="1" i="0" u="none" strike="noStrike" dirty="0">
                        <a:latin typeface="Calibri" pitchFamily="34" charset="0"/>
                      </a:endParaRPr>
                    </a:p>
                  </a:txBody>
                  <a:tcPr marL="7620" marR="7620" marT="7620" marB="0" anchor="ctr"/>
                </a:tc>
                <a:tc>
                  <a:txBody>
                    <a:bodyPr/>
                    <a:lstStyle/>
                    <a:p>
                      <a:pPr algn="l" fontAlgn="ctr"/>
                      <a:r>
                        <a:rPr lang="tr-TR" sz="1800" u="none" strike="noStrike">
                          <a:latin typeface="Calibri" pitchFamily="34" charset="0"/>
                        </a:rPr>
                        <a:t> </a:t>
                      </a:r>
                      <a:endParaRPr lang="tr-TR" sz="1800" b="1" i="0" u="none" strike="noStrike">
                        <a:latin typeface="Calibri" pitchFamily="34" charset="0"/>
                      </a:endParaRPr>
                    </a:p>
                  </a:txBody>
                  <a:tcPr marL="7620" marR="7620" marT="7620" marB="0" anchor="ctr"/>
                </a:tc>
                <a:tc>
                  <a:txBody>
                    <a:bodyPr/>
                    <a:lstStyle/>
                    <a:p>
                      <a:pPr algn="l" fontAlgn="ctr"/>
                      <a:r>
                        <a:rPr lang="tr-TR" sz="1800" u="none" strike="noStrike">
                          <a:latin typeface="Calibri" pitchFamily="34" charset="0"/>
                        </a:rPr>
                        <a:t> </a:t>
                      </a:r>
                      <a:endParaRPr lang="tr-TR" sz="1800" b="1" i="0" u="none" strike="noStrike">
                        <a:latin typeface="Calibri" pitchFamily="34" charset="0"/>
                      </a:endParaRPr>
                    </a:p>
                  </a:txBody>
                  <a:tcPr marL="7620" marR="7620" marT="7620" marB="0" anchor="ctr"/>
                </a:tc>
                <a:tc>
                  <a:txBody>
                    <a:bodyPr/>
                    <a:lstStyle/>
                    <a:p>
                      <a:pPr algn="l" fontAlgn="ctr"/>
                      <a:r>
                        <a:rPr lang="tr-TR" sz="1800" u="none" strike="noStrike" dirty="0">
                          <a:latin typeface="Calibri" pitchFamily="34" charset="0"/>
                        </a:rPr>
                        <a:t> </a:t>
                      </a:r>
                      <a:endParaRPr lang="tr-TR" sz="1800" b="1" i="0" u="none" strike="noStrike" dirty="0">
                        <a:latin typeface="Calibri" pitchFamily="34" charset="0"/>
                      </a:endParaRPr>
                    </a:p>
                  </a:txBody>
                  <a:tcPr marL="7620" marR="7620" marT="7620" marB="0" anchor="ctr"/>
                </a:tc>
              </a:tr>
              <a:tr h="272889">
                <a:tc>
                  <a:txBody>
                    <a:bodyPr/>
                    <a:lstStyle/>
                    <a:p>
                      <a:pPr algn="l" fontAlgn="ctr"/>
                      <a:r>
                        <a:rPr lang="tr-TR" sz="1800" u="none" strike="noStrike" dirty="0">
                          <a:latin typeface="Calibri" pitchFamily="34" charset="0"/>
                        </a:rPr>
                        <a:t>2.1. Yurt dışı seyahat</a:t>
                      </a:r>
                      <a:endParaRPr lang="tr-TR" sz="1800" b="0" i="0" u="none" strike="noStrike" dirty="0">
                        <a:latin typeface="Calibri" pitchFamily="34" charset="0"/>
                      </a:endParaRPr>
                    </a:p>
                  </a:txBody>
                  <a:tcPr marL="7620" marR="7620" marT="7620" marB="0" anchor="ctr"/>
                </a:tc>
                <a:tc>
                  <a:txBody>
                    <a:bodyPr/>
                    <a:lstStyle/>
                    <a:p>
                      <a:pPr algn="ctr" fontAlgn="ctr"/>
                      <a:r>
                        <a:rPr lang="tr-TR" sz="1800" u="none" strike="noStrike">
                          <a:latin typeface="Calibri" pitchFamily="34" charset="0"/>
                        </a:rPr>
                        <a:t>Her uçuş için</a:t>
                      </a:r>
                      <a:endParaRPr lang="tr-TR" sz="1800" b="0" i="0" u="none" strike="noStrike">
                        <a:latin typeface="Calibri" pitchFamily="34" charset="0"/>
                      </a:endParaRPr>
                    </a:p>
                  </a:txBody>
                  <a:tcPr marL="7620" marR="7620" marT="7620" marB="0" anchor="ctr"/>
                </a:tc>
                <a:tc>
                  <a:txBody>
                    <a:bodyPr/>
                    <a:lstStyle/>
                    <a:p>
                      <a:endParaRPr lang="tr-TR" sz="2000">
                        <a:latin typeface="Calibri" pitchFamily="34" charset="0"/>
                      </a:endParaRPr>
                    </a:p>
                  </a:txBody>
                  <a:tcPr marL="7620" marR="7620" marT="7620" marB="0" anchor="ctr"/>
                </a:tc>
                <a:tc>
                  <a:txBody>
                    <a:bodyPr/>
                    <a:lstStyle/>
                    <a:p>
                      <a:endParaRPr lang="tr-TR" sz="2000">
                        <a:latin typeface="Calibri" pitchFamily="34" charset="0"/>
                      </a:endParaRPr>
                    </a:p>
                  </a:txBody>
                  <a:tcPr marL="7620" marR="7620" marT="7620" marB="0" anchor="ctr"/>
                </a:tc>
                <a:tc>
                  <a:txBody>
                    <a:bodyPr/>
                    <a:lstStyle/>
                    <a:p>
                      <a:endParaRPr lang="tr-TR" sz="2000" dirty="0">
                        <a:latin typeface="Calibri" pitchFamily="34" charset="0"/>
                      </a:endParaRPr>
                    </a:p>
                  </a:txBody>
                  <a:tcPr marL="7620" marR="7620" marT="7620" marB="0" anchor="ctr"/>
                </a:tc>
              </a:tr>
              <a:tr h="299921">
                <a:tc>
                  <a:txBody>
                    <a:bodyPr/>
                    <a:lstStyle/>
                    <a:p>
                      <a:pPr algn="l" fontAlgn="ctr"/>
                      <a:r>
                        <a:rPr lang="tr-TR" sz="1800" b="0" i="0" u="none" strike="noStrike" dirty="0" smtClean="0">
                          <a:latin typeface="Calibri" pitchFamily="34" charset="0"/>
                        </a:rPr>
                        <a:t>Konya – Münih uçağı (5 kişi gidiş uçuşu)</a:t>
                      </a:r>
                      <a:endParaRPr lang="tr-TR" sz="1800" b="0" i="0" u="none" strike="noStrike" dirty="0">
                        <a:latin typeface="Calibri" pitchFamily="34" charset="0"/>
                      </a:endParaRPr>
                    </a:p>
                  </a:txBody>
                  <a:tcPr marL="7620" marR="7620" marT="7620" marB="0" anchor="ctr"/>
                </a:tc>
                <a:tc>
                  <a:txBody>
                    <a:bodyPr/>
                    <a:lstStyle/>
                    <a:p>
                      <a:pPr algn="ctr" fontAlgn="ctr"/>
                      <a:endParaRPr lang="tr-TR" sz="1800" b="0" i="0" u="none" strike="noStrike">
                        <a:latin typeface="Calibri" pitchFamily="34" charset="0"/>
                      </a:endParaRPr>
                    </a:p>
                  </a:txBody>
                  <a:tcPr marL="7620" marR="7620" marT="7620" marB="0" anchor="ctr"/>
                </a:tc>
                <a:tc>
                  <a:txBody>
                    <a:bodyPr/>
                    <a:lstStyle/>
                    <a:p>
                      <a:pPr algn="ctr" fontAlgn="ctr"/>
                      <a:r>
                        <a:rPr lang="tr-TR" sz="1800" u="none" strike="noStrike" dirty="0">
                          <a:latin typeface="Calibri" pitchFamily="34" charset="0"/>
                        </a:rPr>
                        <a:t> </a:t>
                      </a:r>
                      <a:r>
                        <a:rPr lang="tr-TR" sz="1800" u="none" strike="noStrike" dirty="0" smtClean="0">
                          <a:latin typeface="Calibri" pitchFamily="34" charset="0"/>
                        </a:rPr>
                        <a:t>5</a:t>
                      </a:r>
                      <a:endParaRPr lang="tr-TR" sz="1800" b="0" i="0" u="none" strike="noStrike" dirty="0">
                        <a:latin typeface="Calibri" pitchFamily="34" charset="0"/>
                      </a:endParaRPr>
                    </a:p>
                  </a:txBody>
                  <a:tcPr marL="7620" marR="7620" marT="7620" marB="0" anchor="ctr"/>
                </a:tc>
                <a:tc>
                  <a:txBody>
                    <a:bodyPr/>
                    <a:lstStyle/>
                    <a:p>
                      <a:pPr algn="ctr" fontAlgn="ctr"/>
                      <a:r>
                        <a:rPr lang="tr-TR" sz="1800" u="none" strike="noStrike" dirty="0">
                          <a:latin typeface="Calibri" pitchFamily="34" charset="0"/>
                        </a:rPr>
                        <a:t> </a:t>
                      </a:r>
                      <a:r>
                        <a:rPr lang="tr-TR" sz="1800" u="none" strike="noStrike" dirty="0" smtClean="0">
                          <a:latin typeface="Calibri" pitchFamily="34" charset="0"/>
                        </a:rPr>
                        <a:t>300</a:t>
                      </a:r>
                      <a:endParaRPr lang="tr-TR" sz="1800" b="0" i="0" u="none" strike="noStrike" dirty="0">
                        <a:latin typeface="Calibri" pitchFamily="34" charset="0"/>
                      </a:endParaRPr>
                    </a:p>
                  </a:txBody>
                  <a:tcPr marL="7620" marR="7620" marT="7620" marB="0" anchor="ctr"/>
                </a:tc>
                <a:tc>
                  <a:txBody>
                    <a:bodyPr/>
                    <a:lstStyle/>
                    <a:p>
                      <a:pPr algn="r" fontAlgn="ctr"/>
                      <a:r>
                        <a:rPr lang="tr-TR" sz="1800" u="none" strike="noStrike" dirty="0" smtClean="0">
                          <a:latin typeface="Calibri" pitchFamily="34" charset="0"/>
                        </a:rPr>
                        <a:t>1.500</a:t>
                      </a:r>
                      <a:endParaRPr lang="tr-TR" sz="1800" b="0" i="0" u="none" strike="noStrike" dirty="0">
                        <a:latin typeface="Calibri" pitchFamily="34" charset="0"/>
                      </a:endParaRPr>
                    </a:p>
                  </a:txBody>
                  <a:tcPr marL="7620" marR="7620" marT="7620" marB="0" anchor="ctr"/>
                </a:tc>
              </a:tr>
              <a:tr h="272889">
                <a:tc>
                  <a:txBody>
                    <a:bodyPr/>
                    <a:lstStyle/>
                    <a:p>
                      <a:pPr algn="l" fontAlgn="ctr"/>
                      <a:r>
                        <a:rPr lang="tr-TR" sz="1800" u="none" strike="noStrike" dirty="0">
                          <a:latin typeface="Calibri" pitchFamily="34" charset="0"/>
                        </a:rPr>
                        <a:t>2.2 Yurt içi seyahat</a:t>
                      </a:r>
                      <a:endParaRPr lang="tr-TR" sz="1800" b="0" i="0" u="none" strike="noStrike" dirty="0">
                        <a:latin typeface="Calibri" pitchFamily="34" charset="0"/>
                      </a:endParaRPr>
                    </a:p>
                  </a:txBody>
                  <a:tcPr marL="7620" marR="7620" marT="7620" marB="0" anchor="ctr"/>
                </a:tc>
                <a:tc>
                  <a:txBody>
                    <a:bodyPr/>
                    <a:lstStyle/>
                    <a:p>
                      <a:pPr algn="ctr" fontAlgn="ctr"/>
                      <a:r>
                        <a:rPr lang="tr-TR" sz="1800" u="none" strike="noStrike" dirty="0">
                          <a:latin typeface="Calibri" pitchFamily="34" charset="0"/>
                        </a:rPr>
                        <a:t>Seyahat başına</a:t>
                      </a:r>
                      <a:endParaRPr lang="tr-TR" sz="1800" b="0" i="0" u="none" strike="noStrike" dirty="0">
                        <a:latin typeface="Calibri" pitchFamily="34" charset="0"/>
                      </a:endParaRPr>
                    </a:p>
                  </a:txBody>
                  <a:tcPr marL="7620" marR="7620" marT="7620" marB="0" anchor="ctr"/>
                </a:tc>
                <a:tc>
                  <a:txBody>
                    <a:bodyPr/>
                    <a:lstStyle/>
                    <a:p>
                      <a:endParaRPr lang="tr-TR" sz="2000">
                        <a:latin typeface="Calibri" pitchFamily="34" charset="0"/>
                      </a:endParaRPr>
                    </a:p>
                  </a:txBody>
                  <a:tcPr marL="7620" marR="7620" marT="7620" marB="0" anchor="ctr"/>
                </a:tc>
                <a:tc>
                  <a:txBody>
                    <a:bodyPr/>
                    <a:lstStyle/>
                    <a:p>
                      <a:endParaRPr lang="tr-TR" sz="2000">
                        <a:latin typeface="Calibri" pitchFamily="34" charset="0"/>
                      </a:endParaRPr>
                    </a:p>
                  </a:txBody>
                  <a:tcPr marL="7620" marR="7620" marT="7620" marB="0" anchor="ctr"/>
                </a:tc>
                <a:tc>
                  <a:txBody>
                    <a:bodyPr/>
                    <a:lstStyle/>
                    <a:p>
                      <a:pPr algn="r"/>
                      <a:endParaRPr lang="tr-TR" sz="2000" dirty="0">
                        <a:latin typeface="Calibri" pitchFamily="34" charset="0"/>
                      </a:endParaRPr>
                    </a:p>
                  </a:txBody>
                  <a:tcPr marL="7620" marR="7620" marT="7620" marB="0" anchor="ctr"/>
                </a:tc>
              </a:tr>
              <a:tr h="267284">
                <a:tc>
                  <a:txBody>
                    <a:bodyPr/>
                    <a:lstStyle/>
                    <a:p>
                      <a:pPr algn="l" fontAlgn="ctr"/>
                      <a:r>
                        <a:rPr lang="tr-TR" sz="1800" b="0" i="0" u="none" strike="noStrike" dirty="0" smtClean="0">
                          <a:latin typeface="Calibri" pitchFamily="34" charset="0"/>
                        </a:rPr>
                        <a:t>Konya-Gaziantep (Otobüs)</a:t>
                      </a:r>
                      <a:endParaRPr lang="tr-TR" sz="1800" b="0" i="0" u="none" strike="noStrike" dirty="0">
                        <a:latin typeface="Calibri" pitchFamily="34" charset="0"/>
                      </a:endParaRPr>
                    </a:p>
                  </a:txBody>
                  <a:tcPr marL="7620" marR="7620" marT="7620" marB="0" anchor="ctr"/>
                </a:tc>
                <a:tc>
                  <a:txBody>
                    <a:bodyPr/>
                    <a:lstStyle/>
                    <a:p>
                      <a:pPr algn="ctr" fontAlgn="ctr"/>
                      <a:endParaRPr lang="tr-TR" sz="1800" b="0" i="0" u="none" strike="noStrike" dirty="0">
                        <a:latin typeface="Calibri" pitchFamily="34" charset="0"/>
                      </a:endParaRPr>
                    </a:p>
                  </a:txBody>
                  <a:tcPr marL="7620" marR="7620" marT="7620" marB="0" anchor="ctr"/>
                </a:tc>
                <a:tc>
                  <a:txBody>
                    <a:bodyPr/>
                    <a:lstStyle/>
                    <a:p>
                      <a:pPr algn="ctr" fontAlgn="ctr"/>
                      <a:r>
                        <a:rPr lang="tr-TR" sz="1800" u="none" strike="noStrike" dirty="0">
                          <a:latin typeface="Calibri" pitchFamily="34" charset="0"/>
                        </a:rPr>
                        <a:t> </a:t>
                      </a:r>
                      <a:r>
                        <a:rPr lang="tr-TR" sz="1800" u="none" strike="noStrike" dirty="0" smtClean="0">
                          <a:latin typeface="Calibri" pitchFamily="34" charset="0"/>
                        </a:rPr>
                        <a:t>5</a:t>
                      </a:r>
                      <a:endParaRPr lang="tr-TR" sz="1800" b="0" i="0" u="none" strike="noStrike" dirty="0">
                        <a:latin typeface="Calibri" pitchFamily="34" charset="0"/>
                      </a:endParaRPr>
                    </a:p>
                  </a:txBody>
                  <a:tcPr marL="7620" marR="7620" marT="7620" marB="0" anchor="ctr"/>
                </a:tc>
                <a:tc>
                  <a:txBody>
                    <a:bodyPr/>
                    <a:lstStyle/>
                    <a:p>
                      <a:pPr algn="ctr" fontAlgn="ctr"/>
                      <a:r>
                        <a:rPr lang="tr-TR" sz="1800" u="none" strike="noStrike" dirty="0">
                          <a:latin typeface="Calibri" pitchFamily="34" charset="0"/>
                        </a:rPr>
                        <a:t> </a:t>
                      </a:r>
                      <a:r>
                        <a:rPr lang="tr-TR" sz="1800" u="none" strike="noStrike" dirty="0" smtClean="0">
                          <a:latin typeface="Calibri" pitchFamily="34" charset="0"/>
                        </a:rPr>
                        <a:t>30</a:t>
                      </a:r>
                      <a:endParaRPr lang="tr-TR" sz="1800" b="0" i="0" u="none" strike="noStrike" dirty="0">
                        <a:latin typeface="Calibri" pitchFamily="34" charset="0"/>
                      </a:endParaRPr>
                    </a:p>
                  </a:txBody>
                  <a:tcPr marL="7620" marR="7620" marT="7620" marB="0" anchor="ctr"/>
                </a:tc>
                <a:tc>
                  <a:txBody>
                    <a:bodyPr/>
                    <a:lstStyle/>
                    <a:p>
                      <a:pPr algn="r" fontAlgn="ctr"/>
                      <a:r>
                        <a:rPr lang="tr-TR" sz="1800" u="none" strike="noStrike" dirty="0" smtClean="0">
                          <a:latin typeface="Calibri" pitchFamily="34" charset="0"/>
                        </a:rPr>
                        <a:t>150</a:t>
                      </a:r>
                      <a:endParaRPr lang="tr-TR" sz="1800" b="0" i="0" u="none" strike="noStrike" dirty="0">
                        <a:latin typeface="Calibri" pitchFamily="34" charset="0"/>
                      </a:endParaRPr>
                    </a:p>
                  </a:txBody>
                  <a:tcPr marL="7620" marR="7620" marT="7620" marB="0" anchor="ctr"/>
                </a:tc>
              </a:tr>
              <a:tr h="370798">
                <a:tc>
                  <a:txBody>
                    <a:bodyPr/>
                    <a:lstStyle/>
                    <a:p>
                      <a:pPr algn="l" fontAlgn="ctr"/>
                      <a:r>
                        <a:rPr lang="tr-TR" sz="1800" u="none" strike="noStrike" dirty="0">
                          <a:latin typeface="Calibri" pitchFamily="34" charset="0"/>
                        </a:rPr>
                        <a:t>Seyahat Alt Toplamı</a:t>
                      </a:r>
                      <a:endParaRPr lang="tr-TR" sz="1800" b="1" i="0" u="none" strike="noStrike" dirty="0">
                        <a:latin typeface="Calibri" pitchFamily="34" charset="0"/>
                      </a:endParaRPr>
                    </a:p>
                  </a:txBody>
                  <a:tcPr marL="7620" marR="7620" marT="7620" marB="0" anchor="ctr"/>
                </a:tc>
                <a:tc>
                  <a:txBody>
                    <a:bodyPr/>
                    <a:lstStyle/>
                    <a:p>
                      <a:pPr algn="ctr" fontAlgn="ctr"/>
                      <a:r>
                        <a:rPr lang="tr-TR" sz="1800" u="none" strike="noStrike" dirty="0">
                          <a:latin typeface="Calibri" pitchFamily="34" charset="0"/>
                        </a:rPr>
                        <a:t> </a:t>
                      </a:r>
                      <a:endParaRPr lang="tr-TR" sz="1800" b="1" i="0" u="none" strike="noStrike" dirty="0">
                        <a:latin typeface="Calibri" pitchFamily="34" charset="0"/>
                      </a:endParaRPr>
                    </a:p>
                  </a:txBody>
                  <a:tcPr marL="7620" marR="7620" marT="7620" marB="0" anchor="ctr"/>
                </a:tc>
                <a:tc>
                  <a:txBody>
                    <a:bodyPr/>
                    <a:lstStyle/>
                    <a:p>
                      <a:pPr algn="l" fontAlgn="ctr"/>
                      <a:r>
                        <a:rPr lang="tr-TR" sz="1800" u="none" strike="noStrike" dirty="0">
                          <a:latin typeface="Calibri" pitchFamily="34" charset="0"/>
                        </a:rPr>
                        <a:t> </a:t>
                      </a:r>
                      <a:endParaRPr lang="tr-TR" sz="1800" b="1" i="0" u="none" strike="noStrike" dirty="0">
                        <a:latin typeface="Calibri" pitchFamily="34" charset="0"/>
                      </a:endParaRPr>
                    </a:p>
                  </a:txBody>
                  <a:tcPr marL="7620" marR="7620" marT="7620" marB="0" anchor="ctr"/>
                </a:tc>
                <a:tc>
                  <a:txBody>
                    <a:bodyPr/>
                    <a:lstStyle/>
                    <a:p>
                      <a:pPr algn="l" fontAlgn="ctr"/>
                      <a:r>
                        <a:rPr lang="tr-TR" sz="1800" u="none" strike="noStrike" dirty="0">
                          <a:latin typeface="Calibri" pitchFamily="34" charset="0"/>
                        </a:rPr>
                        <a:t> </a:t>
                      </a:r>
                      <a:endParaRPr lang="tr-TR" sz="1800" b="1" i="0" u="none" strike="noStrike" dirty="0">
                        <a:latin typeface="Calibri" pitchFamily="34" charset="0"/>
                      </a:endParaRPr>
                    </a:p>
                  </a:txBody>
                  <a:tcPr marL="7620" marR="7620" marT="7620" marB="0" anchor="ctr"/>
                </a:tc>
                <a:tc>
                  <a:txBody>
                    <a:bodyPr/>
                    <a:lstStyle/>
                    <a:p>
                      <a:pPr algn="r" fontAlgn="ctr"/>
                      <a:r>
                        <a:rPr lang="tr-TR" sz="1800" u="none" strike="noStrike" dirty="0" smtClean="0">
                          <a:latin typeface="Calibri" pitchFamily="34" charset="0"/>
                        </a:rPr>
                        <a:t>1,650</a:t>
                      </a:r>
                      <a:endParaRPr lang="tr-TR" sz="1800" b="1" i="0" u="none" strike="noStrike" dirty="0">
                        <a:latin typeface="Calibri" pitchFamily="34" charset="0"/>
                      </a:endParaRPr>
                    </a:p>
                  </a:txBody>
                  <a:tcPr marL="7620" marR="7620" marT="7620" marB="0" anchor="ctr"/>
                </a:tc>
              </a:tr>
            </a:tbl>
          </a:graphicData>
        </a:graphic>
      </p:graphicFrame>
      <p:pic>
        <p:nvPicPr>
          <p:cNvPr id="15" name="14 Resim" descr="nt.jpg"/>
          <p:cNvPicPr>
            <a:picLocks noChangeAspect="1"/>
          </p:cNvPicPr>
          <p:nvPr/>
        </p:nvPicPr>
        <p:blipFill>
          <a:blip r:embed="rId3" cstate="print"/>
          <a:stretch>
            <a:fillRect/>
          </a:stretch>
        </p:blipFill>
        <p:spPr>
          <a:xfrm>
            <a:off x="7055768" y="3766810"/>
            <a:ext cx="1980728" cy="2448272"/>
          </a:xfrm>
          <a:prstGeom prst="rect">
            <a:avLst/>
          </a:prstGeom>
        </p:spPr>
      </p:pic>
      <p:pic>
        <p:nvPicPr>
          <p:cNvPr id="16" name="15 Resim" descr="imagesCAQ2SXGJ.jpg"/>
          <p:cNvPicPr>
            <a:picLocks noChangeAspect="1"/>
          </p:cNvPicPr>
          <p:nvPr/>
        </p:nvPicPr>
        <p:blipFill>
          <a:blip r:embed="rId4" cstate="print"/>
          <a:stretch>
            <a:fillRect/>
          </a:stretch>
        </p:blipFill>
        <p:spPr>
          <a:xfrm>
            <a:off x="179512" y="3766810"/>
            <a:ext cx="1973580" cy="2448272"/>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latin typeface="Calibri" pitchFamily="34" charset="0"/>
              </a:rPr>
              <a:pPr>
                <a:defRPr/>
              </a:pPr>
              <a:t>04.12.2013</a:t>
            </a:fld>
            <a:endParaRPr lang="tr-TR" dirty="0">
              <a:solidFill>
                <a:srgbClr val="4F81BD">
                  <a:lumMod val="40000"/>
                  <a:lumOff val="60000"/>
                </a:srgbClr>
              </a:solidFill>
              <a:latin typeface="Calibri" pitchFamily="34" charset="0"/>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latin typeface="Calibri" pitchFamily="34" charset="0"/>
              </a:rPr>
              <a:pPr>
                <a:defRPr/>
              </a:pPr>
              <a:t>139</a:t>
            </a:fld>
            <a:endParaRPr lang="tr-TR" dirty="0">
              <a:solidFill>
                <a:srgbClr val="4F81BD">
                  <a:lumMod val="40000"/>
                  <a:lumOff val="60000"/>
                </a:srgbClr>
              </a:solidFill>
              <a:latin typeface="Calibri" pitchFamily="34" charset="0"/>
            </a:endParaRPr>
          </a:p>
        </p:txBody>
      </p:sp>
      <p:sp>
        <p:nvSpPr>
          <p:cNvPr id="5" name="2 Başlık"/>
          <p:cNvSpPr txBox="1">
            <a:spLocks/>
          </p:cNvSpPr>
          <p:nvPr/>
        </p:nvSpPr>
        <p:spPr bwMode="auto">
          <a:xfrm>
            <a:off x="2699792"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B-1 Faaliyet Bütçesi:</a:t>
            </a:r>
          </a:p>
          <a:p>
            <a:pPr lvl="0" algn="ctr" eaLnBrk="0" hangingPunct="0">
              <a:defRPr/>
            </a:pPr>
            <a:r>
              <a:rPr lang="tr-TR" sz="2800" dirty="0" smtClean="0">
                <a:solidFill>
                  <a:sysClr val="windowText" lastClr="000000"/>
                </a:solidFill>
                <a:latin typeface="Calibri" pitchFamily="34" charset="0"/>
                <a:ea typeface="+mj-ea"/>
                <a:cs typeface="+mj-cs"/>
              </a:rPr>
              <a:t>3. Ekipman ve Malzeme:</a:t>
            </a:r>
            <a:endParaRPr kumimoji="0" lang="tr-TR" sz="2800" b="0" i="0" u="none" strike="noStrike" kern="1200" cap="none" spc="0" normalizeH="0" baseline="0" noProof="0" dirty="0">
              <a:ln>
                <a:noFill/>
              </a:ln>
              <a:solidFill>
                <a:sysClr val="windowText" lastClr="000000"/>
              </a:solidFill>
              <a:effectLst/>
              <a:uLnTx/>
              <a:uFillTx/>
              <a:latin typeface="Calibri" pitchFamily="34" charset="0"/>
              <a:ea typeface="+mj-ea"/>
              <a:cs typeface="+mj-cs"/>
            </a:endParaRPr>
          </a:p>
        </p:txBody>
      </p:sp>
      <p:sp>
        <p:nvSpPr>
          <p:cNvPr id="6" name="5 Dikdörtgen"/>
          <p:cNvSpPr/>
          <p:nvPr/>
        </p:nvSpPr>
        <p:spPr>
          <a:xfrm>
            <a:off x="72008" y="4629196"/>
            <a:ext cx="4355976" cy="1800200"/>
          </a:xfrm>
          <a:prstGeom prst="rect">
            <a:avLst/>
          </a:prstGeom>
          <a:solidFill>
            <a:schemeClr val="accent1">
              <a:lumMod val="60000"/>
              <a:lumOff val="40000"/>
            </a:schemeClr>
          </a:solidFill>
          <a:scene3d>
            <a:camera prst="orthographicFront"/>
            <a:lightRig rig="threePt" dir="t"/>
          </a:scene3d>
          <a:sp3d>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tr-TR" dirty="0" smtClean="0">
                <a:solidFill>
                  <a:schemeClr val="tx1"/>
                </a:solidFill>
                <a:latin typeface="Calibri" pitchFamily="34" charset="0"/>
              </a:rPr>
              <a:t>Ekipman ve Malzeme: Proje    faaliyetleri    kapsamında    ihtiyaç    duyulan, makine, ekipman  ve malzemelerin satın alma ve kiralama giderlerini ifade etmektedir.</a:t>
            </a:r>
          </a:p>
        </p:txBody>
      </p:sp>
      <p:graphicFrame>
        <p:nvGraphicFramePr>
          <p:cNvPr id="10" name="9 Tablo"/>
          <p:cNvGraphicFramePr>
            <a:graphicFrameLocks noGrp="1"/>
          </p:cNvGraphicFramePr>
          <p:nvPr/>
        </p:nvGraphicFramePr>
        <p:xfrm>
          <a:off x="179512" y="1052736"/>
          <a:ext cx="8784975" cy="3505200"/>
        </p:xfrm>
        <a:graphic>
          <a:graphicData uri="http://schemas.openxmlformats.org/drawingml/2006/table">
            <a:tbl>
              <a:tblPr bandRow="1">
                <a:tableStyleId>{ED083AE6-46FA-4A59-8FB0-9F97EB10719F}</a:tableStyleId>
              </a:tblPr>
              <a:tblGrid>
                <a:gridCol w="3933023"/>
                <a:gridCol w="1139474"/>
                <a:gridCol w="827037"/>
                <a:gridCol w="1360016"/>
                <a:gridCol w="1525425"/>
              </a:tblGrid>
              <a:tr h="167640">
                <a:tc>
                  <a:txBody>
                    <a:bodyPr/>
                    <a:lstStyle/>
                    <a:p>
                      <a:pPr algn="l" fontAlgn="ctr"/>
                      <a:r>
                        <a:rPr lang="tr-TR" sz="1600" b="1" u="none" strike="noStrike" dirty="0">
                          <a:solidFill>
                            <a:schemeClr val="tx1"/>
                          </a:solidFill>
                          <a:latin typeface="Calibri" pitchFamily="34" charset="0"/>
                        </a:rPr>
                        <a:t>3. Ekipman ve malzeme</a:t>
                      </a:r>
                      <a:r>
                        <a:rPr lang="tr-TR" sz="1600" b="1" u="none" strike="noStrike" baseline="30000" dirty="0">
                          <a:solidFill>
                            <a:schemeClr val="tx1"/>
                          </a:solidFill>
                          <a:latin typeface="Calibri" pitchFamily="34" charset="0"/>
                        </a:rPr>
                        <a:t>6</a:t>
                      </a:r>
                      <a:endParaRPr lang="tr-TR" sz="1600" b="1"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a:latin typeface="Calibri" pitchFamily="34" charset="0"/>
                        </a:rPr>
                        <a:t>3.1 Araç satın alımı veya kiralanması</a:t>
                      </a:r>
                      <a:endParaRPr lang="tr-TR" sz="1600" b="0" i="0" u="none" strike="noStrike">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Her araç için</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smtClean="0">
                          <a:latin typeface="Calibri" pitchFamily="34" charset="0"/>
                        </a:rPr>
                        <a:t>         3.1.1 </a:t>
                      </a:r>
                      <a:r>
                        <a:rPr lang="tr-TR" sz="1600" u="none" strike="noStrike" dirty="0">
                          <a:latin typeface="Calibri" pitchFamily="34" charset="0"/>
                        </a:rPr>
                        <a:t>Araç  kiralanması</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gün</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0</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0,00</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a:latin typeface="Calibri" pitchFamily="34" charset="0"/>
                        </a:rPr>
                        <a:t>3.2 Mobilya, bilgisayar donanımı</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Her adet için</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smtClean="0">
                          <a:latin typeface="Calibri" pitchFamily="34" charset="0"/>
                        </a:rPr>
                        <a:t>       3.2.1 </a:t>
                      </a:r>
                      <a:r>
                        <a:rPr lang="tr-TR" sz="1600" u="none" strike="noStrike" dirty="0">
                          <a:latin typeface="Calibri" pitchFamily="34" charset="0"/>
                        </a:rPr>
                        <a:t>Çok fonksiyonlu yazıcı </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dirty="0">
                          <a:latin typeface="Calibri" pitchFamily="34" charset="0"/>
                        </a:rPr>
                        <a:t>Her adet için</a:t>
                      </a:r>
                      <a:endParaRPr lang="tr-TR" sz="1600" b="0" i="0" u="none" strike="noStrike" dirty="0">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1</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500,00</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500,00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smtClean="0">
                          <a:latin typeface="Calibri" pitchFamily="34" charset="0"/>
                        </a:rPr>
                        <a:t>       3.2.2 </a:t>
                      </a:r>
                      <a:r>
                        <a:rPr lang="tr-TR" sz="1600" u="none" strike="noStrike" dirty="0">
                          <a:latin typeface="Calibri" pitchFamily="34" charset="0"/>
                        </a:rPr>
                        <a:t>Mobil sunum ünitesi (dizüstü bilgisayar)</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Her adet için</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1</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1.200,00</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1.200,00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smtClean="0">
                          <a:latin typeface="Calibri" pitchFamily="34" charset="0"/>
                        </a:rPr>
                        <a:t>       3.2.3 </a:t>
                      </a:r>
                      <a:r>
                        <a:rPr lang="tr-TR" sz="1600" u="none" strike="noStrike" dirty="0">
                          <a:latin typeface="Calibri" pitchFamily="34" charset="0"/>
                        </a:rPr>
                        <a:t>Mobil sunum ünitesi ( projeksiyon)</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Her adet için</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1</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1.000,00</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1.000,00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a:latin typeface="Calibri" pitchFamily="34" charset="0"/>
                        </a:rPr>
                        <a:t>3.3 Makineler, teçhizat</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smtClean="0">
                          <a:latin typeface="Calibri" pitchFamily="34" charset="0"/>
                        </a:rPr>
                        <a:t>       3.3.1 </a:t>
                      </a:r>
                      <a:r>
                        <a:rPr lang="tr-TR" sz="1600" u="none" strike="noStrike" dirty="0">
                          <a:latin typeface="Calibri" pitchFamily="34" charset="0"/>
                        </a:rPr>
                        <a:t>Düz Dikiş Makinesi</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Her adet için</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25</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225,00</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dirty="0" smtClean="0">
                          <a:latin typeface="Calibri" pitchFamily="34" charset="0"/>
                        </a:rPr>
                        <a:t>5.625,00 </a:t>
                      </a:r>
                      <a:endParaRPr lang="tr-TR" sz="1600" b="0" i="0" u="none" strike="noStrike" dirty="0">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a:latin typeface="Calibri" pitchFamily="34" charset="0"/>
                        </a:rPr>
                        <a:t>3.4 Makineler için yedek parça, ekipman, aletler</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dirty="0">
                          <a:latin typeface="Calibri" pitchFamily="34" charset="0"/>
                        </a:rPr>
                        <a:t> </a:t>
                      </a:r>
                      <a:endParaRPr lang="tr-TR" sz="1600" b="0" i="0" u="none" strike="noStrike" dirty="0">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a:latin typeface="Calibri" pitchFamily="34" charset="0"/>
                        </a:rPr>
                        <a:t>3.5 Diğer (lütfen belirtiniz)</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u="none" strike="noStrike">
                          <a:latin typeface="Calibri" pitchFamily="34" charset="0"/>
                        </a:rPr>
                        <a:t>0,00</a:t>
                      </a:r>
                      <a:endParaRPr lang="tr-TR" sz="1600" b="0" i="0" u="none" strike="noStrike">
                        <a:solidFill>
                          <a:schemeClr val="tx1"/>
                        </a:solidFill>
                        <a:latin typeface="Calibri" pitchFamily="34" charset="0"/>
                      </a:endParaRPr>
                    </a:p>
                  </a:txBody>
                  <a:tcPr marL="7620" marR="7620" marT="7620" marB="0" anchor="ctr"/>
                </a:tc>
              </a:tr>
              <a:tr h="167640">
                <a:tc>
                  <a:txBody>
                    <a:bodyPr/>
                    <a:lstStyle/>
                    <a:p>
                      <a:pPr algn="l" fontAlgn="ctr"/>
                      <a:r>
                        <a:rPr lang="tr-TR" sz="1600" u="none" strike="noStrike" dirty="0">
                          <a:latin typeface="Calibri" pitchFamily="34" charset="0"/>
                        </a:rPr>
                        <a:t>Ekipman ve Malzeme Alt Toplamı</a:t>
                      </a:r>
                      <a:endParaRPr lang="tr-TR" sz="1600" b="0" i="0" u="none" strike="noStrike" dirty="0">
                        <a:solidFill>
                          <a:schemeClr val="tx1"/>
                        </a:solidFill>
                        <a:latin typeface="Calibri" pitchFamily="34" charset="0"/>
                      </a:endParaRPr>
                    </a:p>
                  </a:txBody>
                  <a:tcPr marL="7620" marR="7620" marT="7620" marB="0" anchor="ctr"/>
                </a:tc>
                <a:tc>
                  <a:txBody>
                    <a:bodyPr/>
                    <a:lstStyle/>
                    <a:p>
                      <a:pPr algn="ctr"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l" fontAlgn="ctr"/>
                      <a:r>
                        <a:rPr lang="tr-TR" sz="1600" u="none" strike="noStrike">
                          <a:latin typeface="Calibri" pitchFamily="34" charset="0"/>
                        </a:rPr>
                        <a:t> </a:t>
                      </a:r>
                      <a:endParaRPr lang="tr-TR" sz="1600" b="0" i="0" u="none" strike="noStrike">
                        <a:solidFill>
                          <a:schemeClr val="tx1"/>
                        </a:solidFill>
                        <a:latin typeface="Calibri" pitchFamily="34" charset="0"/>
                      </a:endParaRPr>
                    </a:p>
                  </a:txBody>
                  <a:tcPr marL="7620" marR="7620" marT="7620" marB="0" anchor="ctr"/>
                </a:tc>
                <a:tc>
                  <a:txBody>
                    <a:bodyPr/>
                    <a:lstStyle/>
                    <a:p>
                      <a:pPr algn="r" fontAlgn="ctr"/>
                      <a:r>
                        <a:rPr lang="tr-TR" sz="1600" b="1" u="none" strike="noStrike" dirty="0">
                          <a:latin typeface="Calibri" pitchFamily="34" charset="0"/>
                        </a:rPr>
                        <a:t>19.900,00</a:t>
                      </a:r>
                      <a:endParaRPr lang="tr-TR" sz="1600" b="1" i="0" u="none" strike="noStrike" dirty="0">
                        <a:solidFill>
                          <a:schemeClr val="tx1"/>
                        </a:solidFill>
                        <a:latin typeface="Calibri" pitchFamily="34" charset="0"/>
                      </a:endParaRPr>
                    </a:p>
                  </a:txBody>
                  <a:tcPr marL="7620" marR="7620" marT="7620" marB="0" anchor="ctr"/>
                </a:tc>
              </a:tr>
            </a:tbl>
          </a:graphicData>
        </a:graphic>
      </p:graphicFrame>
      <p:pic>
        <p:nvPicPr>
          <p:cNvPr id="13" name="12 Resim" descr="imagesCA9SN7IR.jpg"/>
          <p:cNvPicPr>
            <a:picLocks noChangeAspect="1"/>
          </p:cNvPicPr>
          <p:nvPr/>
        </p:nvPicPr>
        <p:blipFill>
          <a:blip r:embed="rId3" cstate="print"/>
          <a:stretch>
            <a:fillRect/>
          </a:stretch>
        </p:blipFill>
        <p:spPr>
          <a:xfrm>
            <a:off x="4572000" y="4630336"/>
            <a:ext cx="2088232" cy="1656184"/>
          </a:xfrm>
          <a:prstGeom prst="rect">
            <a:avLst/>
          </a:prstGeom>
        </p:spPr>
      </p:pic>
      <p:sp>
        <p:nvSpPr>
          <p:cNvPr id="14" name="13 Patlama 1"/>
          <p:cNvSpPr/>
          <p:nvPr/>
        </p:nvSpPr>
        <p:spPr>
          <a:xfrm>
            <a:off x="6695728" y="4659430"/>
            <a:ext cx="2448272" cy="1412776"/>
          </a:xfrm>
          <a:prstGeom prst="irregularSeal1">
            <a:avLst/>
          </a:prstGeom>
          <a:solidFill>
            <a:srgbClr val="F78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Calibri" pitchFamily="34" charset="0"/>
              </a:rPr>
              <a:t>Formüllere Dikkat!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1B4578-038C-4941-9BFC-EAF79EE37321}" type="slidenum">
              <a:rPr lang="tr-TR" smtClean="0">
                <a:solidFill>
                  <a:srgbClr val="B9CDE5"/>
                </a:solidFill>
              </a:rPr>
              <a:pPr fontAlgn="base">
                <a:spcBef>
                  <a:spcPct val="0"/>
                </a:spcBef>
                <a:spcAft>
                  <a:spcPct val="0"/>
                </a:spcAft>
              </a:pPr>
              <a:t>14</a:t>
            </a:fld>
            <a:endParaRPr lang="tr-TR" smtClean="0">
              <a:solidFill>
                <a:srgbClr val="B9CDE5"/>
              </a:solidFill>
            </a:endParaRPr>
          </a:p>
        </p:txBody>
      </p:sp>
      <p:sp>
        <p:nvSpPr>
          <p:cNvPr id="14341" name="Text Box 5"/>
          <p:cNvSpPr txBox="1">
            <a:spLocks noChangeArrowheads="1"/>
          </p:cNvSpPr>
          <p:nvPr/>
        </p:nvSpPr>
        <p:spPr bwMode="auto">
          <a:xfrm>
            <a:off x="755650" y="1916113"/>
            <a:ext cx="7345363" cy="400050"/>
          </a:xfrm>
          <a:prstGeom prst="rect">
            <a:avLst/>
          </a:prstGeom>
          <a:noFill/>
          <a:ln w="9525">
            <a:noFill/>
            <a:miter lim="800000"/>
            <a:headEnd/>
            <a:tailEnd/>
          </a:ln>
          <a:effectLst/>
        </p:spPr>
        <p:txBody>
          <a:bodyPr>
            <a:spAutoFit/>
          </a:bodyPr>
          <a:lstStyle/>
          <a:p>
            <a:pPr algn="ctr">
              <a:lnSpc>
                <a:spcPct val="50000"/>
              </a:lnSpc>
              <a:spcBef>
                <a:spcPct val="50000"/>
              </a:spcBef>
              <a:defRPr/>
            </a:pPr>
            <a:endParaRPr lang="tr-TR" sz="3600" b="1" dirty="0">
              <a:solidFill>
                <a:prstClr val="black"/>
              </a:solidFill>
              <a:effectLst>
                <a:outerShdw blurRad="38100" dist="38100" dir="2700000" algn="tl">
                  <a:srgbClr val="000000"/>
                </a:outerShdw>
              </a:effectLst>
              <a:latin typeface="Century Gothic" pitchFamily="34" charset="0"/>
              <a:cs typeface="Arial" charset="0"/>
            </a:endParaRPr>
          </a:p>
        </p:txBody>
      </p:sp>
      <p:sp>
        <p:nvSpPr>
          <p:cNvPr id="16388" name="2 İçerik Yer Tutucusu"/>
          <p:cNvSpPr>
            <a:spLocks noGrp="1"/>
          </p:cNvSpPr>
          <p:nvPr/>
        </p:nvSpPr>
        <p:spPr bwMode="auto">
          <a:xfrm>
            <a:off x="457200" y="1189038"/>
            <a:ext cx="8229600" cy="4525962"/>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pPr>
            <a:endParaRPr lang="tr-TR" sz="3200">
              <a:solidFill>
                <a:srgbClr val="000000"/>
              </a:solidFill>
              <a:latin typeface="Calibri" pitchFamily="34" charset="0"/>
              <a:cs typeface="Arial" pitchFamily="34" charset="0"/>
            </a:endParaRPr>
          </a:p>
        </p:txBody>
      </p:sp>
      <p:sp>
        <p:nvSpPr>
          <p:cNvPr id="16389" name="6 Slayt Numarası Yer Tutucusu"/>
          <p:cNvSpPr txBox="1">
            <a:spLocks/>
          </p:cNvSpPr>
          <p:nvPr/>
        </p:nvSpPr>
        <p:spPr bwMode="auto">
          <a:xfrm>
            <a:off x="6553200" y="6245225"/>
            <a:ext cx="2133600" cy="476250"/>
          </a:xfrm>
          <a:prstGeom prst="rect">
            <a:avLst/>
          </a:prstGeom>
          <a:noFill/>
          <a:ln w="9525">
            <a:noFill/>
            <a:miter lim="800000"/>
            <a:headEnd/>
            <a:tailEnd/>
          </a:ln>
        </p:spPr>
        <p:txBody>
          <a:bodyPr anchor="ctr"/>
          <a:lstStyle/>
          <a:p>
            <a:pPr algn="ctr"/>
            <a:fld id="{981DEFB8-368A-450D-BF38-7A87D5E51E60}" type="slidenum">
              <a:rPr lang="tr-TR" sz="1400" b="1">
                <a:solidFill>
                  <a:srgbClr val="000000"/>
                </a:solidFill>
                <a:cs typeface="Arial" pitchFamily="34" charset="0"/>
              </a:rPr>
              <a:pPr algn="ctr"/>
              <a:t>14</a:t>
            </a:fld>
            <a:endParaRPr lang="tr-TR" sz="1400" b="1">
              <a:solidFill>
                <a:srgbClr val="000000"/>
              </a:solidFill>
              <a:cs typeface="Arial" pitchFamily="34" charset="0"/>
            </a:endParaRPr>
          </a:p>
        </p:txBody>
      </p:sp>
      <p:sp>
        <p:nvSpPr>
          <p:cNvPr id="7" name="Rectangle 2"/>
          <p:cNvSpPr txBox="1">
            <a:spLocks noChangeArrowheads="1"/>
          </p:cNvSpPr>
          <p:nvPr/>
        </p:nvSpPr>
        <p:spPr bwMode="auto">
          <a:xfrm>
            <a:off x="685800" y="1752600"/>
            <a:ext cx="7772400" cy="685800"/>
          </a:xfrm>
          <a:prstGeom prst="rect">
            <a:avLst/>
          </a:prstGeom>
          <a:noFill/>
          <a:ln w="9525">
            <a:noFill/>
            <a:miter lim="800000"/>
            <a:headEnd/>
            <a:tailEnd/>
          </a:ln>
        </p:spPr>
        <p:txBody>
          <a:bodyPr anchor="ctr"/>
          <a:lstStyle/>
          <a:p>
            <a:pPr algn="ctr" eaLnBrk="0" hangingPunct="0">
              <a:defRPr/>
            </a:pPr>
            <a:r>
              <a:rPr lang="tr-TR" sz="2400" b="1" u="sng" dirty="0">
                <a:latin typeface="Tahoma" pitchFamily="34" charset="0"/>
                <a:ea typeface="+mj-ea"/>
                <a:cs typeface="+mj-cs"/>
              </a:rPr>
              <a:t>1.3. Proje Maliyeti ve Mevlana Kalkınma Ajansından İstenen Destek Tutarı:</a:t>
            </a:r>
            <a:endParaRPr lang="tr-TR" sz="2400" b="1" u="sng" dirty="0">
              <a:solidFill>
                <a:srgbClr val="FF3300"/>
              </a:solidFill>
              <a:latin typeface="Tahoma" pitchFamily="34" charset="0"/>
              <a:ea typeface="+mj-ea"/>
              <a:cs typeface="+mj-cs"/>
            </a:endParaRPr>
          </a:p>
        </p:txBody>
      </p:sp>
      <p:sp>
        <p:nvSpPr>
          <p:cNvPr id="11" name="Rectangle 20"/>
          <p:cNvSpPr>
            <a:spLocks noChangeArrowheads="1"/>
          </p:cNvSpPr>
          <p:nvPr/>
        </p:nvSpPr>
        <p:spPr bwMode="auto">
          <a:xfrm>
            <a:off x="1331913" y="620713"/>
            <a:ext cx="6934200" cy="838200"/>
          </a:xfrm>
          <a:prstGeom prst="rect">
            <a:avLst/>
          </a:prstGeom>
          <a:noFill/>
          <a:ln w="9525">
            <a:noFill/>
            <a:miter lim="800000"/>
            <a:headEnd/>
            <a:tailEnd/>
          </a:ln>
          <a:effectLst/>
        </p:spPr>
        <p:txBody>
          <a:bodyPr lIns="92075" tIns="46038" rIns="92075" bIns="46038" anchor="ctr"/>
          <a:lstStyle/>
          <a:p>
            <a:pPr algn="ctr">
              <a:defRPr/>
            </a:pPr>
            <a:r>
              <a:rPr lang="tr-TR" sz="3200" b="1" dirty="0">
                <a:solidFill>
                  <a:srgbClr val="333399"/>
                </a:solidFill>
                <a:effectLst>
                  <a:outerShdw blurRad="38100" dist="38100" dir="2700000" algn="tl">
                    <a:srgbClr val="C0C0C0"/>
                  </a:outerShdw>
                </a:effectLst>
                <a:latin typeface="Tahoma" pitchFamily="34" charset="0"/>
              </a:rPr>
              <a:t>BAŞVURU FORMUNUN DOLDURULMASI</a:t>
            </a:r>
          </a:p>
        </p:txBody>
      </p:sp>
      <p:graphicFrame>
        <p:nvGraphicFramePr>
          <p:cNvPr id="12" name="11 Tablo"/>
          <p:cNvGraphicFramePr>
            <a:graphicFrameLocks noGrp="1"/>
          </p:cNvGraphicFramePr>
          <p:nvPr/>
        </p:nvGraphicFramePr>
        <p:xfrm>
          <a:off x="611188" y="2565400"/>
          <a:ext cx="7921625" cy="1055688"/>
        </p:xfrm>
        <a:graphic>
          <a:graphicData uri="http://schemas.openxmlformats.org/drawingml/2006/table">
            <a:tbl>
              <a:tblPr/>
              <a:tblGrid>
                <a:gridCol w="2640012"/>
                <a:gridCol w="2641600"/>
                <a:gridCol w="2640013"/>
              </a:tblGrid>
              <a:tr h="576263">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tr-TR" sz="1400" b="1" i="0" u="none" strike="noStrike" cap="none" normalizeH="0" baseline="0" smtClean="0">
                          <a:ln>
                            <a:noFill/>
                          </a:ln>
                          <a:solidFill>
                            <a:schemeClr val="tx1"/>
                          </a:solidFill>
                          <a:effectLst/>
                          <a:latin typeface="Calibri" pitchFamily="34" charset="0"/>
                          <a:cs typeface="Times New Roman" pitchFamily="18" charset="0"/>
                        </a:rPr>
                        <a:t>Projenin Toplam Uygun Maliyeti</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tr-TR" sz="1400" b="1" i="0" u="none" strike="noStrike" cap="none" normalizeH="0" baseline="0" smtClean="0">
                          <a:ln>
                            <a:noFill/>
                          </a:ln>
                          <a:solidFill>
                            <a:schemeClr val="tx1"/>
                          </a:solidFill>
                          <a:effectLst/>
                          <a:latin typeface="Calibri" pitchFamily="34" charset="0"/>
                          <a:cs typeface="Times New Roman" pitchFamily="18" charset="0"/>
                        </a:rPr>
                        <a:t>Mevlana Kalkınma Ajansından İstenen Destek Tutarı</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tr-TR" sz="1400" b="1" i="0" u="none" strike="noStrike" cap="none" normalizeH="0" baseline="0" smtClean="0">
                          <a:ln>
                            <a:noFill/>
                          </a:ln>
                          <a:solidFill>
                            <a:schemeClr val="tx1"/>
                          </a:solidFill>
                          <a:effectLst/>
                          <a:latin typeface="Calibri" pitchFamily="34" charset="0"/>
                          <a:cs typeface="Times New Roman" pitchFamily="18" charset="0"/>
                        </a:rPr>
                        <a:t>Projenin Toplam Uygun Maliyetinin Yüzdesi</a:t>
                      </a:r>
                      <a:endParaRPr kumimoji="0" lang="tr-TR" sz="1600" b="0" i="0" u="none" strike="noStrike" cap="none" normalizeH="0" baseline="3000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79425">
                <a:tc>
                  <a:txBody>
                    <a:bodyPr/>
                    <a:lstStyle/>
                    <a:p>
                      <a:pPr marL="0" marR="0" lvl="0" indent="0" algn="r" defTabSz="914400" rtl="0" eaLnBrk="1" fontAlgn="base" latinLnBrk="0" hangingPunct="1">
                        <a:lnSpc>
                          <a:spcPct val="100000"/>
                        </a:lnSpc>
                        <a:spcBef>
                          <a:spcPts val="600"/>
                        </a:spcBef>
                        <a:spcAft>
                          <a:spcPts val="600"/>
                        </a:spcAft>
                        <a:buClrTx/>
                        <a:buSzTx/>
                        <a:buFontTx/>
                        <a:buNone/>
                        <a:tabLst/>
                      </a:pPr>
                      <a:r>
                        <a:rPr kumimoji="0" lang="tr-TR" sz="1400" b="1" i="0" u="none" strike="noStrike" cap="none" normalizeH="0" baseline="0" smtClean="0">
                          <a:ln>
                            <a:noFill/>
                          </a:ln>
                          <a:solidFill>
                            <a:schemeClr val="tx1"/>
                          </a:solidFill>
                          <a:effectLst/>
                          <a:latin typeface="Calibri" pitchFamily="34" charset="0"/>
                          <a:cs typeface="Times New Roman" pitchFamily="18" charset="0"/>
                        </a:rPr>
                        <a:t>TL</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ts val="600"/>
                        </a:spcAft>
                        <a:buClrTx/>
                        <a:buSzTx/>
                        <a:buFontTx/>
                        <a:buNone/>
                        <a:tabLst/>
                      </a:pPr>
                      <a:r>
                        <a:rPr kumimoji="0" lang="tr-TR" sz="1400" b="1" i="0" u="none" strike="noStrike" cap="none" normalizeH="0" baseline="0" smtClean="0">
                          <a:ln>
                            <a:noFill/>
                          </a:ln>
                          <a:solidFill>
                            <a:schemeClr val="tx1"/>
                          </a:solidFill>
                          <a:effectLst/>
                          <a:latin typeface="Calibri" pitchFamily="34" charset="0"/>
                          <a:cs typeface="Times New Roman" pitchFamily="18" charset="0"/>
                        </a:rPr>
                        <a:t>TL</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tr-TR" sz="1400" b="1" i="0" u="none" strike="noStrike" cap="none" normalizeH="0" baseline="0" smtClean="0">
                          <a:ln>
                            <a:noFill/>
                          </a:ln>
                          <a:solidFill>
                            <a:schemeClr val="tx1"/>
                          </a:solidFill>
                          <a:effectLst/>
                          <a:latin typeface="Calibri" pitchFamily="34" charset="0"/>
                          <a:cs typeface="Times New Roman" pitchFamily="18" charset="0"/>
                        </a:rPr>
                        <a:t>% .....,.....</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06"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tr-TR"/>
              <a:t/>
            </a:r>
            <a:br>
              <a:rPr lang="tr-TR"/>
            </a:br>
            <a:endParaRPr lang="tr-TR"/>
          </a:p>
        </p:txBody>
      </p:sp>
      <p:sp>
        <p:nvSpPr>
          <p:cNvPr id="16408" name="Rectangle 3"/>
          <p:cNvSpPr>
            <a:spLocks noChangeArrowheads="1"/>
          </p:cNvSpPr>
          <p:nvPr/>
        </p:nvSpPr>
        <p:spPr bwMode="auto">
          <a:xfrm>
            <a:off x="7115175" y="3414713"/>
            <a:ext cx="1560513" cy="230187"/>
          </a:xfrm>
          <a:prstGeom prst="rect">
            <a:avLst/>
          </a:prstGeom>
          <a:noFill/>
          <a:ln w="9525">
            <a:noFill/>
            <a:miter lim="800000"/>
            <a:headEnd/>
            <a:tailEnd/>
          </a:ln>
        </p:spPr>
        <p:txBody>
          <a:bodyPr wrap="none" anchor="ctr">
            <a:spAutoFit/>
          </a:bodyPr>
          <a:lstStyle/>
          <a:p>
            <a:pPr algn="just">
              <a:tabLst>
                <a:tab pos="-457200" algn="l"/>
              </a:tabLst>
            </a:pPr>
            <a:r>
              <a:rPr lang="tr-TR" sz="900">
                <a:cs typeface="Times New Roman" pitchFamily="18" charset="0"/>
              </a:rPr>
              <a:t>2 ondalık hane kullanınız. </a:t>
            </a:r>
            <a:endParaRPr lang="tr-TR"/>
          </a:p>
        </p:txBody>
      </p:sp>
      <p:sp>
        <p:nvSpPr>
          <p:cNvPr id="16409" name="15 Metin kutusu"/>
          <p:cNvSpPr txBox="1">
            <a:spLocks noChangeArrowheads="1"/>
          </p:cNvSpPr>
          <p:nvPr/>
        </p:nvSpPr>
        <p:spPr bwMode="auto">
          <a:xfrm>
            <a:off x="611188" y="3716338"/>
            <a:ext cx="7921625" cy="1477328"/>
          </a:xfrm>
          <a:prstGeom prst="rect">
            <a:avLst/>
          </a:prstGeom>
          <a:noFill/>
          <a:ln w="9525">
            <a:noFill/>
            <a:miter lim="800000"/>
            <a:headEnd/>
            <a:tailEnd/>
          </a:ln>
        </p:spPr>
        <p:txBody>
          <a:bodyPr>
            <a:spAutoFit/>
          </a:bodyPr>
          <a:lstStyle/>
          <a:p>
            <a:pPr algn="just">
              <a:buFont typeface="Arial" pitchFamily="34" charset="0"/>
              <a:buChar char="•"/>
            </a:pPr>
            <a:endParaRPr lang="tr-TR" dirty="0">
              <a:latin typeface="Calibri" pitchFamily="34" charset="0"/>
            </a:endParaRPr>
          </a:p>
          <a:p>
            <a:pPr algn="just">
              <a:buFont typeface="Arial" pitchFamily="34" charset="0"/>
              <a:buChar char="•"/>
            </a:pPr>
            <a:r>
              <a:rPr lang="tr-TR" b="1" dirty="0" smtClean="0">
                <a:solidFill>
                  <a:srgbClr val="C00000"/>
                </a:solidFill>
                <a:latin typeface="Calibri" pitchFamily="34" charset="0"/>
              </a:rPr>
              <a:t>alt </a:t>
            </a:r>
            <a:r>
              <a:rPr lang="tr-TR" b="1" dirty="0">
                <a:solidFill>
                  <a:srgbClr val="C00000"/>
                </a:solidFill>
                <a:latin typeface="Calibri" pitchFamily="34" charset="0"/>
              </a:rPr>
              <a:t>ve üst destek sınırlarını ve azami destek miktarı yüzdesini </a:t>
            </a:r>
            <a:r>
              <a:rPr lang="tr-TR" dirty="0">
                <a:latin typeface="Calibri" pitchFamily="34" charset="0"/>
              </a:rPr>
              <a:t>geçmediğinden emin olunuz.</a:t>
            </a:r>
          </a:p>
          <a:p>
            <a:pPr algn="just">
              <a:buFont typeface="Arial" pitchFamily="34" charset="0"/>
              <a:buChar char="•"/>
            </a:pPr>
            <a:endParaRPr lang="tr-TR" dirty="0">
              <a:latin typeface="Calibri" pitchFamily="34" charset="0"/>
            </a:endParaRPr>
          </a:p>
          <a:p>
            <a:pPr algn="just">
              <a:buFont typeface="Arial" pitchFamily="34" charset="0"/>
              <a:buChar char="•"/>
            </a:pPr>
            <a:r>
              <a:rPr lang="tr-TR" dirty="0" smtClean="0">
                <a:latin typeface="Calibri" pitchFamily="34" charset="0"/>
              </a:rPr>
              <a:t>bütçe </a:t>
            </a:r>
            <a:r>
              <a:rPr lang="tr-TR" dirty="0">
                <a:latin typeface="Calibri" pitchFamily="34" charset="0"/>
              </a:rPr>
              <a:t>hazırlandıktan sonra doldurulmasında fayda vardır</a:t>
            </a:r>
            <a:r>
              <a:rPr lang="tr-TR" dirty="0" smtClean="0">
                <a:latin typeface="Calibri" pitchFamily="34" charset="0"/>
              </a:rPr>
              <a:t>.</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latin typeface="Calibri" pitchFamily="34" charset="0"/>
              </a:rPr>
              <a:pPr>
                <a:defRPr/>
              </a:pPr>
              <a:t>04.12.2013</a:t>
            </a:fld>
            <a:endParaRPr lang="tr-TR" dirty="0">
              <a:solidFill>
                <a:srgbClr val="4F81BD">
                  <a:lumMod val="40000"/>
                  <a:lumOff val="60000"/>
                </a:srgbClr>
              </a:solidFill>
              <a:latin typeface="Calibri" pitchFamily="34" charset="0"/>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latin typeface="Calibri" pitchFamily="34" charset="0"/>
              </a:rPr>
              <a:pPr>
                <a:defRPr/>
              </a:pPr>
              <a:t>140</a:t>
            </a:fld>
            <a:endParaRPr lang="tr-TR" dirty="0">
              <a:solidFill>
                <a:srgbClr val="4F81BD">
                  <a:lumMod val="40000"/>
                  <a:lumOff val="60000"/>
                </a:srgbClr>
              </a:solidFill>
              <a:latin typeface="Calibri" pitchFamily="34" charset="0"/>
            </a:endParaRPr>
          </a:p>
        </p:txBody>
      </p:sp>
      <p:sp>
        <p:nvSpPr>
          <p:cNvPr id="5" name="2 Başlık"/>
          <p:cNvSpPr txBox="1">
            <a:spLocks/>
          </p:cNvSpPr>
          <p:nvPr/>
        </p:nvSpPr>
        <p:spPr bwMode="auto">
          <a:xfrm>
            <a:off x="2699792"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B-1 Faaliyet Bütçesi:</a:t>
            </a:r>
          </a:p>
          <a:p>
            <a:pPr lvl="0" algn="ctr" eaLnBrk="0" hangingPunct="0">
              <a:defRPr/>
            </a:pPr>
            <a:r>
              <a:rPr lang="tr-TR" sz="2800" dirty="0" smtClean="0">
                <a:solidFill>
                  <a:sysClr val="windowText" lastClr="000000"/>
                </a:solidFill>
                <a:latin typeface="Calibri" pitchFamily="34" charset="0"/>
                <a:ea typeface="+mj-ea"/>
                <a:cs typeface="+mj-cs"/>
              </a:rPr>
              <a:t>4.Yerel Ofis Maliyetleri:</a:t>
            </a:r>
            <a:endParaRPr kumimoji="0" lang="tr-TR" sz="2800" b="0" i="0" u="none" strike="noStrike" kern="1200" cap="none" spc="0" normalizeH="0" baseline="0" noProof="0" dirty="0">
              <a:ln>
                <a:noFill/>
              </a:ln>
              <a:solidFill>
                <a:sysClr val="windowText" lastClr="000000"/>
              </a:solidFill>
              <a:effectLst/>
              <a:uLnTx/>
              <a:uFillTx/>
              <a:latin typeface="Calibri" pitchFamily="34" charset="0"/>
              <a:ea typeface="+mj-ea"/>
              <a:cs typeface="+mj-cs"/>
            </a:endParaRPr>
          </a:p>
        </p:txBody>
      </p:sp>
      <p:sp>
        <p:nvSpPr>
          <p:cNvPr id="9" name="8 Dikdörtgen"/>
          <p:cNvSpPr/>
          <p:nvPr/>
        </p:nvSpPr>
        <p:spPr>
          <a:xfrm>
            <a:off x="179512" y="4437112"/>
            <a:ext cx="8712968" cy="1080120"/>
          </a:xfrm>
          <a:prstGeom prst="rect">
            <a:avLst/>
          </a:prstGeom>
          <a:solidFill>
            <a:schemeClr val="accent6">
              <a:lumMod val="60000"/>
              <a:lumOff val="40000"/>
            </a:schemeClr>
          </a:solidFill>
          <a:scene3d>
            <a:camera prst="orthographicFront"/>
            <a:lightRig rig="threePt" dir="t"/>
          </a:scene3d>
          <a:sp3d>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buFont typeface="Arial" pitchFamily="34" charset="0"/>
              <a:buChar char="•"/>
            </a:pPr>
            <a:r>
              <a:rPr lang="tr-TR" sz="2000" b="1" dirty="0" smtClean="0">
                <a:solidFill>
                  <a:schemeClr val="tx1"/>
                </a:solidFill>
                <a:latin typeface="Calibri" pitchFamily="34" charset="0"/>
              </a:rPr>
              <a:t>Yerel Ofis </a:t>
            </a:r>
            <a:r>
              <a:rPr lang="tr-TR" sz="2000" dirty="0" smtClean="0">
                <a:solidFill>
                  <a:schemeClr val="tx1"/>
                </a:solidFill>
                <a:latin typeface="Calibri" pitchFamily="34" charset="0"/>
              </a:rPr>
              <a:t>Maliyetleri: Başvuru sahibinin ya da ortakların ofislerinden farklı olarak sadece projenin faaliyetlerinin uygulanması için </a:t>
            </a:r>
            <a:r>
              <a:rPr lang="tr-TR" sz="2000" b="1" dirty="0" smtClean="0">
                <a:solidFill>
                  <a:schemeClr val="tx1"/>
                </a:solidFill>
                <a:latin typeface="Calibri" pitchFamily="34" charset="0"/>
              </a:rPr>
              <a:t>yeni bir ofis/eğitim merkezi </a:t>
            </a:r>
            <a:r>
              <a:rPr lang="tr-TR" sz="2000" dirty="0" smtClean="0">
                <a:solidFill>
                  <a:schemeClr val="tx1"/>
                </a:solidFill>
                <a:latin typeface="Calibri" pitchFamily="34" charset="0"/>
              </a:rPr>
              <a:t>kurulmasına yönelik maliyetler. </a:t>
            </a:r>
          </a:p>
        </p:txBody>
      </p:sp>
      <p:graphicFrame>
        <p:nvGraphicFramePr>
          <p:cNvPr id="10" name="9 Tablo"/>
          <p:cNvGraphicFramePr>
            <a:graphicFrameLocks noGrp="1"/>
          </p:cNvGraphicFramePr>
          <p:nvPr/>
        </p:nvGraphicFramePr>
        <p:xfrm>
          <a:off x="323528" y="1196752"/>
          <a:ext cx="8352928" cy="2952330"/>
        </p:xfrm>
        <a:graphic>
          <a:graphicData uri="http://schemas.openxmlformats.org/drawingml/2006/table">
            <a:tbl>
              <a:tblPr bandRow="1">
                <a:tableStyleId>{1FECB4D8-DB02-4DC6-A0A2-4F2EBAE1DC90}</a:tableStyleId>
              </a:tblPr>
              <a:tblGrid>
                <a:gridCol w="3739596"/>
                <a:gridCol w="1083434"/>
                <a:gridCol w="786364"/>
                <a:gridCol w="1293131"/>
                <a:gridCol w="1450403"/>
              </a:tblGrid>
              <a:tr h="331851">
                <a:tc>
                  <a:txBody>
                    <a:bodyPr/>
                    <a:lstStyle/>
                    <a:p>
                      <a:pPr algn="l" fontAlgn="ctr"/>
                      <a:r>
                        <a:rPr lang="tr-TR" sz="1800" u="none" strike="noStrike" dirty="0">
                          <a:latin typeface="Calibri" pitchFamily="34" charset="0"/>
                        </a:rPr>
                        <a:t>4. Yerel ofis maliyetleri</a:t>
                      </a:r>
                      <a:r>
                        <a:rPr lang="tr-TR" sz="1800" u="none" strike="noStrike" baseline="30000" dirty="0">
                          <a:latin typeface="Calibri" pitchFamily="34" charset="0"/>
                        </a:rPr>
                        <a:t>7</a:t>
                      </a:r>
                      <a:endParaRPr lang="tr-TR" sz="18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851">
                <a:tc>
                  <a:txBody>
                    <a:bodyPr/>
                    <a:lstStyle/>
                    <a:p>
                      <a:pPr algn="l" fontAlgn="ctr"/>
                      <a:r>
                        <a:rPr lang="tr-TR" sz="1800" u="none" strike="noStrike">
                          <a:latin typeface="Calibri" pitchFamily="34" charset="0"/>
                        </a:rPr>
                        <a:t>4.1 Araç maliyetleri</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a:latin typeface="Calibri" pitchFamily="34" charset="0"/>
                        </a:rPr>
                        <a:t>Aylık</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800" u="none" strike="noStrike">
                          <a:latin typeface="Calibri" pitchFamily="34" charset="0"/>
                        </a:rPr>
                        <a:t>0,00</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851">
                <a:tc>
                  <a:txBody>
                    <a:bodyPr/>
                    <a:lstStyle/>
                    <a:p>
                      <a:pPr algn="l" fontAlgn="ctr"/>
                      <a:r>
                        <a:rPr lang="tr-TR" sz="1800" u="none" strike="noStrike">
                          <a:latin typeface="Calibri" pitchFamily="34" charset="0"/>
                        </a:rPr>
                        <a:t>4.2 Ofis kirası</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a:latin typeface="Calibri" pitchFamily="34" charset="0"/>
                        </a:rPr>
                        <a:t>Aylık</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800" u="none" strike="noStrike">
                          <a:latin typeface="Calibri" pitchFamily="34" charset="0"/>
                        </a:rPr>
                        <a:t>0,00</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259">
                <a:tc>
                  <a:txBody>
                    <a:bodyPr/>
                    <a:lstStyle/>
                    <a:p>
                      <a:pPr algn="l" fontAlgn="ctr"/>
                      <a:r>
                        <a:rPr lang="tr-TR" sz="1800" u="none" strike="noStrike">
                          <a:latin typeface="Calibri" pitchFamily="34" charset="0"/>
                        </a:rPr>
                        <a:t>4.3 Tüketim malzemeleri - ofis malzemeleri</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a:latin typeface="Calibri" pitchFamily="34" charset="0"/>
                        </a:rPr>
                        <a:t>Aylık</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800" u="none" strike="noStrike">
                          <a:latin typeface="Calibri" pitchFamily="34" charset="0"/>
                        </a:rPr>
                        <a:t>0,00</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259">
                <a:tc>
                  <a:txBody>
                    <a:bodyPr/>
                    <a:lstStyle/>
                    <a:p>
                      <a:pPr algn="l" fontAlgn="ctr"/>
                      <a:r>
                        <a:rPr lang="tr-TR" sz="1800" u="none" strike="noStrike" dirty="0">
                          <a:latin typeface="Calibri" pitchFamily="34" charset="0"/>
                        </a:rPr>
                        <a:t>4.4 Diğer hizmetler (tel/faks, elektrik/ısınma, bakım)</a:t>
                      </a:r>
                      <a:endParaRPr lang="tr-TR" sz="1800" b="0"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a:latin typeface="Calibri" pitchFamily="34" charset="0"/>
                        </a:rPr>
                        <a:t>Aylık</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800" u="none" strike="noStrike">
                          <a:latin typeface="Calibri" pitchFamily="34" charset="0"/>
                        </a:rPr>
                        <a:t>0,00</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259">
                <a:tc>
                  <a:txBody>
                    <a:bodyPr/>
                    <a:lstStyle/>
                    <a:p>
                      <a:pPr algn="l" fontAlgn="ctr"/>
                      <a:r>
                        <a:rPr lang="tr-TR" sz="1800" u="none" strike="noStrike">
                          <a:latin typeface="Calibri" pitchFamily="34" charset="0"/>
                        </a:rPr>
                        <a:t>Yerel Ofis Maliyetleri Alt Toplamı</a:t>
                      </a:r>
                      <a:endParaRPr lang="tr-TR" sz="18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800" u="none" strike="noStrike" dirty="0">
                          <a:latin typeface="Calibri" pitchFamily="34" charset="0"/>
                        </a:rPr>
                        <a:t>0,00</a:t>
                      </a:r>
                      <a:endParaRPr lang="tr-TR" sz="18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latin typeface="Calibri" pitchFamily="34" charset="0"/>
              </a:rPr>
              <a:pPr>
                <a:defRPr/>
              </a:pPr>
              <a:t>04.12.2013</a:t>
            </a:fld>
            <a:endParaRPr lang="tr-TR" dirty="0">
              <a:solidFill>
                <a:srgbClr val="4F81BD">
                  <a:lumMod val="40000"/>
                  <a:lumOff val="60000"/>
                </a:srgbClr>
              </a:solidFill>
              <a:latin typeface="Calibri" pitchFamily="34" charset="0"/>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latin typeface="Calibri" pitchFamily="34" charset="0"/>
              </a:rPr>
              <a:pPr>
                <a:defRPr/>
              </a:pPr>
              <a:t>141</a:t>
            </a:fld>
            <a:endParaRPr lang="tr-TR" dirty="0">
              <a:solidFill>
                <a:srgbClr val="4F81BD">
                  <a:lumMod val="40000"/>
                  <a:lumOff val="60000"/>
                </a:srgbClr>
              </a:solidFill>
              <a:latin typeface="Calibri" pitchFamily="34" charset="0"/>
            </a:endParaRPr>
          </a:p>
        </p:txBody>
      </p:sp>
      <p:sp>
        <p:nvSpPr>
          <p:cNvPr id="5" name="2 Başlık"/>
          <p:cNvSpPr txBox="1">
            <a:spLocks/>
          </p:cNvSpPr>
          <p:nvPr/>
        </p:nvSpPr>
        <p:spPr bwMode="auto">
          <a:xfrm>
            <a:off x="2699792"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B-1 Faaliyet Bütçesi:</a:t>
            </a:r>
          </a:p>
          <a:p>
            <a:pPr lvl="0" algn="ctr" eaLnBrk="0" hangingPunct="0">
              <a:defRPr/>
            </a:pPr>
            <a:r>
              <a:rPr lang="tr-TR" sz="2800" dirty="0" smtClean="0">
                <a:solidFill>
                  <a:sysClr val="windowText" lastClr="000000"/>
                </a:solidFill>
                <a:latin typeface="Calibri" pitchFamily="34" charset="0"/>
                <a:ea typeface="+mj-ea"/>
                <a:cs typeface="+mj-cs"/>
              </a:rPr>
              <a:t>5.Diğer Maliyetler,Hizmetler:</a:t>
            </a:r>
            <a:endParaRPr kumimoji="0" lang="tr-TR" sz="2800" b="0" i="0" u="none" strike="noStrike" kern="1200" cap="none" spc="0" normalizeH="0" baseline="0" noProof="0" dirty="0">
              <a:ln>
                <a:noFill/>
              </a:ln>
              <a:solidFill>
                <a:sysClr val="windowText" lastClr="000000"/>
              </a:solidFill>
              <a:effectLst/>
              <a:uLnTx/>
              <a:uFillTx/>
              <a:latin typeface="Calibri" pitchFamily="34" charset="0"/>
              <a:ea typeface="+mj-ea"/>
              <a:cs typeface="+mj-cs"/>
            </a:endParaRPr>
          </a:p>
        </p:txBody>
      </p:sp>
      <p:graphicFrame>
        <p:nvGraphicFramePr>
          <p:cNvPr id="6" name="5 Tablo"/>
          <p:cNvGraphicFramePr>
            <a:graphicFrameLocks noGrp="1"/>
          </p:cNvGraphicFramePr>
          <p:nvPr/>
        </p:nvGraphicFramePr>
        <p:xfrm>
          <a:off x="179512" y="908720"/>
          <a:ext cx="8496944" cy="4635462"/>
        </p:xfrm>
        <a:graphic>
          <a:graphicData uri="http://schemas.openxmlformats.org/drawingml/2006/table">
            <a:tbl>
              <a:tblPr bandRow="1">
                <a:tableStyleId>{10A1B5D5-9B99-4C35-A422-299274C87663}</a:tableStyleId>
              </a:tblPr>
              <a:tblGrid>
                <a:gridCol w="3804071"/>
                <a:gridCol w="1102114"/>
                <a:gridCol w="799921"/>
                <a:gridCol w="1315427"/>
                <a:gridCol w="1475411"/>
              </a:tblGrid>
              <a:tr h="187179">
                <a:tc>
                  <a:txBody>
                    <a:bodyPr/>
                    <a:lstStyle/>
                    <a:p>
                      <a:pPr algn="l" fontAlgn="ctr"/>
                      <a:r>
                        <a:rPr lang="tr-TR" sz="1600" u="none" strike="noStrike" dirty="0">
                          <a:latin typeface="Calibri" pitchFamily="34" charset="0"/>
                        </a:rPr>
                        <a:t>5. Diğer maliyetler, hizmetler</a:t>
                      </a:r>
                      <a:r>
                        <a:rPr lang="tr-TR" sz="1600" u="none" strike="noStrike" baseline="30000" dirty="0">
                          <a:latin typeface="Calibri" pitchFamily="34" charset="0"/>
                        </a:rPr>
                        <a:t>8</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5.1 Yayınlar</a:t>
                      </a:r>
                      <a:r>
                        <a:rPr lang="tr-TR" sz="1600" u="none" strike="noStrike" baseline="30000">
                          <a:latin typeface="Calibri" pitchFamily="34" charset="0"/>
                        </a:rPr>
                        <a:t>9</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Adet</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5.2 Etüd, araştırma</a:t>
                      </a:r>
                      <a:r>
                        <a:rPr lang="tr-TR" sz="1600" u="none" strike="noStrike" baseline="30000">
                          <a:latin typeface="Calibri" pitchFamily="34" charset="0"/>
                        </a:rPr>
                        <a:t>9</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5.3 Denetim maliyetleri</a:t>
                      </a:r>
                      <a:r>
                        <a:rPr lang="tr-TR" sz="1600" u="none" strike="noStrike" baseline="30000">
                          <a:latin typeface="Calibri" pitchFamily="34" charset="0"/>
                        </a:rPr>
                        <a:t>10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Adet</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1</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4.000,00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4.000,00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5.4 Değerlendirme maliyetleri</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5.5 Tercüme, tercümanlar</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03">
                <a:tc>
                  <a:txBody>
                    <a:bodyPr/>
                    <a:lstStyle/>
                    <a:p>
                      <a:pPr algn="l" fontAlgn="ctr"/>
                      <a:r>
                        <a:rPr lang="sv-SE" sz="1600" u="none" strike="noStrike">
                          <a:latin typeface="Calibri" pitchFamily="34" charset="0"/>
                        </a:rPr>
                        <a:t>5.6 Mali hizmetler (banka teminatı maliyetleri vb.)</a:t>
                      </a:r>
                      <a:endParaRPr lang="sv-SE"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394">
                <a:tc>
                  <a:txBody>
                    <a:bodyPr/>
                    <a:lstStyle/>
                    <a:p>
                      <a:pPr algn="l" fontAlgn="ctr"/>
                      <a:r>
                        <a:rPr lang="tr-TR" sz="1600" u="none" strike="noStrike">
                          <a:latin typeface="Calibri" pitchFamily="34" charset="0"/>
                        </a:rPr>
                        <a:t>5.7 Konferans/seminer maliyetleri</a:t>
                      </a:r>
                      <a:r>
                        <a:rPr lang="tr-TR" sz="1600" u="none" strike="noStrike" baseline="30000">
                          <a:latin typeface="Calibri" pitchFamily="34" charset="0"/>
                        </a:rPr>
                        <a:t>9</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5.8  Tanıtım faaliyetleri</a:t>
                      </a:r>
                      <a:r>
                        <a:rPr lang="tr-TR" sz="1600" u="none" strike="noStrike" baseline="30000">
                          <a:latin typeface="Calibri" pitchFamily="34" charset="0"/>
                        </a:rPr>
                        <a:t>11</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5.8.1. Bina Tanıtım Levhası</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Adet</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2</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5.8.2.Broşür</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Adet</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1000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5.8.3. Afiş</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adet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100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5.8.4.Katalog</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Adet</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1000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latin typeface="Calibri" pitchFamily="34" charset="0"/>
                        </a:rPr>
                        <a:t>0,00</a:t>
                      </a:r>
                      <a:endParaRPr lang="tr-TR" sz="1600" b="0"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5.8.5.Gazete İlanı</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Adet</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2</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a:latin typeface="Calibri" pitchFamily="34" charset="0"/>
                        </a:rPr>
                        <a:t>0,00</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9">
                <a:tc>
                  <a:txBody>
                    <a:bodyPr/>
                    <a:lstStyle/>
                    <a:p>
                      <a:pPr algn="l" fontAlgn="ctr"/>
                      <a:r>
                        <a:rPr lang="tr-TR" sz="1600" u="none" strike="noStrike">
                          <a:latin typeface="Calibri" pitchFamily="34" charset="0"/>
                        </a:rPr>
                        <a:t>5.9 İnşaat İşleri</a:t>
                      </a:r>
                      <a:r>
                        <a:rPr lang="tr-TR" sz="1600" u="none" strike="noStrike" baseline="30000">
                          <a:latin typeface="Calibri" pitchFamily="34" charset="0"/>
                        </a:rPr>
                        <a:t>12</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394">
                <a:tc>
                  <a:txBody>
                    <a:bodyPr/>
                    <a:lstStyle/>
                    <a:p>
                      <a:pPr algn="l" fontAlgn="ctr"/>
                      <a:r>
                        <a:rPr lang="tr-TR" sz="1600" u="none" strike="noStrike">
                          <a:latin typeface="Calibri" pitchFamily="34" charset="0"/>
                        </a:rPr>
                        <a:t>5.10 Kontrolörlük işleri  ve diğer</a:t>
                      </a:r>
                      <a:r>
                        <a:rPr lang="tr-TR" sz="1600" u="none" strike="noStrike" baseline="30000">
                          <a:latin typeface="Calibri" pitchFamily="34" charset="0"/>
                        </a:rPr>
                        <a:t>13</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394">
                <a:tc>
                  <a:txBody>
                    <a:bodyPr/>
                    <a:lstStyle/>
                    <a:p>
                      <a:pPr algn="l" fontAlgn="ctr"/>
                      <a:r>
                        <a:rPr lang="tr-TR" sz="1600" u="none" strike="noStrike" dirty="0">
                          <a:latin typeface="Calibri" pitchFamily="34" charset="0"/>
                        </a:rPr>
                        <a:t> Diğer Maliyetler, Hizmetler Ara Toplamı</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latin typeface="Calibri" pitchFamily="34" charset="0"/>
                        </a:rPr>
                        <a:t>4.000,00</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6 Dikdörtgen"/>
          <p:cNvSpPr/>
          <p:nvPr/>
        </p:nvSpPr>
        <p:spPr>
          <a:xfrm>
            <a:off x="251520" y="5561310"/>
            <a:ext cx="8712968" cy="1368152"/>
          </a:xfrm>
          <a:prstGeom prst="rect">
            <a:avLst/>
          </a:prstGeom>
          <a:solidFill>
            <a:schemeClr val="accent6">
              <a:lumMod val="60000"/>
              <a:lumOff val="40000"/>
            </a:schemeClr>
          </a:solidFill>
          <a:scene3d>
            <a:camera prst="orthographicFront"/>
            <a:lightRig rig="threePt" dir="t"/>
          </a:scene3d>
          <a:sp3d>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buFont typeface="Arial" pitchFamily="34" charset="0"/>
              <a:buChar char="•"/>
            </a:pPr>
            <a:r>
              <a:rPr lang="tr-TR" dirty="0" smtClean="0">
                <a:solidFill>
                  <a:schemeClr val="tx1"/>
                </a:solidFill>
                <a:latin typeface="Calibri" pitchFamily="34" charset="0"/>
              </a:rPr>
              <a:t>Projenin uygulanması esnasında yapılması gereken yayın, araştırma, denetim değerlendirme, tercüme, teminat mektubu, konferans, seminer ve tanıtım faaliyeti türündeki giderler.</a:t>
            </a:r>
          </a:p>
          <a:p>
            <a:pPr indent="271463">
              <a:buFont typeface="Arial" pitchFamily="34" charset="0"/>
              <a:buChar char="•"/>
            </a:pPr>
            <a:r>
              <a:rPr lang="tr-TR" dirty="0" smtClean="0">
                <a:solidFill>
                  <a:schemeClr val="tx1"/>
                </a:solidFill>
                <a:latin typeface="Calibri" pitchFamily="34" charset="0"/>
              </a:rPr>
              <a:t>İlgili giderler ancak hizmet, tamamı ile yükleniciye yaptırılıyorsa burada ifade edilir.</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latin typeface="Calibri" pitchFamily="34" charset="0"/>
              </a:rPr>
              <a:pPr>
                <a:defRPr/>
              </a:pPr>
              <a:t>04.12.2013</a:t>
            </a:fld>
            <a:endParaRPr lang="tr-TR" dirty="0">
              <a:solidFill>
                <a:srgbClr val="4F81BD">
                  <a:lumMod val="40000"/>
                  <a:lumOff val="60000"/>
                </a:srgbClr>
              </a:solidFill>
              <a:latin typeface="Calibri" pitchFamily="34" charset="0"/>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latin typeface="Calibri" pitchFamily="34" charset="0"/>
              </a:rPr>
              <a:pPr>
                <a:defRPr/>
              </a:pPr>
              <a:t>142</a:t>
            </a:fld>
            <a:endParaRPr lang="tr-TR" dirty="0">
              <a:solidFill>
                <a:srgbClr val="4F81BD">
                  <a:lumMod val="40000"/>
                  <a:lumOff val="60000"/>
                </a:srgbClr>
              </a:solidFill>
              <a:latin typeface="Calibri" pitchFamily="34" charset="0"/>
            </a:endParaRPr>
          </a:p>
        </p:txBody>
      </p:sp>
      <p:sp>
        <p:nvSpPr>
          <p:cNvPr id="5" name="2 Başlık"/>
          <p:cNvSpPr txBox="1">
            <a:spLocks/>
          </p:cNvSpPr>
          <p:nvPr/>
        </p:nvSpPr>
        <p:spPr bwMode="auto">
          <a:xfrm>
            <a:off x="2699792"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B-1 Faaliyet Bütçesi:</a:t>
            </a:r>
          </a:p>
          <a:p>
            <a:pPr lvl="0" algn="ctr" eaLnBrk="0" hangingPunct="0">
              <a:defRPr/>
            </a:pPr>
            <a:r>
              <a:rPr lang="tr-TR" sz="2800" dirty="0" smtClean="0">
                <a:solidFill>
                  <a:sysClr val="windowText" lastClr="000000"/>
                </a:solidFill>
                <a:latin typeface="Calibri" pitchFamily="34" charset="0"/>
              </a:rPr>
              <a:t>6.Diğer :</a:t>
            </a:r>
            <a:endParaRPr lang="tr-TR" sz="2800" dirty="0">
              <a:solidFill>
                <a:sysClr val="windowText" lastClr="000000"/>
              </a:solidFill>
              <a:latin typeface="Calibri" pitchFamily="34" charset="0"/>
            </a:endParaRPr>
          </a:p>
        </p:txBody>
      </p:sp>
      <p:sp>
        <p:nvSpPr>
          <p:cNvPr id="8" name="7 Dikdörtgen"/>
          <p:cNvSpPr/>
          <p:nvPr/>
        </p:nvSpPr>
        <p:spPr>
          <a:xfrm>
            <a:off x="179512" y="2924944"/>
            <a:ext cx="8748464" cy="257575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lgn="just">
              <a:buFont typeface="Arial" pitchFamily="34" charset="0"/>
              <a:buChar char="•"/>
            </a:pPr>
            <a:r>
              <a:rPr lang="tr-TR" sz="2400" b="1" dirty="0" smtClean="0">
                <a:solidFill>
                  <a:schemeClr val="tx1"/>
                </a:solidFill>
                <a:latin typeface="Calibri" pitchFamily="34" charset="0"/>
              </a:rPr>
              <a:t>Önceki başlıklar altında bütçelenemeyen </a:t>
            </a:r>
            <a:r>
              <a:rPr lang="tr-TR" sz="2400" dirty="0" smtClean="0">
                <a:solidFill>
                  <a:schemeClr val="tx1"/>
                </a:solidFill>
                <a:latin typeface="Calibri" pitchFamily="34" charset="0"/>
              </a:rPr>
              <a:t>ancak doğrudan proje uygulaması ile ilgili maliyetler bu grupta bütçeleştirilir.</a:t>
            </a:r>
          </a:p>
          <a:p>
            <a:pPr indent="358775" algn="just">
              <a:buFont typeface="Arial" pitchFamily="34" charset="0"/>
              <a:buChar char="•"/>
            </a:pPr>
            <a:endParaRPr lang="tr-TR" sz="2400" dirty="0" smtClean="0">
              <a:solidFill>
                <a:schemeClr val="tx1"/>
              </a:solidFill>
              <a:latin typeface="Calibri" pitchFamily="34" charset="0"/>
            </a:endParaRPr>
          </a:p>
          <a:p>
            <a:pPr indent="358775" algn="just">
              <a:buFont typeface="Arial" pitchFamily="34" charset="0"/>
              <a:buChar char="•"/>
            </a:pPr>
            <a:r>
              <a:rPr lang="tr-TR" sz="2400" dirty="0" smtClean="0">
                <a:solidFill>
                  <a:schemeClr val="tx1"/>
                </a:solidFill>
                <a:latin typeface="Calibri" pitchFamily="34" charset="0"/>
              </a:rPr>
              <a:t> Yukarıdaki başlıklar altında belirtilemeyen her türlü hizmet alımını </a:t>
            </a:r>
            <a:r>
              <a:rPr lang="tr-TR" sz="2400" b="1" dirty="0" smtClean="0">
                <a:solidFill>
                  <a:schemeClr val="tx1"/>
                </a:solidFill>
                <a:latin typeface="Calibri" pitchFamily="34" charset="0"/>
              </a:rPr>
              <a:t>(gözetim, danışmanlık, kursiyer ücretleri vb.) </a:t>
            </a:r>
            <a:r>
              <a:rPr lang="tr-TR" sz="2400" dirty="0" smtClean="0">
                <a:solidFill>
                  <a:schemeClr val="tx1"/>
                </a:solidFill>
                <a:latin typeface="Calibri" pitchFamily="34" charset="0"/>
              </a:rPr>
              <a:t>bu başlık altında belirtiniz.</a:t>
            </a:r>
            <a:endParaRPr lang="tr-TR" sz="2400" dirty="0">
              <a:solidFill>
                <a:schemeClr val="tx1"/>
              </a:solidFill>
              <a:latin typeface="Calibri" pitchFamily="34" charset="0"/>
            </a:endParaRPr>
          </a:p>
        </p:txBody>
      </p:sp>
      <p:graphicFrame>
        <p:nvGraphicFramePr>
          <p:cNvPr id="6" name="5 Tablo"/>
          <p:cNvGraphicFramePr>
            <a:graphicFrameLocks noGrp="1"/>
          </p:cNvGraphicFramePr>
          <p:nvPr/>
        </p:nvGraphicFramePr>
        <p:xfrm>
          <a:off x="251519" y="1484784"/>
          <a:ext cx="8496946" cy="720080"/>
        </p:xfrm>
        <a:graphic>
          <a:graphicData uri="http://schemas.openxmlformats.org/drawingml/2006/table">
            <a:tbl>
              <a:tblPr bandRow="1">
                <a:tableStyleId>{7DF18680-E054-41AD-8BC1-D1AEF772440D}</a:tableStyleId>
              </a:tblPr>
              <a:tblGrid>
                <a:gridCol w="3804071"/>
                <a:gridCol w="1102115"/>
                <a:gridCol w="799922"/>
                <a:gridCol w="1315427"/>
                <a:gridCol w="1475411"/>
              </a:tblGrid>
              <a:tr h="360040">
                <a:tc>
                  <a:txBody>
                    <a:bodyPr/>
                    <a:lstStyle/>
                    <a:p>
                      <a:pPr algn="l" fontAlgn="ctr"/>
                      <a:r>
                        <a:rPr lang="tr-TR" sz="1800" b="1" u="none" strike="noStrike" dirty="0">
                          <a:latin typeface="Calibri" pitchFamily="34" charset="0"/>
                        </a:rPr>
                        <a:t>6. Diğer</a:t>
                      </a:r>
                      <a:r>
                        <a:rPr lang="tr-TR" sz="1800" b="1" u="none" strike="noStrike" baseline="30000" dirty="0">
                          <a:latin typeface="Calibri" pitchFamily="34" charset="0"/>
                        </a:rPr>
                        <a:t>14</a:t>
                      </a:r>
                      <a:endParaRPr lang="tr-TR" sz="18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800" u="none" strike="noStrike">
                          <a:latin typeface="Calibri" pitchFamily="34" charset="0"/>
                        </a:rPr>
                        <a:t>0,00</a:t>
                      </a:r>
                      <a:endParaRPr lang="tr-TR" sz="18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l" fontAlgn="ctr"/>
                      <a:r>
                        <a:rPr lang="tr-TR" sz="1800" u="none" strike="noStrike" dirty="0">
                          <a:latin typeface="Calibri" pitchFamily="34" charset="0"/>
                        </a:rPr>
                        <a:t> Diğer Alt Toplamı</a:t>
                      </a:r>
                      <a:endParaRPr lang="tr-TR" sz="18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a:latin typeface="Calibri" pitchFamily="34" charset="0"/>
                        </a:rPr>
                        <a:t> </a:t>
                      </a:r>
                      <a:endParaRPr lang="tr-TR" sz="18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800" u="none" strike="noStrike">
                          <a:latin typeface="Calibri" pitchFamily="34" charset="0"/>
                        </a:rPr>
                        <a:t> </a:t>
                      </a:r>
                      <a:endParaRPr lang="tr-TR" sz="18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800" u="none" strike="noStrike" dirty="0">
                          <a:latin typeface="Calibri" pitchFamily="34" charset="0"/>
                        </a:rPr>
                        <a:t>0,00</a:t>
                      </a:r>
                      <a:endParaRPr lang="tr-TR" sz="18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rPr>
              <a:pPr>
                <a:defRPr/>
              </a:pPr>
              <a:t>04.12.2013</a:t>
            </a:fld>
            <a:endParaRPr lang="tr-TR" dirty="0">
              <a:solidFill>
                <a:srgbClr val="4F81BD">
                  <a:lumMod val="40000"/>
                  <a:lumOff val="60000"/>
                </a:srgbClr>
              </a:solidFill>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rPr>
              <a:pPr>
                <a:defRPr/>
              </a:pPr>
              <a:t>143</a:t>
            </a:fld>
            <a:endParaRPr lang="tr-TR" dirty="0">
              <a:solidFill>
                <a:srgbClr val="4F81BD">
                  <a:lumMod val="40000"/>
                  <a:lumOff val="60000"/>
                </a:srgbClr>
              </a:solidFill>
            </a:endParaRPr>
          </a:p>
        </p:txBody>
      </p:sp>
      <p:sp>
        <p:nvSpPr>
          <p:cNvPr id="5" name="2 Başlık"/>
          <p:cNvSpPr txBox="1">
            <a:spLocks/>
          </p:cNvSpPr>
          <p:nvPr/>
        </p:nvSpPr>
        <p:spPr bwMode="auto">
          <a:xfrm>
            <a:off x="2699792"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omic Sans MS" pitchFamily="66" charset="0"/>
                <a:ea typeface="+mj-ea"/>
                <a:cs typeface="+mj-cs"/>
              </a:rPr>
              <a:t>EK B-1 Faaliyet Bütçesi:</a:t>
            </a:r>
          </a:p>
          <a:p>
            <a:pPr lvl="0" algn="ctr" eaLnBrk="0" hangingPunct="0">
              <a:defRPr/>
            </a:pPr>
            <a:r>
              <a:rPr lang="tr-TR" sz="2800" dirty="0" smtClean="0">
                <a:solidFill>
                  <a:sysClr val="windowText" lastClr="000000"/>
                </a:solidFill>
                <a:latin typeface="Comic Sans MS" pitchFamily="66" charset="0"/>
              </a:rPr>
              <a:t>6.Diğer :</a:t>
            </a:r>
            <a:endParaRPr lang="tr-TR" sz="2800" dirty="0">
              <a:solidFill>
                <a:sysClr val="windowText" lastClr="000000"/>
              </a:solidFill>
              <a:latin typeface="Comic Sans MS" pitchFamily="66" charset="0"/>
            </a:endParaRPr>
          </a:p>
        </p:txBody>
      </p:sp>
      <p:sp>
        <p:nvSpPr>
          <p:cNvPr id="8" name="7 Dikdörtgen"/>
          <p:cNvSpPr/>
          <p:nvPr/>
        </p:nvSpPr>
        <p:spPr>
          <a:xfrm>
            <a:off x="179512" y="2924944"/>
            <a:ext cx="8748464" cy="2075692"/>
          </a:xfrm>
          <a:prstGeom prst="rect">
            <a:avLst/>
          </a:prstGeom>
          <a:solidFill>
            <a:schemeClr val="accent4">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lgn="just"/>
            <a:r>
              <a:rPr lang="tr-TR" sz="2400" dirty="0" smtClean="0">
                <a:solidFill>
                  <a:schemeClr val="tx1"/>
                </a:solidFill>
                <a:latin typeface="Calibri" pitchFamily="34" charset="0"/>
              </a:rPr>
              <a:t>Başka bir bütçe kalemi altında verilen maliyetleri içermeyen, Genel idari giderleri (elektrik, su, ısınma maliyetleri vb.) karşılamak üzere, Projenin  toplam uygun  maliyetlerinin  </a:t>
            </a:r>
            <a:r>
              <a:rPr lang="tr-TR" sz="3200" b="1" dirty="0" smtClean="0">
                <a:solidFill>
                  <a:srgbClr val="FF0000"/>
                </a:solidFill>
                <a:latin typeface="Calibri" pitchFamily="34" charset="0"/>
              </a:rPr>
              <a:t>% …’ını  </a:t>
            </a:r>
            <a:r>
              <a:rPr lang="tr-TR" sz="2400" dirty="0" smtClean="0">
                <a:solidFill>
                  <a:schemeClr val="tx1"/>
                </a:solidFill>
                <a:latin typeface="Calibri" pitchFamily="34" charset="0"/>
              </a:rPr>
              <a:t>aşmayacak şekilde  belirlenmiş olan götürü tutar.</a:t>
            </a:r>
            <a:endParaRPr lang="tr-TR" sz="2400" dirty="0">
              <a:solidFill>
                <a:schemeClr val="tx1"/>
              </a:solidFill>
              <a:latin typeface="Calibri" pitchFamily="34" charset="0"/>
            </a:endParaRPr>
          </a:p>
        </p:txBody>
      </p:sp>
      <p:graphicFrame>
        <p:nvGraphicFramePr>
          <p:cNvPr id="7" name="6 Tablo"/>
          <p:cNvGraphicFramePr>
            <a:graphicFrameLocks noGrp="1"/>
          </p:cNvGraphicFramePr>
          <p:nvPr/>
        </p:nvGraphicFramePr>
        <p:xfrm>
          <a:off x="251520" y="1196752"/>
          <a:ext cx="8496945" cy="1296144"/>
        </p:xfrm>
        <a:graphic>
          <a:graphicData uri="http://schemas.openxmlformats.org/drawingml/2006/table">
            <a:tbl>
              <a:tblPr bandRow="1">
                <a:tableStyleId>{FABFCF23-3B69-468F-B69F-88F6DE6A72F2}</a:tableStyleId>
              </a:tblPr>
              <a:tblGrid>
                <a:gridCol w="3804071"/>
                <a:gridCol w="1102115"/>
                <a:gridCol w="799922"/>
                <a:gridCol w="1315427"/>
                <a:gridCol w="1475410"/>
              </a:tblGrid>
              <a:tr h="516645">
                <a:tc>
                  <a:txBody>
                    <a:bodyPr/>
                    <a:lstStyle/>
                    <a:p>
                      <a:pPr algn="ctr" fontAlgn="ctr"/>
                      <a:r>
                        <a:rPr lang="tr-TR" sz="1600" u="none" strike="noStrike" dirty="0">
                          <a:latin typeface="Calibri" pitchFamily="34" charset="0"/>
                        </a:rPr>
                        <a:t>Giderler</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dirty="0">
                          <a:latin typeface="Calibri" pitchFamily="34" charset="0"/>
                        </a:rPr>
                        <a:t>Birim</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dirty="0">
                          <a:latin typeface="Calibri" pitchFamily="34" charset="0"/>
                        </a:rPr>
                        <a:t>Miktar</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dirty="0">
                          <a:latin typeface="Calibri" pitchFamily="34" charset="0"/>
                        </a:rPr>
                        <a:t>Birim Maliyet (TL)</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dirty="0">
                          <a:latin typeface="Calibri" pitchFamily="34" charset="0"/>
                        </a:rPr>
                        <a:t>Toplam Maliyet</a:t>
                      </a:r>
                      <a:br>
                        <a:rPr lang="tr-TR" sz="1600" u="none" strike="noStrike" dirty="0">
                          <a:latin typeface="Calibri" pitchFamily="34" charset="0"/>
                        </a:rPr>
                      </a:br>
                      <a:r>
                        <a:rPr lang="tr-TR" sz="1600" u="none" strike="noStrike" dirty="0">
                          <a:latin typeface="Calibri" pitchFamily="34" charset="0"/>
                        </a:rPr>
                        <a:t>(TL)2</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645">
                <a:tc>
                  <a:txBody>
                    <a:bodyPr/>
                    <a:lstStyle/>
                    <a:p>
                      <a:pPr algn="l" fontAlgn="ctr"/>
                      <a:r>
                        <a:rPr lang="de-DE" sz="1600" b="1" i="0" u="none" strike="noStrike" dirty="0">
                          <a:latin typeface="Calibri" pitchFamily="34" charset="0"/>
                        </a:rPr>
                        <a:t>8. </a:t>
                      </a:r>
                      <a:r>
                        <a:rPr lang="de-DE" sz="1600" b="1" i="0" u="none" strike="noStrike" dirty="0" err="1">
                          <a:latin typeface="Calibri" pitchFamily="34" charset="0"/>
                        </a:rPr>
                        <a:t>İdari</a:t>
                      </a:r>
                      <a:r>
                        <a:rPr lang="de-DE" sz="1600" b="1" i="0" u="none" strike="noStrike" dirty="0">
                          <a:latin typeface="Calibri" pitchFamily="34" charset="0"/>
                        </a:rPr>
                        <a:t> </a:t>
                      </a:r>
                      <a:r>
                        <a:rPr lang="de-DE" sz="1600" b="1" i="0" u="none" strike="noStrike" dirty="0" err="1">
                          <a:latin typeface="Calibri" pitchFamily="34" charset="0"/>
                        </a:rPr>
                        <a:t>maliyetler</a:t>
                      </a:r>
                      <a:r>
                        <a:rPr lang="de-DE" sz="1600" b="1" i="0" u="none" strike="noStrike" dirty="0">
                          <a:latin typeface="Calibri" pitchFamily="34" charset="0"/>
                        </a:rPr>
                        <a:t> (</a:t>
                      </a:r>
                      <a:r>
                        <a:rPr lang="de-DE" sz="1600" b="1" i="0" u="none" strike="noStrike" dirty="0" err="1">
                          <a:latin typeface="Calibri" pitchFamily="34" charset="0"/>
                        </a:rPr>
                        <a:t>kalem</a:t>
                      </a:r>
                      <a:r>
                        <a:rPr lang="de-DE" sz="1600" b="1" i="0" u="none" strike="noStrike" dirty="0">
                          <a:latin typeface="Calibri" pitchFamily="34" charset="0"/>
                        </a:rPr>
                        <a:t> 7'nin </a:t>
                      </a:r>
                      <a:r>
                        <a:rPr lang="de-DE" sz="1600" b="1" i="0" u="none" strike="noStrike" dirty="0" err="1">
                          <a:latin typeface="Calibri" pitchFamily="34" charset="0"/>
                        </a:rPr>
                        <a:t>maksimum</a:t>
                      </a:r>
                      <a:r>
                        <a:rPr lang="de-DE" sz="1600" b="1" i="0" u="none" strike="noStrike" dirty="0">
                          <a:latin typeface="Calibri" pitchFamily="34" charset="0"/>
                        </a:rPr>
                        <a:t> </a:t>
                      </a:r>
                      <a:r>
                        <a:rPr lang="de-DE" sz="1600" b="1" i="0" u="none" strike="noStrike" dirty="0">
                          <a:solidFill>
                            <a:srgbClr val="FF0000"/>
                          </a:solidFill>
                          <a:latin typeface="Calibri" pitchFamily="34" charset="0"/>
                        </a:rPr>
                        <a:t>%3</a:t>
                      </a:r>
                      <a:r>
                        <a:rPr lang="de-DE" sz="1600" b="1" i="0" u="none" strike="noStrike" dirty="0">
                          <a:latin typeface="Calibri" pitchFamily="34" charset="0"/>
                        </a:rPr>
                        <a:t>'ü)</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i="0" u="none" strike="noStrike">
                          <a:latin typeface="Calibri"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b="1" i="0" u="none" strike="noStrike">
                          <a:latin typeface="Calibri"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b="1" i="0" u="none" strike="noStrike">
                          <a:latin typeface="Calibri"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b="1" i="0" u="none" strike="noStrike" dirty="0">
                          <a:latin typeface="Calibri" pitchFamily="34" charset="0"/>
                        </a:rPr>
                        <a:t>10.000,00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54">
                <a:tc>
                  <a:txBody>
                    <a:bodyPr/>
                    <a:lstStyle/>
                    <a:p>
                      <a:pPr algn="l" fontAlgn="ctr"/>
                      <a:r>
                        <a:rPr lang="tr-TR" sz="1600" u="none" strike="noStrike">
                          <a:latin typeface="Calibri" pitchFamily="34" charset="0"/>
                        </a:rPr>
                        <a:t> </a:t>
                      </a:r>
                      <a:endParaRPr lang="tr-TR" sz="1600" b="1"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a:latin typeface="Calibri" pitchFamily="34" charset="0"/>
                        </a:rPr>
                        <a:t> </a:t>
                      </a:r>
                      <a:endParaRPr lang="tr-TR" sz="1600" b="0" i="0" u="none" strike="noStrike">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600" u="none" strike="noStrike" dirty="0">
                          <a:latin typeface="Calibri" pitchFamily="34" charset="0"/>
                        </a:rPr>
                        <a:t> </a:t>
                      </a:r>
                      <a:endParaRPr lang="tr-TR" sz="1600" b="1" i="0" u="none" strike="noStrike" dirty="0">
                        <a:latin typeface="Calibri"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latin typeface="Calibri" pitchFamily="34" charset="0"/>
              </a:rPr>
              <a:pPr>
                <a:defRPr/>
              </a:pPr>
              <a:t>04.12.2013</a:t>
            </a:fld>
            <a:endParaRPr lang="tr-TR" dirty="0">
              <a:solidFill>
                <a:srgbClr val="4F81BD">
                  <a:lumMod val="40000"/>
                  <a:lumOff val="60000"/>
                </a:srgbClr>
              </a:solidFill>
              <a:latin typeface="Calibri" pitchFamily="34" charset="0"/>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latin typeface="Calibri" pitchFamily="34" charset="0"/>
              </a:rPr>
              <a:pPr>
                <a:defRPr/>
              </a:pPr>
              <a:t>144</a:t>
            </a:fld>
            <a:endParaRPr lang="tr-TR" dirty="0">
              <a:solidFill>
                <a:srgbClr val="4F81BD">
                  <a:lumMod val="40000"/>
                  <a:lumOff val="60000"/>
                </a:srgbClr>
              </a:solidFill>
              <a:latin typeface="Calibri" pitchFamily="34" charset="0"/>
            </a:endParaRPr>
          </a:p>
        </p:txBody>
      </p:sp>
      <p:sp>
        <p:nvSpPr>
          <p:cNvPr id="5" name="2 Başlık"/>
          <p:cNvSpPr txBox="1">
            <a:spLocks/>
          </p:cNvSpPr>
          <p:nvPr/>
        </p:nvSpPr>
        <p:spPr bwMode="auto">
          <a:xfrm>
            <a:off x="2699792" y="44624"/>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B-1 Faaliyet Bütçesi:</a:t>
            </a:r>
          </a:p>
          <a:p>
            <a:pPr algn="ctr"/>
            <a:r>
              <a:rPr lang="tr-TR" sz="2800" dirty="0" smtClean="0">
                <a:latin typeface="Calibri" pitchFamily="34" charset="0"/>
              </a:rPr>
              <a:t>8.İdari Maliyetler :</a:t>
            </a:r>
          </a:p>
        </p:txBody>
      </p:sp>
      <p:sp>
        <p:nvSpPr>
          <p:cNvPr id="9" name="8 Dikdörtgen"/>
          <p:cNvSpPr/>
          <p:nvPr/>
        </p:nvSpPr>
        <p:spPr>
          <a:xfrm>
            <a:off x="428596" y="1124744"/>
            <a:ext cx="8643966" cy="48245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indent="358775">
              <a:buFont typeface="Arial" pitchFamily="34" charset="0"/>
              <a:buChar char="•"/>
            </a:pPr>
            <a:r>
              <a:rPr lang="tr-TR" sz="2400" dirty="0" smtClean="0">
                <a:solidFill>
                  <a:schemeClr val="tx1"/>
                </a:solidFill>
                <a:latin typeface="Calibri" pitchFamily="34" charset="0"/>
              </a:rPr>
              <a:t>İlgili rehberdeki İdari Maliyetler/Projenin Uygun Doğrudan Maliyetleri toplamı oranına ilişkin </a:t>
            </a:r>
            <a:r>
              <a:rPr lang="tr-TR" sz="2400" b="1" dirty="0" smtClean="0">
                <a:solidFill>
                  <a:schemeClr val="tx1"/>
                </a:solidFill>
                <a:latin typeface="Calibri" pitchFamily="34" charset="0"/>
              </a:rPr>
              <a:t>sınırlamalara dikkat </a:t>
            </a:r>
            <a:r>
              <a:rPr lang="tr-TR" sz="2400" dirty="0" smtClean="0">
                <a:solidFill>
                  <a:schemeClr val="tx1"/>
                </a:solidFill>
                <a:latin typeface="Calibri" pitchFamily="34" charset="0"/>
              </a:rPr>
              <a:t>ediniz. </a:t>
            </a:r>
          </a:p>
          <a:p>
            <a:pPr indent="358775">
              <a:buFont typeface="Arial" pitchFamily="34" charset="0"/>
              <a:buChar char="•"/>
            </a:pPr>
            <a:endParaRPr lang="tr-TR" sz="2400" dirty="0" smtClean="0">
              <a:solidFill>
                <a:schemeClr val="tx1"/>
              </a:solidFill>
              <a:latin typeface="Calibri" pitchFamily="34" charset="0"/>
            </a:endParaRPr>
          </a:p>
          <a:p>
            <a:pPr indent="358775">
              <a:buFont typeface="Arial" pitchFamily="34" charset="0"/>
              <a:buChar char="•"/>
            </a:pPr>
            <a:r>
              <a:rPr lang="tr-TR" sz="2400" dirty="0" smtClean="0">
                <a:solidFill>
                  <a:schemeClr val="tx1"/>
                </a:solidFill>
                <a:latin typeface="Calibri" pitchFamily="34" charset="0"/>
              </a:rPr>
              <a:t>Bu kısım boş bırakıldığı takdirde talep edilmediği düşünülecektir. Bu nedenle </a:t>
            </a:r>
            <a:r>
              <a:rPr lang="tr-TR" sz="2400" b="1" dirty="0" smtClean="0">
                <a:solidFill>
                  <a:schemeClr val="tx1"/>
                </a:solidFill>
                <a:latin typeface="Calibri" pitchFamily="34" charset="0"/>
              </a:rPr>
              <a:t>boş bırakmayınız.</a:t>
            </a:r>
          </a:p>
          <a:p>
            <a:pPr indent="358775">
              <a:buFont typeface="Arial" pitchFamily="34" charset="0"/>
              <a:buChar char="•"/>
            </a:pPr>
            <a:endParaRPr lang="tr-TR" sz="2400" dirty="0" smtClean="0">
              <a:solidFill>
                <a:schemeClr val="tx1"/>
              </a:solidFill>
              <a:latin typeface="Calibri" pitchFamily="34" charset="0"/>
            </a:endParaRPr>
          </a:p>
          <a:p>
            <a:pPr indent="358775">
              <a:buFont typeface="Arial" pitchFamily="34" charset="0"/>
              <a:buChar char="•"/>
            </a:pPr>
            <a:r>
              <a:rPr lang="tr-TR" sz="2400" dirty="0" smtClean="0">
                <a:solidFill>
                  <a:schemeClr val="tx1"/>
                </a:solidFill>
                <a:latin typeface="Calibri" pitchFamily="34" charset="0"/>
              </a:rPr>
              <a:t>Bütçede bu başlığın maliyeti </a:t>
            </a:r>
            <a:r>
              <a:rPr lang="tr-TR" sz="2400" b="1" dirty="0" smtClean="0">
                <a:solidFill>
                  <a:srgbClr val="C00000"/>
                </a:solidFill>
                <a:latin typeface="Calibri" pitchFamily="34" charset="0"/>
              </a:rPr>
              <a:t>götürü olarak yazılmakla birlikte</a:t>
            </a:r>
            <a:r>
              <a:rPr lang="tr-TR" sz="2400" dirty="0" smtClean="0">
                <a:solidFill>
                  <a:schemeClr val="tx1"/>
                </a:solidFill>
                <a:latin typeface="Calibri" pitchFamily="34" charset="0"/>
              </a:rPr>
              <a:t>, uygulama aşamasında MEVKA, rapor incelemelerinde harcamalara ilişkin faturaları ve diğer destekleyici belgeleri talep etmektedir.</a:t>
            </a:r>
            <a:endParaRPr lang="tr-TR"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rPr>
              <a:pPr>
                <a:defRPr/>
              </a:pPr>
              <a:t>04.12.2013</a:t>
            </a:fld>
            <a:endParaRPr lang="tr-TR" dirty="0">
              <a:solidFill>
                <a:srgbClr val="4F81BD">
                  <a:lumMod val="40000"/>
                  <a:lumOff val="60000"/>
                </a:srgbClr>
              </a:solidFill>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rPr>
              <a:pPr>
                <a:defRPr/>
              </a:pPr>
              <a:t>145</a:t>
            </a:fld>
            <a:endParaRPr lang="tr-TR" dirty="0">
              <a:solidFill>
                <a:srgbClr val="4F81BD">
                  <a:lumMod val="40000"/>
                  <a:lumOff val="60000"/>
                </a:srgbClr>
              </a:solidFill>
            </a:endParaRPr>
          </a:p>
        </p:txBody>
      </p:sp>
      <p:sp>
        <p:nvSpPr>
          <p:cNvPr id="5"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omic Sans MS" pitchFamily="66" charset="0"/>
                <a:ea typeface="+mj-ea"/>
                <a:cs typeface="+mj-cs"/>
              </a:rPr>
              <a:t>EK B-2:Beklenen Finansman Kaynakları:</a:t>
            </a:r>
            <a:endParaRPr lang="tr-TR" sz="2800" dirty="0" smtClean="0"/>
          </a:p>
        </p:txBody>
      </p:sp>
      <p:sp>
        <p:nvSpPr>
          <p:cNvPr id="9" name="8 Dikdörtgen"/>
          <p:cNvSpPr/>
          <p:nvPr/>
        </p:nvSpPr>
        <p:spPr>
          <a:xfrm>
            <a:off x="6156176" y="1124744"/>
            <a:ext cx="2987824" cy="496855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buFont typeface="Arial" pitchFamily="34" charset="0"/>
              <a:buChar char="•"/>
            </a:pPr>
            <a:r>
              <a:rPr lang="tr-TR" sz="2200" dirty="0" smtClean="0">
                <a:solidFill>
                  <a:schemeClr val="tx1"/>
                </a:solidFill>
                <a:latin typeface="Calibri" pitchFamily="34" charset="0"/>
              </a:rPr>
              <a:t>Proje faaliyetlerinin </a:t>
            </a:r>
            <a:r>
              <a:rPr lang="tr-TR" sz="2200" b="1" dirty="0" smtClean="0">
                <a:solidFill>
                  <a:srgbClr val="C00000"/>
                </a:solidFill>
                <a:latin typeface="Calibri" pitchFamily="34" charset="0"/>
              </a:rPr>
              <a:t>finansmanı için gereken mali kaynakların ne şekilde karşılanacağını </a:t>
            </a:r>
            <a:r>
              <a:rPr lang="tr-TR" sz="2200" dirty="0" smtClean="0">
                <a:solidFill>
                  <a:schemeClr val="tx1"/>
                </a:solidFill>
                <a:latin typeface="Calibri" pitchFamily="34" charset="0"/>
              </a:rPr>
              <a:t>gösteren bilgileri içermektedir.</a:t>
            </a:r>
          </a:p>
        </p:txBody>
      </p:sp>
      <p:pic>
        <p:nvPicPr>
          <p:cNvPr id="11" name="10 Resim" descr="Snap15.jpg"/>
          <p:cNvPicPr>
            <a:picLocks noChangeAspect="1"/>
          </p:cNvPicPr>
          <p:nvPr/>
        </p:nvPicPr>
        <p:blipFill>
          <a:blip r:embed="rId3" cstate="print"/>
          <a:stretch>
            <a:fillRect/>
          </a:stretch>
        </p:blipFill>
        <p:spPr>
          <a:xfrm>
            <a:off x="72009" y="1052736"/>
            <a:ext cx="6012159" cy="5112568"/>
          </a:xfrm>
          <a:prstGeom prst="rect">
            <a:avLst/>
          </a:prstGeo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7643813" y="6309320"/>
            <a:ext cx="1500187" cy="365125"/>
          </a:xfrm>
        </p:spPr>
        <p:txBody>
          <a:bodyPr/>
          <a:lstStyle/>
          <a:p>
            <a:pPr>
              <a:defRPr/>
            </a:pPr>
            <a:fld id="{C657B80F-578C-4C76-942B-80E270511458}" type="datetime1">
              <a:rPr lang="tr-TR" smtClean="0">
                <a:solidFill>
                  <a:srgbClr val="4F81BD">
                    <a:lumMod val="40000"/>
                    <a:lumOff val="60000"/>
                  </a:srgbClr>
                </a:solidFill>
                <a:latin typeface="Calibri" pitchFamily="34" charset="0"/>
              </a:rPr>
              <a:pPr>
                <a:defRPr/>
              </a:pPr>
              <a:t>04.12.2013</a:t>
            </a:fld>
            <a:endParaRPr lang="tr-TR" dirty="0">
              <a:solidFill>
                <a:srgbClr val="4F81BD">
                  <a:lumMod val="40000"/>
                  <a:lumOff val="60000"/>
                </a:srgbClr>
              </a:solidFill>
              <a:latin typeface="Calibri" pitchFamily="34" charset="0"/>
            </a:endParaRPr>
          </a:p>
        </p:txBody>
      </p:sp>
      <p:sp>
        <p:nvSpPr>
          <p:cNvPr id="4" name="3 Slayt Numarası Yer Tutucusu"/>
          <p:cNvSpPr>
            <a:spLocks noGrp="1"/>
          </p:cNvSpPr>
          <p:nvPr>
            <p:ph type="sldNum" sz="quarter" idx="12"/>
          </p:nvPr>
        </p:nvSpPr>
        <p:spPr>
          <a:xfrm>
            <a:off x="0" y="6237312"/>
            <a:ext cx="648072" cy="500062"/>
          </a:xfrm>
        </p:spPr>
        <p:txBody>
          <a:bodyPr/>
          <a:lstStyle/>
          <a:p>
            <a:pPr>
              <a:defRPr/>
            </a:pPr>
            <a:fld id="{C7A96B19-2F0F-4824-945C-8FFBAF41C116}" type="slidenum">
              <a:rPr lang="tr-TR" smtClean="0">
                <a:solidFill>
                  <a:srgbClr val="4F81BD">
                    <a:lumMod val="40000"/>
                    <a:lumOff val="60000"/>
                  </a:srgbClr>
                </a:solidFill>
                <a:latin typeface="Calibri" pitchFamily="34" charset="0"/>
              </a:rPr>
              <a:pPr>
                <a:defRPr/>
              </a:pPr>
              <a:t>146</a:t>
            </a:fld>
            <a:endParaRPr lang="tr-TR" dirty="0">
              <a:solidFill>
                <a:srgbClr val="4F81BD">
                  <a:lumMod val="40000"/>
                  <a:lumOff val="60000"/>
                </a:srgbClr>
              </a:solidFill>
              <a:latin typeface="Calibri" pitchFamily="34" charset="0"/>
            </a:endParaRPr>
          </a:p>
        </p:txBody>
      </p:sp>
      <p:sp>
        <p:nvSpPr>
          <p:cNvPr id="5"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B-3 Maliyetlerin Gerekçelendirilmesi</a:t>
            </a:r>
            <a:endParaRPr lang="tr-TR" sz="2800" dirty="0" smtClean="0">
              <a:latin typeface="Calibri" pitchFamily="34" charset="0"/>
            </a:endParaRPr>
          </a:p>
        </p:txBody>
      </p:sp>
      <p:sp>
        <p:nvSpPr>
          <p:cNvPr id="9" name="8 Dikdörtgen"/>
          <p:cNvSpPr/>
          <p:nvPr/>
        </p:nvSpPr>
        <p:spPr>
          <a:xfrm>
            <a:off x="6156176" y="1124744"/>
            <a:ext cx="2987824" cy="50903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buFont typeface="Arial" pitchFamily="34" charset="0"/>
              <a:buChar char="•"/>
            </a:pPr>
            <a:r>
              <a:rPr lang="tr-TR" sz="2400" dirty="0" smtClean="0">
                <a:solidFill>
                  <a:schemeClr val="tx1"/>
                </a:solidFill>
                <a:latin typeface="Calibri" pitchFamily="34" charset="0"/>
              </a:rPr>
              <a:t>Her bir bütçe kaleminin maliyetini kısa bir şekilde </a:t>
            </a:r>
            <a:r>
              <a:rPr lang="tr-TR" sz="2400" b="1" dirty="0" smtClean="0">
                <a:solidFill>
                  <a:srgbClr val="C00000"/>
                </a:solidFill>
                <a:latin typeface="Calibri" pitchFamily="34" charset="0"/>
              </a:rPr>
              <a:t>gerekçelendirmeniz </a:t>
            </a:r>
            <a:r>
              <a:rPr lang="tr-TR" sz="2400" dirty="0" smtClean="0">
                <a:solidFill>
                  <a:schemeClr val="tx1"/>
                </a:solidFill>
                <a:latin typeface="Calibri" pitchFamily="34" charset="0"/>
              </a:rPr>
              <a:t>istenmektedir.</a:t>
            </a:r>
          </a:p>
        </p:txBody>
      </p:sp>
      <p:pic>
        <p:nvPicPr>
          <p:cNvPr id="8" name="7 Resim" descr="Snap16.jpg"/>
          <p:cNvPicPr>
            <a:picLocks noChangeAspect="1"/>
          </p:cNvPicPr>
          <p:nvPr/>
        </p:nvPicPr>
        <p:blipFill>
          <a:blip r:embed="rId3" cstate="print"/>
          <a:stretch>
            <a:fillRect/>
          </a:stretch>
        </p:blipFill>
        <p:spPr>
          <a:xfrm>
            <a:off x="0" y="1052736"/>
            <a:ext cx="6084168" cy="5184576"/>
          </a:xfrm>
          <a:prstGeom prst="rect">
            <a:avLst/>
          </a:prstGeo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mtClean="0">
                <a:solidFill>
                  <a:srgbClr val="4F81BD">
                    <a:lumMod val="40000"/>
                    <a:lumOff val="60000"/>
                  </a:srgbClr>
                </a:solidFill>
              </a:rPr>
              <a:pPr>
                <a:defRPr/>
              </a:pPr>
              <a:t>147</a:t>
            </a:fld>
            <a:endParaRPr lang="tr-TR">
              <a:solidFill>
                <a:srgbClr val="4F81BD">
                  <a:lumMod val="40000"/>
                  <a:lumOff val="60000"/>
                </a:srgbClr>
              </a:solidFill>
            </a:endParaRPr>
          </a:p>
        </p:txBody>
      </p:sp>
      <p:graphicFrame>
        <p:nvGraphicFramePr>
          <p:cNvPr id="9" name="8 Tablo"/>
          <p:cNvGraphicFramePr>
            <a:graphicFrameLocks noGrp="1"/>
          </p:cNvGraphicFramePr>
          <p:nvPr/>
        </p:nvGraphicFramePr>
        <p:xfrm>
          <a:off x="251520" y="1142984"/>
          <a:ext cx="8352928" cy="2448940"/>
        </p:xfrm>
        <a:graphic>
          <a:graphicData uri="http://schemas.openxmlformats.org/drawingml/2006/table">
            <a:tbl>
              <a:tblPr bandRow="1">
                <a:tableStyleId>{ED083AE6-46FA-4A59-8FB0-9F97EB10719F}</a:tableStyleId>
              </a:tblPr>
              <a:tblGrid>
                <a:gridCol w="2671974"/>
                <a:gridCol w="878622"/>
                <a:gridCol w="4802332"/>
              </a:tblGrid>
              <a:tr h="115947">
                <a:tc>
                  <a:txBody>
                    <a:bodyPr/>
                    <a:lstStyle/>
                    <a:p>
                      <a:pPr algn="l" fontAlgn="ctr"/>
                      <a:r>
                        <a:rPr lang="tr-TR" sz="2000" u="none" strike="noStrike" dirty="0">
                          <a:latin typeface="Calibri" pitchFamily="34" charset="0"/>
                        </a:rPr>
                        <a:t>5.1. Yayın Giderleri</a:t>
                      </a:r>
                      <a:endParaRPr lang="tr-TR" sz="2000" b="0" i="0" u="none" strike="noStrike" dirty="0">
                        <a:latin typeface="Calibri" pitchFamily="34" charset="0"/>
                      </a:endParaRPr>
                    </a:p>
                  </a:txBody>
                  <a:tcPr marL="5270" marR="5270" marT="5270" marB="0" anchor="ctr"/>
                </a:tc>
                <a:tc>
                  <a:txBody>
                    <a:bodyPr/>
                    <a:lstStyle/>
                    <a:p>
                      <a:pPr algn="l" fontAlgn="ctr"/>
                      <a:r>
                        <a:rPr lang="tr-TR" sz="2000" u="none" strike="noStrike">
                          <a:latin typeface="Calibri" pitchFamily="34" charset="0"/>
                        </a:rPr>
                        <a:t> </a:t>
                      </a:r>
                      <a:endParaRPr lang="tr-TR" sz="2000" b="0" i="0" u="none" strike="noStrike">
                        <a:latin typeface="Calibri" pitchFamily="34" charset="0"/>
                      </a:endParaRPr>
                    </a:p>
                  </a:txBody>
                  <a:tcPr marL="5270" marR="5270" marT="5270" marB="0" anchor="ctr"/>
                </a:tc>
                <a:tc>
                  <a:txBody>
                    <a:bodyPr/>
                    <a:lstStyle/>
                    <a:p>
                      <a:pPr algn="l" fontAlgn="ctr"/>
                      <a:r>
                        <a:rPr lang="tr-TR" sz="2000" u="none" strike="noStrike">
                          <a:latin typeface="Calibri" pitchFamily="34" charset="0"/>
                        </a:rPr>
                        <a:t> </a:t>
                      </a:r>
                      <a:endParaRPr lang="tr-TR" sz="2000" b="0" i="0" u="none" strike="noStrike">
                        <a:latin typeface="Calibri" pitchFamily="34" charset="0"/>
                      </a:endParaRPr>
                    </a:p>
                  </a:txBody>
                  <a:tcPr marL="5270" marR="5270" marT="5270" marB="0" anchor="ctr"/>
                </a:tc>
              </a:tr>
              <a:tr h="463788">
                <a:tc>
                  <a:txBody>
                    <a:bodyPr/>
                    <a:lstStyle/>
                    <a:p>
                      <a:pPr algn="l" fontAlgn="ctr"/>
                      <a:r>
                        <a:rPr lang="tr-TR" sz="2000" u="none" strike="noStrike">
                          <a:latin typeface="Calibri" pitchFamily="34" charset="0"/>
                        </a:rPr>
                        <a:t>       Tanıtım kitapçığı</a:t>
                      </a:r>
                      <a:endParaRPr lang="tr-TR" sz="2000" b="0" i="0" u="none" strike="noStrike">
                        <a:latin typeface="Calibri" pitchFamily="34" charset="0"/>
                      </a:endParaRPr>
                    </a:p>
                  </a:txBody>
                  <a:tcPr marL="5270" marR="5270" marT="5270" marB="0" anchor="ctr"/>
                </a:tc>
                <a:tc>
                  <a:txBody>
                    <a:bodyPr/>
                    <a:lstStyle/>
                    <a:p>
                      <a:pPr algn="ctr" fontAlgn="ctr"/>
                      <a:r>
                        <a:rPr lang="tr-TR" sz="2000" u="none" strike="noStrike">
                          <a:latin typeface="Calibri" pitchFamily="34" charset="0"/>
                        </a:rPr>
                        <a:t>Adet</a:t>
                      </a:r>
                      <a:endParaRPr lang="tr-TR" sz="2000" b="0" i="0" u="none" strike="noStrike">
                        <a:latin typeface="Calibri" pitchFamily="34" charset="0"/>
                      </a:endParaRPr>
                    </a:p>
                  </a:txBody>
                  <a:tcPr marL="5270" marR="5270" marT="5270" marB="0" anchor="ctr"/>
                </a:tc>
                <a:tc>
                  <a:txBody>
                    <a:bodyPr/>
                    <a:lstStyle/>
                    <a:p>
                      <a:pPr algn="l" fontAlgn="ctr"/>
                      <a:r>
                        <a:rPr lang="tr-TR" sz="2000" u="none" strike="noStrike" dirty="0">
                          <a:latin typeface="Calibri" pitchFamily="34" charset="0"/>
                        </a:rPr>
                        <a:t>Bütçelendirilmiş maliyet kitapçığın grafik tasarımını, düzenlenmesini ve 300 kopyanın baskısını kapsar; doküman yüksek kaliteli kağıtlara basılacak (200 g/ m2) ve 78 sayfadan oluşacaktır. Her bir kitapçıkta 10 tane renkli fotoğraf vardır, sayfa düzeni gazete formatındadır.</a:t>
                      </a:r>
                      <a:endParaRPr lang="tr-TR" sz="2000" b="0" i="0" u="none" strike="noStrike" dirty="0">
                        <a:latin typeface="Calibri" pitchFamily="34" charset="0"/>
                      </a:endParaRPr>
                    </a:p>
                  </a:txBody>
                  <a:tcPr marL="5270" marR="5270" marT="5270" marB="0" anchor="ctr"/>
                </a:tc>
              </a:tr>
            </a:tbl>
          </a:graphicData>
        </a:graphic>
      </p:graphicFrame>
      <p:graphicFrame>
        <p:nvGraphicFramePr>
          <p:cNvPr id="10" name="9 Tablo"/>
          <p:cNvGraphicFramePr>
            <a:graphicFrameLocks noGrp="1"/>
          </p:cNvGraphicFramePr>
          <p:nvPr/>
        </p:nvGraphicFramePr>
        <p:xfrm>
          <a:off x="251520" y="3933056"/>
          <a:ext cx="8424936" cy="2144140"/>
        </p:xfrm>
        <a:graphic>
          <a:graphicData uri="http://schemas.openxmlformats.org/drawingml/2006/table">
            <a:tbl>
              <a:tblPr bandRow="1">
                <a:tableStyleId>{0505E3EF-67EA-436B-97B2-0124C06EBD24}</a:tableStyleId>
              </a:tblPr>
              <a:tblGrid>
                <a:gridCol w="2695008"/>
                <a:gridCol w="886197"/>
                <a:gridCol w="4843731"/>
              </a:tblGrid>
              <a:tr h="115947">
                <a:tc>
                  <a:txBody>
                    <a:bodyPr/>
                    <a:lstStyle/>
                    <a:p>
                      <a:pPr algn="l" fontAlgn="ctr"/>
                      <a:r>
                        <a:rPr lang="tr-TR" sz="2000" u="none" strike="noStrike" dirty="0">
                          <a:latin typeface="Calibri" pitchFamily="34" charset="0"/>
                        </a:rPr>
                        <a:t>3.2 Mobilya, Bilgisayar Ekipmanı</a:t>
                      </a:r>
                      <a:endParaRPr lang="tr-TR" sz="2000" b="0" i="0" u="none" strike="noStrike" dirty="0">
                        <a:latin typeface="Calibri" pitchFamily="34" charset="0"/>
                      </a:endParaRPr>
                    </a:p>
                  </a:txBody>
                  <a:tcPr marL="5270" marR="5270" marT="5270" marB="0" anchor="ctr"/>
                </a:tc>
                <a:tc>
                  <a:txBody>
                    <a:bodyPr/>
                    <a:lstStyle/>
                    <a:p>
                      <a:pPr algn="ctr" fontAlgn="ctr"/>
                      <a:r>
                        <a:rPr lang="tr-TR" sz="2000" u="none" strike="noStrike">
                          <a:latin typeface="Calibri" pitchFamily="34" charset="0"/>
                        </a:rPr>
                        <a:t> </a:t>
                      </a:r>
                      <a:endParaRPr lang="tr-TR" sz="2000" b="0" i="0" u="none" strike="noStrike">
                        <a:latin typeface="Calibri" pitchFamily="34" charset="0"/>
                      </a:endParaRPr>
                    </a:p>
                  </a:txBody>
                  <a:tcPr marL="5270" marR="5270" marT="5270" marB="0" anchor="ctr"/>
                </a:tc>
                <a:tc>
                  <a:txBody>
                    <a:bodyPr/>
                    <a:lstStyle/>
                    <a:p>
                      <a:pPr algn="l" fontAlgn="ctr"/>
                      <a:r>
                        <a:rPr lang="tr-TR" sz="2000" u="none" strike="noStrike">
                          <a:latin typeface="Calibri" pitchFamily="34" charset="0"/>
                        </a:rPr>
                        <a:t> </a:t>
                      </a:r>
                      <a:endParaRPr lang="tr-TR" sz="2000" b="0" i="0" u="none" strike="noStrike">
                        <a:latin typeface="Calibri" pitchFamily="34" charset="0"/>
                      </a:endParaRPr>
                    </a:p>
                  </a:txBody>
                  <a:tcPr marL="5270" marR="5270" marT="5270" marB="0" anchor="ctr"/>
                </a:tc>
              </a:tr>
              <a:tr h="347841">
                <a:tc>
                  <a:txBody>
                    <a:bodyPr/>
                    <a:lstStyle/>
                    <a:p>
                      <a:pPr algn="l" fontAlgn="ctr"/>
                      <a:r>
                        <a:rPr lang="tr-TR" sz="2000" u="none" strike="noStrike">
                          <a:latin typeface="Calibri" pitchFamily="34" charset="0"/>
                        </a:rPr>
                        <a:t>        Bilgisayar</a:t>
                      </a:r>
                      <a:endParaRPr lang="tr-TR" sz="2000" b="0" i="0" u="none" strike="noStrike">
                        <a:latin typeface="Calibri" pitchFamily="34" charset="0"/>
                      </a:endParaRPr>
                    </a:p>
                  </a:txBody>
                  <a:tcPr marL="5270" marR="5270" marT="5270" marB="0" anchor="ctr"/>
                </a:tc>
                <a:tc>
                  <a:txBody>
                    <a:bodyPr/>
                    <a:lstStyle/>
                    <a:p>
                      <a:pPr algn="ctr" fontAlgn="ctr"/>
                      <a:r>
                        <a:rPr lang="tr-TR" sz="2000" u="none" strike="noStrike">
                          <a:latin typeface="Calibri" pitchFamily="34" charset="0"/>
                        </a:rPr>
                        <a:t>Adet</a:t>
                      </a:r>
                      <a:endParaRPr lang="tr-TR" sz="2000" b="0" i="0" u="none" strike="noStrike">
                        <a:latin typeface="Calibri" pitchFamily="34" charset="0"/>
                      </a:endParaRPr>
                    </a:p>
                  </a:txBody>
                  <a:tcPr marL="5270" marR="5270" marT="5270" marB="0" anchor="ctr"/>
                </a:tc>
                <a:tc>
                  <a:txBody>
                    <a:bodyPr/>
                    <a:lstStyle/>
                    <a:p>
                      <a:pPr algn="l" fontAlgn="ctr"/>
                      <a:r>
                        <a:rPr lang="tr-TR" sz="2000" u="none" strike="noStrike" dirty="0">
                          <a:latin typeface="Calibri" pitchFamily="34" charset="0"/>
                        </a:rPr>
                        <a:t>Bilgisayarlar aşağıda belirtilen özelliklere sahip olacaktır; 2.4 </a:t>
                      </a:r>
                      <a:r>
                        <a:rPr lang="tr-TR" sz="2000" u="none" strike="noStrike" dirty="0" err="1">
                          <a:latin typeface="Calibri" pitchFamily="34" charset="0"/>
                        </a:rPr>
                        <a:t>Ghz</a:t>
                      </a:r>
                      <a:r>
                        <a:rPr lang="tr-TR" sz="2000" u="none" strike="noStrike" dirty="0">
                          <a:latin typeface="Calibri" pitchFamily="34" charset="0"/>
                        </a:rPr>
                        <a:t> CPU, 512 MB RAM, 17” </a:t>
                      </a:r>
                      <a:r>
                        <a:rPr lang="tr-TR" sz="2000" u="none" strike="noStrike" dirty="0" err="1">
                          <a:latin typeface="Calibri" pitchFamily="34" charset="0"/>
                        </a:rPr>
                        <a:t>Monitor</a:t>
                      </a:r>
                      <a:r>
                        <a:rPr lang="tr-TR" sz="2000" u="none" strike="noStrike" dirty="0">
                          <a:latin typeface="Calibri" pitchFamily="34" charset="0"/>
                        </a:rPr>
                        <a:t>, 40GB HD, CD/CD-RW, </a:t>
                      </a:r>
                      <a:r>
                        <a:rPr lang="tr-TR" sz="2000" u="none" strike="noStrike" dirty="0" err="1">
                          <a:latin typeface="Calibri" pitchFamily="34" charset="0"/>
                        </a:rPr>
                        <a:t>Economik</a:t>
                      </a:r>
                      <a:r>
                        <a:rPr lang="tr-TR" sz="2000" u="none" strike="noStrike" dirty="0">
                          <a:latin typeface="Calibri" pitchFamily="34" charset="0"/>
                        </a:rPr>
                        <a:t> Video. Bütçelendirilmiş birim maliyeti 1000TL’dir. </a:t>
                      </a:r>
                      <a:endParaRPr lang="tr-TR" sz="2000" b="0" i="0" u="none" strike="noStrike" dirty="0">
                        <a:latin typeface="Calibri" pitchFamily="34" charset="0"/>
                      </a:endParaRPr>
                    </a:p>
                  </a:txBody>
                  <a:tcPr marL="5270" marR="5270" marT="5270" marB="0" anchor="ctr"/>
                </a:tc>
              </a:tr>
            </a:tbl>
          </a:graphicData>
        </a:graphic>
      </p:graphicFrame>
      <p:sp>
        <p:nvSpPr>
          <p:cNvPr id="11" name="2 Başlık"/>
          <p:cNvSpPr txBox="1">
            <a:spLocks/>
          </p:cNvSpPr>
          <p:nvPr/>
        </p:nvSpPr>
        <p:spPr bwMode="auto">
          <a:xfrm>
            <a:off x="2735288" y="0"/>
            <a:ext cx="6408712"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eaLnBrk="0" hangingPunct="0">
              <a:defRPr/>
            </a:pPr>
            <a:r>
              <a:rPr lang="tr-TR" sz="2800" b="1" dirty="0" smtClean="0">
                <a:solidFill>
                  <a:sysClr val="windowText" lastClr="000000"/>
                </a:solidFill>
                <a:latin typeface="Calibri" pitchFamily="34" charset="0"/>
                <a:ea typeface="+mj-ea"/>
                <a:cs typeface="+mj-cs"/>
              </a:rPr>
              <a:t>EK B-3 Maliyetlerin Gerekçelendirilmesi</a:t>
            </a:r>
            <a:endParaRPr lang="tr-TR" sz="2800" dirty="0" smtClean="0">
              <a:latin typeface="Calibri"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C657B80F-578C-4C76-942B-80E270511458}"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4" name="3 Slayt Numarası Yer Tutucusu"/>
          <p:cNvSpPr>
            <a:spLocks noGrp="1"/>
          </p:cNvSpPr>
          <p:nvPr>
            <p:ph type="sldNum" sz="quarter" idx="12"/>
          </p:nvPr>
        </p:nvSpPr>
        <p:spPr/>
        <p:txBody>
          <a:bodyPr/>
          <a:lstStyle/>
          <a:p>
            <a:pPr>
              <a:defRPr/>
            </a:pPr>
            <a:fld id="{C7A96B19-2F0F-4824-945C-8FFBAF41C116}" type="slidenum">
              <a:rPr lang="tr-TR" smtClean="0">
                <a:solidFill>
                  <a:srgbClr val="4F81BD">
                    <a:lumMod val="40000"/>
                    <a:lumOff val="60000"/>
                  </a:srgbClr>
                </a:solidFill>
              </a:rPr>
              <a:pPr>
                <a:defRPr/>
              </a:pPr>
              <a:t>148</a:t>
            </a:fld>
            <a:endParaRPr lang="tr-TR">
              <a:solidFill>
                <a:srgbClr val="4F81BD">
                  <a:lumMod val="40000"/>
                  <a:lumOff val="60000"/>
                </a:srgbClr>
              </a:solidFill>
            </a:endParaRPr>
          </a:p>
        </p:txBody>
      </p:sp>
      <p:sp>
        <p:nvSpPr>
          <p:cNvPr id="13" name="2 Başlık"/>
          <p:cNvSpPr txBox="1">
            <a:spLocks/>
          </p:cNvSpPr>
          <p:nvPr/>
        </p:nvSpPr>
        <p:spPr bwMode="auto">
          <a:xfrm>
            <a:off x="683568" y="1412776"/>
            <a:ext cx="7416824" cy="864096"/>
          </a:xfrm>
          <a:prstGeom prst="rect">
            <a:avLst/>
          </a:prstGeom>
          <a:solidFill>
            <a:srgbClr val="F07F09"/>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defRPr/>
            </a:pPr>
            <a:r>
              <a:rPr lang="tr-TR" sz="2800" b="1" dirty="0" smtClean="0">
                <a:solidFill>
                  <a:sysClr val="windowText" lastClr="000000"/>
                </a:solidFill>
                <a:latin typeface="Comic Sans MS" pitchFamily="66" charset="0"/>
                <a:ea typeface="+mj-ea"/>
                <a:cs typeface="+mj-cs"/>
              </a:rPr>
              <a:t>Kontrol Listesini Mutlaka Okuyun ve Gerekli Kontrolleri Yaparak Doldurun!</a:t>
            </a:r>
          </a:p>
        </p:txBody>
      </p:sp>
      <p:pic>
        <p:nvPicPr>
          <p:cNvPr id="12" name="11 Resim" descr="imagesCAQWI7QN.jpg"/>
          <p:cNvPicPr>
            <a:picLocks noChangeAspect="1"/>
          </p:cNvPicPr>
          <p:nvPr/>
        </p:nvPicPr>
        <p:blipFill>
          <a:blip r:embed="rId3" cstate="print"/>
          <a:stretch>
            <a:fillRect/>
          </a:stretch>
        </p:blipFill>
        <p:spPr>
          <a:xfrm>
            <a:off x="2483768" y="2636912"/>
            <a:ext cx="3542794" cy="2952328"/>
          </a:xfrm>
          <a:prstGeom prst="rect">
            <a:avLst/>
          </a:prstGeo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atay Kaydırma"/>
          <p:cNvSpPr/>
          <p:nvPr/>
        </p:nvSpPr>
        <p:spPr>
          <a:xfrm>
            <a:off x="928688" y="2143125"/>
            <a:ext cx="6858000" cy="292893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363" name="2 İçerik Yer Tutucusu"/>
          <p:cNvSpPr>
            <a:spLocks noGrp="1"/>
          </p:cNvSpPr>
          <p:nvPr>
            <p:ph idx="1"/>
          </p:nvPr>
        </p:nvSpPr>
        <p:spPr>
          <a:xfrm>
            <a:off x="0" y="1285875"/>
            <a:ext cx="8820472" cy="4525963"/>
          </a:xfrm>
        </p:spPr>
        <p:txBody>
          <a:bodyPr/>
          <a:lstStyle/>
          <a:p>
            <a:pPr eaLnBrk="1" hangingPunct="1">
              <a:buFont typeface="Arial" charset="0"/>
              <a:buNone/>
              <a:defRPr/>
            </a:pPr>
            <a:endParaRPr lang="tr-TR" sz="2800" dirty="0" smtClean="0"/>
          </a:p>
          <a:p>
            <a:pPr eaLnBrk="1" hangingPunct="1">
              <a:buFont typeface="Arial" charset="0"/>
              <a:buNone/>
              <a:defRPr/>
            </a:pPr>
            <a:endParaRPr lang="tr-TR" sz="2800" dirty="0" smtClean="0"/>
          </a:p>
          <a:p>
            <a:pPr eaLnBrk="1" hangingPunct="1">
              <a:buFont typeface="Arial" charset="0"/>
              <a:buNone/>
              <a:defRPr/>
            </a:pPr>
            <a:endParaRPr lang="tr-TR" sz="2800" dirty="0" smtClean="0"/>
          </a:p>
          <a:p>
            <a:pPr algn="ctr" eaLnBrk="1" hangingPunct="1">
              <a:buFont typeface="Arial" charset="0"/>
              <a:buNone/>
              <a:defRPr/>
            </a:pPr>
            <a:r>
              <a:rPr lang="tr-TR" sz="7200" i="1" dirty="0" smtClean="0">
                <a:effectLst>
                  <a:outerShdw blurRad="38100" dist="38100" dir="2700000" algn="tl">
                    <a:srgbClr val="000000">
                      <a:alpha val="43137"/>
                    </a:srgbClr>
                  </a:outerShdw>
                </a:effectLst>
              </a:rPr>
              <a:t>TEŞEKKÜRLER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İçerik Yer Tutucusu"/>
          <p:cNvSpPr>
            <a:spLocks noGrp="1"/>
          </p:cNvSpPr>
          <p:nvPr>
            <p:ph idx="1"/>
          </p:nvPr>
        </p:nvSpPr>
        <p:spPr/>
        <p:txBody>
          <a:bodyPr/>
          <a:lstStyle/>
          <a:p>
            <a:endParaRPr lang="tr-TR" dirty="0" smtClean="0"/>
          </a:p>
        </p:txBody>
      </p:sp>
      <p:sp>
        <p:nvSpPr>
          <p:cNvPr id="17411" name="3 Veri Yer Tutucusu"/>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4CB44E-ED6B-415B-A8E7-9114F24CFDC7}" type="datetime1">
              <a:rPr lang="tr-TR" smtClean="0">
                <a:solidFill>
                  <a:srgbClr val="B9CDE5"/>
                </a:solidFill>
              </a:rPr>
              <a:pPr fontAlgn="base">
                <a:spcBef>
                  <a:spcPct val="0"/>
                </a:spcBef>
                <a:spcAft>
                  <a:spcPct val="0"/>
                </a:spcAft>
              </a:pPr>
              <a:t>04.12.2013</a:t>
            </a:fld>
            <a:endParaRPr lang="tr-TR" smtClean="0">
              <a:solidFill>
                <a:srgbClr val="B9CDE5"/>
              </a:solidFill>
            </a:endParaRPr>
          </a:p>
        </p:txBody>
      </p:sp>
      <p:sp>
        <p:nvSpPr>
          <p:cNvPr id="17412" name="4 Slayt Numarası Yer Tutucusu"/>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C426CE-DB04-4101-8DC5-98B1B1FEC37F}" type="slidenum">
              <a:rPr lang="tr-TR" smtClean="0">
                <a:solidFill>
                  <a:srgbClr val="B9CDE5"/>
                </a:solidFill>
              </a:rPr>
              <a:pPr fontAlgn="base">
                <a:spcBef>
                  <a:spcPct val="0"/>
                </a:spcBef>
                <a:spcAft>
                  <a:spcPct val="0"/>
                </a:spcAft>
              </a:pPr>
              <a:t>15</a:t>
            </a:fld>
            <a:endParaRPr lang="tr-TR" smtClean="0">
              <a:solidFill>
                <a:srgbClr val="B9CDE5"/>
              </a:solidFill>
            </a:endParaRPr>
          </a:p>
        </p:txBody>
      </p:sp>
      <p:sp>
        <p:nvSpPr>
          <p:cNvPr id="6" name="Rectangle 20"/>
          <p:cNvSpPr>
            <a:spLocks noChangeArrowheads="1"/>
          </p:cNvSpPr>
          <p:nvPr/>
        </p:nvSpPr>
        <p:spPr bwMode="auto">
          <a:xfrm>
            <a:off x="1331913" y="620713"/>
            <a:ext cx="6934200" cy="838200"/>
          </a:xfrm>
          <a:prstGeom prst="rect">
            <a:avLst/>
          </a:prstGeom>
          <a:noFill/>
          <a:ln w="9525">
            <a:noFill/>
            <a:miter lim="800000"/>
            <a:headEnd/>
            <a:tailEnd/>
          </a:ln>
          <a:effectLst/>
        </p:spPr>
        <p:txBody>
          <a:bodyPr lIns="92075" tIns="46038" rIns="92075" bIns="46038" anchor="ctr"/>
          <a:lstStyle/>
          <a:p>
            <a:pPr algn="ctr">
              <a:defRPr/>
            </a:pPr>
            <a:r>
              <a:rPr lang="tr-TR" sz="3200" b="1" dirty="0">
                <a:solidFill>
                  <a:srgbClr val="333399"/>
                </a:solidFill>
                <a:effectLst>
                  <a:outerShdw blurRad="38100" dist="38100" dir="2700000" algn="tl">
                    <a:srgbClr val="C0C0C0"/>
                  </a:outerShdw>
                </a:effectLst>
                <a:latin typeface="Tahoma" pitchFamily="34" charset="0"/>
              </a:rPr>
              <a:t>BAŞVURU FORMUNUN DOLDURULMASI</a:t>
            </a:r>
          </a:p>
        </p:txBody>
      </p:sp>
      <p:pic>
        <p:nvPicPr>
          <p:cNvPr id="17414" name="Picture 1"/>
          <p:cNvPicPr>
            <a:picLocks noChangeAspect="1" noChangeArrowheads="1"/>
          </p:cNvPicPr>
          <p:nvPr/>
        </p:nvPicPr>
        <p:blipFill>
          <a:blip r:embed="rId3" cstate="print"/>
          <a:srcRect/>
          <a:stretch>
            <a:fillRect/>
          </a:stretch>
        </p:blipFill>
        <p:spPr bwMode="auto">
          <a:xfrm>
            <a:off x="250825" y="1557338"/>
            <a:ext cx="8137599" cy="4307435"/>
          </a:xfrm>
          <a:prstGeom prst="rect">
            <a:avLst/>
          </a:prstGeom>
          <a:noFill/>
          <a:ln w="9525">
            <a:noFill/>
            <a:miter lim="800000"/>
            <a:headEnd/>
            <a:tailEnd/>
          </a:ln>
        </p:spPr>
      </p:pic>
      <p:sp>
        <p:nvSpPr>
          <p:cNvPr id="9" name="8 Metin kutusu"/>
          <p:cNvSpPr txBox="1"/>
          <p:nvPr/>
        </p:nvSpPr>
        <p:spPr>
          <a:xfrm>
            <a:off x="4932040" y="2627620"/>
            <a:ext cx="3456384" cy="369332"/>
          </a:xfrm>
          <a:prstGeom prst="rect">
            <a:avLst/>
          </a:prstGeom>
          <a:noFill/>
        </p:spPr>
        <p:txBody>
          <a:bodyPr wrap="square" rtlCol="0">
            <a:spAutoFit/>
          </a:bodyPr>
          <a:lstStyle/>
          <a:p>
            <a:r>
              <a:rPr lang="tr-TR" dirty="0" smtClean="0"/>
              <a:t>Birer paragraf 1.5’in özü</a:t>
            </a:r>
            <a:endParaRPr lang="tr-TR" dirty="0"/>
          </a:p>
        </p:txBody>
      </p:sp>
      <p:sp>
        <p:nvSpPr>
          <p:cNvPr id="8" name="7 Metin kutusu"/>
          <p:cNvSpPr txBox="1"/>
          <p:nvPr/>
        </p:nvSpPr>
        <p:spPr>
          <a:xfrm>
            <a:off x="971600" y="5805264"/>
            <a:ext cx="524361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tr-TR" sz="2400" dirty="0" smtClean="0"/>
              <a:t>EN SON DOLDURMAK DAHA UYGUNDUR</a:t>
            </a:r>
            <a:endParaRPr lang="tr-T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F3C9A60B-D5EA-40B2-8C1E-BA33790DABA5}" type="slidenum">
              <a:rPr lang="tr-TR">
                <a:solidFill>
                  <a:schemeClr val="accent1">
                    <a:lumMod val="40000"/>
                    <a:lumOff val="60000"/>
                  </a:schemeClr>
                </a:solidFill>
              </a:rPr>
              <a:pPr>
                <a:defRPr/>
              </a:pPr>
              <a:t>16</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28775"/>
            <a:ext cx="8424863" cy="1477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1" algn="just">
              <a:tabLst>
                <a:tab pos="287338" algn="l"/>
              </a:tabLst>
            </a:pPr>
            <a:r>
              <a:rPr lang="tr-TR" b="1" dirty="0">
                <a:solidFill>
                  <a:srgbClr val="000000"/>
                </a:solidFill>
                <a:cs typeface="Times New Roman" pitchFamily="18" charset="0"/>
              </a:rPr>
              <a:t>1.5 Amaçlar</a:t>
            </a:r>
            <a:endParaRPr lang="tr-TR" dirty="0">
              <a:solidFill>
                <a:schemeClr val="tx1"/>
              </a:solidFill>
              <a:latin typeface="Times New Roman" pitchFamily="18" charset="0"/>
              <a:cs typeface="Times New Roman" pitchFamily="18" charset="0"/>
            </a:endParaRPr>
          </a:p>
          <a:p>
            <a:pPr algn="just">
              <a:tabLst>
                <a:tab pos="287338" algn="l"/>
              </a:tabLst>
            </a:pPr>
            <a:r>
              <a:rPr lang="tr-TR" dirty="0">
                <a:solidFill>
                  <a:srgbClr val="000000"/>
                </a:solidFill>
                <a:cs typeface="Times New Roman" pitchFamily="18" charset="0"/>
              </a:rPr>
              <a:t> </a:t>
            </a:r>
            <a:r>
              <a:rPr lang="tr-TR" dirty="0" smtClean="0">
                <a:solidFill>
                  <a:srgbClr val="000000"/>
                </a:solidFill>
                <a:cs typeface="Times New Roman" pitchFamily="18" charset="0"/>
              </a:rPr>
              <a:t>En </a:t>
            </a:r>
            <a:r>
              <a:rPr lang="tr-TR" dirty="0">
                <a:solidFill>
                  <a:srgbClr val="000000"/>
                </a:solidFill>
                <a:cs typeface="Times New Roman" pitchFamily="18" charset="0"/>
              </a:rPr>
              <a:t>fazla 1 sayfa. Projenin katkıda bulunmayı amaçladığı genel hedefleri ve başarmayı amaçladığı özel hedefleri açıklayınız.</a:t>
            </a:r>
            <a:endParaRPr lang="tr-TR" sz="3600" dirty="0">
              <a:solidFill>
                <a:schemeClr val="tx1"/>
              </a:solidFill>
              <a:latin typeface="Times New Roman" pitchFamily="18" charset="0"/>
              <a:cs typeface="Times New Roman" pitchFamily="18" charset="0"/>
            </a:endParaRPr>
          </a:p>
          <a:p>
            <a:pPr>
              <a:tabLst>
                <a:tab pos="287338" algn="l"/>
              </a:tabLst>
            </a:pPr>
            <a:endParaRPr lang="tr-TR" dirty="0">
              <a:solidFill>
                <a:srgbClr val="000000"/>
              </a:solidFill>
            </a:endParaRPr>
          </a:p>
        </p:txBody>
      </p:sp>
      <p:sp>
        <p:nvSpPr>
          <p:cNvPr id="9" name="Rectangle 3"/>
          <p:cNvSpPr txBox="1">
            <a:spLocks noChangeArrowheads="1"/>
          </p:cNvSpPr>
          <p:nvPr/>
        </p:nvSpPr>
        <p:spPr bwMode="auto">
          <a:xfrm>
            <a:off x="611188" y="3141663"/>
            <a:ext cx="7991475" cy="3060700"/>
          </a:xfrm>
          <a:prstGeom prst="rect">
            <a:avLst/>
          </a:prstGeom>
          <a:noFill/>
          <a:ln w="9525">
            <a:noFill/>
            <a:miter lim="800000"/>
            <a:headEnd/>
            <a:tailEnd/>
          </a:ln>
        </p:spPr>
        <p:txBody>
          <a:bodyPr/>
          <a:lstStyle/>
          <a:p>
            <a:r>
              <a:rPr lang="tr-TR" sz="2000" b="1" dirty="0" smtClean="0">
                <a:solidFill>
                  <a:srgbClr val="FF0000"/>
                </a:solidFill>
              </a:rPr>
              <a:t>Özel </a:t>
            </a:r>
            <a:r>
              <a:rPr lang="tr-TR" sz="2000" b="1" dirty="0">
                <a:solidFill>
                  <a:srgbClr val="FF0000"/>
                </a:solidFill>
              </a:rPr>
              <a:t>Amaç – Proje Amacı</a:t>
            </a:r>
          </a:p>
          <a:p>
            <a:pPr>
              <a:buFont typeface="Arial" pitchFamily="34" charset="0"/>
              <a:buChar char="•"/>
            </a:pPr>
            <a:r>
              <a:rPr lang="tr-TR" sz="2000" b="1" dirty="0"/>
              <a:t>Proje ile gerçekleştirilmek istenen dönüşümü ifade eder.</a:t>
            </a:r>
          </a:p>
          <a:p>
            <a:pPr>
              <a:buFont typeface="Arial" pitchFamily="34" charset="0"/>
              <a:buChar char="•"/>
            </a:pPr>
            <a:r>
              <a:rPr lang="tr-TR" sz="2000" b="1" dirty="0"/>
              <a:t>Projenin tamamlanması ile ulaşılabilir ve gerçekçi olmalıdır</a:t>
            </a:r>
            <a:r>
              <a:rPr lang="tr-TR" sz="2000" b="1" dirty="0" smtClean="0"/>
              <a:t>.</a:t>
            </a:r>
          </a:p>
          <a:p>
            <a:endParaRPr lang="tr-TR" sz="2000" b="1" dirty="0">
              <a:solidFill>
                <a:srgbClr val="FF0000"/>
              </a:solidFill>
            </a:endParaRPr>
          </a:p>
          <a:p>
            <a:r>
              <a:rPr lang="tr-TR" sz="2000" b="1" dirty="0">
                <a:solidFill>
                  <a:srgbClr val="FF0000"/>
                </a:solidFill>
              </a:rPr>
              <a:t>Genel Amaç</a:t>
            </a:r>
          </a:p>
          <a:p>
            <a:pPr>
              <a:buFont typeface="Arial" pitchFamily="34" charset="0"/>
              <a:buChar char="•"/>
            </a:pPr>
            <a:r>
              <a:rPr lang="tr-TR" sz="2000" b="1" dirty="0"/>
              <a:t>Proje amacının gerçekleştirilmesi ile katkıda bulunulacak,</a:t>
            </a:r>
          </a:p>
          <a:p>
            <a:pPr>
              <a:buFont typeface="Arial" pitchFamily="34" charset="0"/>
              <a:buChar char="•"/>
            </a:pPr>
            <a:r>
              <a:rPr lang="tr-TR" sz="2000" b="1" dirty="0"/>
              <a:t>Ancak uzun dönemde ve çok daha makro müdahaleler ile</a:t>
            </a:r>
          </a:p>
          <a:p>
            <a:pPr>
              <a:buFont typeface="Arial" pitchFamily="34" charset="0"/>
              <a:buChar char="•"/>
            </a:pPr>
            <a:r>
              <a:rPr lang="tr-TR" sz="2000" b="1" dirty="0"/>
              <a:t>gerçekleştirilebilecek,</a:t>
            </a:r>
          </a:p>
          <a:p>
            <a:pPr>
              <a:buFont typeface="Arial" pitchFamily="34" charset="0"/>
              <a:buChar char="•"/>
            </a:pPr>
            <a:r>
              <a:rPr lang="tr-TR" sz="2000" b="1" dirty="0"/>
              <a:t>Daha soyut ve üst düzey bir amacı ifade eder</a:t>
            </a:r>
            <a:r>
              <a:rPr lang="tr-TR" sz="2000" b="1" dirty="0" smtClean="0"/>
              <a:t>.</a:t>
            </a:r>
          </a:p>
          <a:p>
            <a:pPr>
              <a:buFont typeface="Arial" pitchFamily="34" charset="0"/>
              <a:buChar char="•"/>
            </a:pPr>
            <a:endParaRPr lang="en-US" sz="2000" dirty="0">
              <a:solidFill>
                <a:schemeClr val="accent2"/>
              </a:solidFill>
              <a:latin typeface="+mj-lt"/>
            </a:endParaRPr>
          </a:p>
        </p:txBody>
      </p:sp>
      <p:sp>
        <p:nvSpPr>
          <p:cNvPr id="6" name="5 Dikdörtgen"/>
          <p:cNvSpPr/>
          <p:nvPr/>
        </p:nvSpPr>
        <p:spPr>
          <a:xfrm>
            <a:off x="3071802" y="5929330"/>
            <a:ext cx="3967816" cy="369332"/>
          </a:xfrm>
          <a:prstGeom prst="rect">
            <a:avLst/>
          </a:prstGeom>
        </p:spPr>
        <p:txBody>
          <a:bodyPr wrap="none">
            <a:spAutoFit/>
          </a:bodyPr>
          <a:lstStyle/>
          <a:p>
            <a:pPr algn="ctr"/>
            <a:r>
              <a:rPr lang="tr-TR" b="1" dirty="0" smtClean="0">
                <a:solidFill>
                  <a:srgbClr val="FF0000"/>
                </a:solidFill>
              </a:rPr>
              <a:t>Faaliyetler projenin amacı değildir.</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Veri Yer Tutucusu"/>
          <p:cNvSpPr>
            <a:spLocks noGrp="1"/>
          </p:cNvSpPr>
          <p:nvPr>
            <p:ph type="dt" sz="half" idx="10"/>
          </p:nvPr>
        </p:nvSpPr>
        <p:spPr/>
        <p:txBody>
          <a:bodyPr/>
          <a:lstStyle/>
          <a:p>
            <a:pPr>
              <a:defRPr/>
            </a:pPr>
            <a:fld id="{D97EC051-184E-4509-B998-C1D3718E9DCB}" type="datetime1">
              <a:rPr lang="tr-TR" smtClean="0"/>
              <a:pPr>
                <a:defRPr/>
              </a:pPr>
              <a:t>04.12.2013</a:t>
            </a:fld>
            <a:endParaRPr lang="tr-TR"/>
          </a:p>
        </p:txBody>
      </p:sp>
      <p:sp>
        <p:nvSpPr>
          <p:cNvPr id="5" name="4 Slayt Numarası Yer Tutucusu"/>
          <p:cNvSpPr>
            <a:spLocks noGrp="1"/>
          </p:cNvSpPr>
          <p:nvPr>
            <p:ph type="sldNum" sz="quarter" idx="11"/>
          </p:nvPr>
        </p:nvSpPr>
        <p:spPr/>
        <p:txBody>
          <a:bodyPr/>
          <a:lstStyle/>
          <a:p>
            <a:pPr>
              <a:defRPr/>
            </a:pPr>
            <a:fld id="{5CED2CF9-DBBA-4818-AE4D-83FF9FE12478}" type="slidenum">
              <a:rPr lang="tr-TR" smtClean="0"/>
              <a:pPr>
                <a:defRPr/>
              </a:pPr>
              <a:t>17</a:t>
            </a:fld>
            <a:endParaRPr lang="tr-TR"/>
          </a:p>
        </p:txBody>
      </p:sp>
      <p:sp>
        <p:nvSpPr>
          <p:cNvPr id="6" name="5 Metin kutusu"/>
          <p:cNvSpPr txBox="1"/>
          <p:nvPr/>
        </p:nvSpPr>
        <p:spPr>
          <a:xfrm>
            <a:off x="251520" y="1556792"/>
            <a:ext cx="849694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Programın </a:t>
            </a:r>
            <a:r>
              <a:rPr lang="tr-TR" b="1" dirty="0">
                <a:solidFill>
                  <a:srgbClr val="FF0000"/>
                </a:solidFill>
              </a:rPr>
              <a:t>genel amacı</a:t>
            </a:r>
            <a:r>
              <a:rPr lang="tr-TR" dirty="0">
                <a:solidFill>
                  <a:srgbClr val="FF0000"/>
                </a:solidFill>
              </a:rPr>
              <a:t> </a:t>
            </a:r>
            <a:r>
              <a:rPr lang="tr-TR" dirty="0"/>
              <a:t>bölgede </a:t>
            </a:r>
            <a:r>
              <a:rPr lang="tr-TR" dirty="0" err="1"/>
              <a:t>sosyo</a:t>
            </a:r>
            <a:r>
              <a:rPr lang="tr-TR" dirty="0"/>
              <a:t>-ekonomik bir ivme kazandıracak </a:t>
            </a:r>
            <a:r>
              <a:rPr lang="tr-TR" dirty="0">
                <a:solidFill>
                  <a:schemeClr val="tx1"/>
                </a:solidFill>
              </a:rPr>
              <a:t>olan</a:t>
            </a:r>
            <a:r>
              <a:rPr lang="tr-TR" dirty="0">
                <a:solidFill>
                  <a:srgbClr val="FF0000"/>
                </a:solidFill>
              </a:rPr>
              <a:t> </a:t>
            </a:r>
            <a:r>
              <a:rPr lang="tr-TR" b="1" dirty="0">
                <a:solidFill>
                  <a:srgbClr val="FF0000"/>
                </a:solidFill>
              </a:rPr>
              <a:t>insan kaynakları kapasitesinin geliştirilmesi</a:t>
            </a:r>
            <a:r>
              <a:rPr lang="tr-TR" b="1" dirty="0"/>
              <a:t> </a:t>
            </a:r>
            <a:r>
              <a:rPr lang="tr-TR" dirty="0"/>
              <a:t>ile </a:t>
            </a:r>
            <a:r>
              <a:rPr lang="tr-TR" b="1" dirty="0">
                <a:solidFill>
                  <a:srgbClr val="FF0000"/>
                </a:solidFill>
              </a:rPr>
              <a:t>sosyal-sermayenin ve yaşam kalitesinin iyileştirilmesi</a:t>
            </a:r>
            <a:r>
              <a:rPr lang="tr-TR" dirty="0"/>
              <a:t>dir. </a:t>
            </a:r>
          </a:p>
        </p:txBody>
      </p:sp>
      <p:sp>
        <p:nvSpPr>
          <p:cNvPr id="7" name="6 Metin kutusu"/>
          <p:cNvSpPr txBox="1"/>
          <p:nvPr/>
        </p:nvSpPr>
        <p:spPr>
          <a:xfrm>
            <a:off x="251520" y="2564904"/>
            <a:ext cx="849694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a:t>Programın </a:t>
            </a:r>
            <a:r>
              <a:rPr lang="tr-TR" b="1" dirty="0">
                <a:solidFill>
                  <a:srgbClr val="FF0000"/>
                </a:solidFill>
              </a:rPr>
              <a:t>özel amacı</a:t>
            </a:r>
            <a:r>
              <a:rPr lang="tr-TR" dirty="0">
                <a:solidFill>
                  <a:srgbClr val="FF0000"/>
                </a:solidFill>
              </a:rPr>
              <a:t> </a:t>
            </a:r>
            <a:r>
              <a:rPr lang="tr-TR" dirty="0"/>
              <a:t>ise, </a:t>
            </a:r>
            <a:r>
              <a:rPr lang="tr-TR" b="1" dirty="0">
                <a:solidFill>
                  <a:schemeClr val="accent6">
                    <a:lumMod val="50000"/>
                  </a:schemeClr>
                </a:solidFill>
              </a:rPr>
              <a:t>dezavantajlı gruplara yönelik farkındalığın artırılması ve hizmet eksiklerinin giderilmesi</a:t>
            </a:r>
            <a:r>
              <a:rPr lang="tr-TR" dirty="0"/>
              <a:t>, bölgedeki </a:t>
            </a:r>
            <a:r>
              <a:rPr lang="tr-TR" b="1" dirty="0">
                <a:solidFill>
                  <a:schemeClr val="accent3">
                    <a:lumMod val="50000"/>
                  </a:schemeClr>
                </a:solidFill>
              </a:rPr>
              <a:t>genç nüfusun sosyal ve kişisel gelişimlerine yönelik faaliyetlerin desteklenmesi</a:t>
            </a:r>
            <a:r>
              <a:rPr lang="tr-TR" dirty="0"/>
              <a:t> ve </a:t>
            </a:r>
            <a:r>
              <a:rPr lang="tr-TR" b="1" dirty="0">
                <a:solidFill>
                  <a:schemeClr val="bg1">
                    <a:lumMod val="50000"/>
                  </a:schemeClr>
                </a:solidFill>
              </a:rPr>
              <a:t>aile bireylerinin çocuk gelişimi ve psikolojisi hakkında bilinçlendirilmesi</a:t>
            </a:r>
            <a:r>
              <a:rPr lang="tr-TR" dirty="0"/>
              <a:t>dir.  </a:t>
            </a:r>
          </a:p>
        </p:txBody>
      </p:sp>
      <p:graphicFrame>
        <p:nvGraphicFramePr>
          <p:cNvPr id="8" name="7 Tablo"/>
          <p:cNvGraphicFramePr>
            <a:graphicFrameLocks noGrp="1"/>
          </p:cNvGraphicFramePr>
          <p:nvPr/>
        </p:nvGraphicFramePr>
        <p:xfrm>
          <a:off x="323528" y="3933056"/>
          <a:ext cx="8352928" cy="1935480"/>
        </p:xfrm>
        <a:graphic>
          <a:graphicData uri="http://schemas.openxmlformats.org/drawingml/2006/table">
            <a:tbl>
              <a:tblPr/>
              <a:tblGrid>
                <a:gridCol w="2847248"/>
                <a:gridCol w="5505680"/>
              </a:tblGrid>
              <a:tr h="541020">
                <a:tc>
                  <a:txBody>
                    <a:bodyPr/>
                    <a:lstStyle/>
                    <a:p>
                      <a:pPr>
                        <a:spcBef>
                          <a:spcPts val="600"/>
                        </a:spcBef>
                        <a:spcAft>
                          <a:spcPts val="600"/>
                        </a:spcAft>
                      </a:pPr>
                      <a:r>
                        <a:rPr lang="tr-TR" sz="1400" b="1" dirty="0">
                          <a:latin typeface="Calibri"/>
                          <a:ea typeface="Times New Roman"/>
                          <a:cs typeface="Times New Roman"/>
                        </a:rPr>
                        <a:t>Projenin amaçları</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spcBef>
                          <a:spcPts val="600"/>
                        </a:spcBef>
                        <a:spcAft>
                          <a:spcPts val="600"/>
                        </a:spcAft>
                      </a:pPr>
                      <a:r>
                        <a:rPr lang="tr-TR" sz="1400" dirty="0">
                          <a:latin typeface="Calibri"/>
                          <a:ea typeface="Times New Roman"/>
                          <a:cs typeface="Times New Roman"/>
                        </a:rPr>
                        <a:t>Genel Amaç(</a:t>
                      </a:r>
                      <a:r>
                        <a:rPr lang="tr-TR" sz="1400" dirty="0" err="1">
                          <a:latin typeface="Calibri"/>
                          <a:ea typeface="Times New Roman"/>
                          <a:cs typeface="Times New Roman"/>
                        </a:rPr>
                        <a:t>lar</a:t>
                      </a:r>
                      <a:r>
                        <a:rPr lang="tr-TR" sz="1400" dirty="0">
                          <a:latin typeface="Calibri"/>
                          <a:ea typeface="Times New Roman"/>
                          <a:cs typeface="Times New Roman"/>
                        </a:rPr>
                        <a:t>)</a:t>
                      </a:r>
                      <a:endParaRPr lang="tr-TR" sz="1600" dirty="0">
                        <a:latin typeface="Times New Roman"/>
                        <a:ea typeface="Times New Roman"/>
                      </a:endParaRPr>
                    </a:p>
                    <a:p>
                      <a:pPr>
                        <a:spcAft>
                          <a:spcPts val="0"/>
                        </a:spcAft>
                      </a:pPr>
                      <a:r>
                        <a:rPr lang="en-GB" sz="1400" dirty="0" err="1">
                          <a:latin typeface="Calibri"/>
                          <a:ea typeface="Times New Roman"/>
                          <a:cs typeface="Arial"/>
                        </a:rPr>
                        <a:t>Bölgemizde</a:t>
                      </a:r>
                      <a:r>
                        <a:rPr lang="en-GB" sz="1400" dirty="0">
                          <a:latin typeface="Calibri"/>
                          <a:ea typeface="Times New Roman"/>
                          <a:cs typeface="Arial"/>
                        </a:rPr>
                        <a:t> </a:t>
                      </a:r>
                      <a:r>
                        <a:rPr lang="en-GB" sz="1400" dirty="0" err="1">
                          <a:latin typeface="Calibri"/>
                          <a:ea typeface="Times New Roman"/>
                          <a:cs typeface="Arial"/>
                        </a:rPr>
                        <a:t>sosyo-ekonomik</a:t>
                      </a:r>
                      <a:r>
                        <a:rPr lang="en-GB" sz="1400" dirty="0">
                          <a:latin typeface="Calibri"/>
                          <a:ea typeface="Times New Roman"/>
                          <a:cs typeface="Arial"/>
                        </a:rPr>
                        <a:t> </a:t>
                      </a:r>
                      <a:r>
                        <a:rPr lang="en-GB" sz="1400" dirty="0" err="1">
                          <a:latin typeface="Calibri"/>
                          <a:ea typeface="Times New Roman"/>
                          <a:cs typeface="Arial"/>
                        </a:rPr>
                        <a:t>bir</a:t>
                      </a:r>
                      <a:r>
                        <a:rPr lang="en-GB" sz="1400" dirty="0">
                          <a:latin typeface="Calibri"/>
                          <a:ea typeface="Times New Roman"/>
                          <a:cs typeface="Arial"/>
                        </a:rPr>
                        <a:t> </a:t>
                      </a:r>
                      <a:r>
                        <a:rPr lang="en-GB" sz="1400" dirty="0" err="1">
                          <a:latin typeface="Calibri"/>
                          <a:ea typeface="Times New Roman"/>
                          <a:cs typeface="Arial"/>
                        </a:rPr>
                        <a:t>ivme</a:t>
                      </a:r>
                      <a:r>
                        <a:rPr lang="en-GB" sz="1400" dirty="0">
                          <a:latin typeface="Calibri"/>
                          <a:ea typeface="Times New Roman"/>
                          <a:cs typeface="Arial"/>
                        </a:rPr>
                        <a:t> </a:t>
                      </a:r>
                      <a:r>
                        <a:rPr lang="en-GB" sz="1400" dirty="0" err="1">
                          <a:latin typeface="Calibri"/>
                          <a:ea typeface="Times New Roman"/>
                          <a:cs typeface="Arial"/>
                        </a:rPr>
                        <a:t>kazandıracak</a:t>
                      </a:r>
                      <a:r>
                        <a:rPr lang="en-GB" sz="1400" dirty="0">
                          <a:latin typeface="Calibri"/>
                          <a:ea typeface="Times New Roman"/>
                          <a:cs typeface="Arial"/>
                        </a:rPr>
                        <a:t> </a:t>
                      </a:r>
                      <a:r>
                        <a:rPr lang="en-GB" sz="1400" dirty="0" err="1">
                          <a:latin typeface="Calibri"/>
                          <a:ea typeface="Times New Roman"/>
                          <a:cs typeface="Arial"/>
                        </a:rPr>
                        <a:t>olan</a:t>
                      </a:r>
                      <a:r>
                        <a:rPr lang="en-GB" sz="1400" dirty="0">
                          <a:latin typeface="Calibri"/>
                          <a:ea typeface="Times New Roman"/>
                          <a:cs typeface="Arial"/>
                        </a:rPr>
                        <a:t> </a:t>
                      </a:r>
                      <a:r>
                        <a:rPr lang="en-GB" sz="1400" dirty="0" err="1">
                          <a:latin typeface="Calibri"/>
                          <a:ea typeface="Times New Roman"/>
                          <a:cs typeface="Arial"/>
                        </a:rPr>
                        <a:t>insan</a:t>
                      </a:r>
                      <a:r>
                        <a:rPr lang="en-GB" sz="1400" dirty="0">
                          <a:latin typeface="Calibri"/>
                          <a:ea typeface="Times New Roman"/>
                          <a:cs typeface="Arial"/>
                        </a:rPr>
                        <a:t> </a:t>
                      </a:r>
                      <a:r>
                        <a:rPr lang="en-GB" sz="1400" dirty="0" err="1">
                          <a:latin typeface="Calibri"/>
                          <a:ea typeface="Times New Roman"/>
                          <a:cs typeface="Arial"/>
                        </a:rPr>
                        <a:t>kaynakları</a:t>
                      </a:r>
                      <a:r>
                        <a:rPr lang="en-GB" sz="1400" dirty="0">
                          <a:latin typeface="Calibri"/>
                          <a:ea typeface="Times New Roman"/>
                          <a:cs typeface="Arial"/>
                        </a:rPr>
                        <a:t> </a:t>
                      </a:r>
                      <a:r>
                        <a:rPr lang="en-GB" sz="1400" dirty="0" err="1">
                          <a:latin typeface="Calibri"/>
                          <a:ea typeface="Times New Roman"/>
                          <a:cs typeface="Arial"/>
                        </a:rPr>
                        <a:t>kapasitesinin</a:t>
                      </a:r>
                      <a:r>
                        <a:rPr lang="en-GB" sz="1400" dirty="0">
                          <a:latin typeface="Calibri"/>
                          <a:ea typeface="Times New Roman"/>
                          <a:cs typeface="Arial"/>
                        </a:rPr>
                        <a:t> </a:t>
                      </a:r>
                      <a:r>
                        <a:rPr lang="en-GB" sz="1400" dirty="0" err="1">
                          <a:latin typeface="Calibri"/>
                          <a:ea typeface="Times New Roman"/>
                          <a:cs typeface="Arial"/>
                        </a:rPr>
                        <a:t>geliştirilmesi</a:t>
                      </a:r>
                      <a:r>
                        <a:rPr lang="en-GB" sz="1400" dirty="0">
                          <a:latin typeface="Calibri"/>
                          <a:ea typeface="Times New Roman"/>
                          <a:cs typeface="Arial"/>
                        </a:rPr>
                        <a:t> </a:t>
                      </a:r>
                      <a:r>
                        <a:rPr lang="en-GB" sz="1400" dirty="0" err="1">
                          <a:latin typeface="Calibri"/>
                          <a:ea typeface="Times New Roman"/>
                          <a:cs typeface="Arial"/>
                        </a:rPr>
                        <a:t>ile</a:t>
                      </a:r>
                      <a:r>
                        <a:rPr lang="en-GB" sz="1400" dirty="0">
                          <a:latin typeface="Calibri"/>
                          <a:ea typeface="Times New Roman"/>
                          <a:cs typeface="Arial"/>
                        </a:rPr>
                        <a:t> </a:t>
                      </a:r>
                      <a:r>
                        <a:rPr lang="en-GB" sz="1400" dirty="0" err="1">
                          <a:latin typeface="Calibri"/>
                          <a:ea typeface="Times New Roman"/>
                          <a:cs typeface="Arial"/>
                        </a:rPr>
                        <a:t>sosyal</a:t>
                      </a:r>
                      <a:r>
                        <a:rPr lang="en-GB" sz="1400" dirty="0">
                          <a:latin typeface="Calibri"/>
                          <a:ea typeface="Times New Roman"/>
                          <a:cs typeface="Arial"/>
                        </a:rPr>
                        <a:t> </a:t>
                      </a:r>
                      <a:r>
                        <a:rPr lang="en-GB" sz="1400" dirty="0" err="1">
                          <a:latin typeface="Calibri"/>
                          <a:ea typeface="Times New Roman"/>
                          <a:cs typeface="Arial"/>
                        </a:rPr>
                        <a:t>sermayenin</a:t>
                      </a:r>
                      <a:r>
                        <a:rPr lang="en-GB" sz="1400" dirty="0">
                          <a:latin typeface="Calibri"/>
                          <a:ea typeface="Times New Roman"/>
                          <a:cs typeface="Arial"/>
                        </a:rPr>
                        <a:t> </a:t>
                      </a:r>
                      <a:r>
                        <a:rPr lang="en-GB" sz="1400" dirty="0" err="1">
                          <a:latin typeface="Calibri"/>
                          <a:ea typeface="Times New Roman"/>
                          <a:cs typeface="Arial"/>
                        </a:rPr>
                        <a:t>ve</a:t>
                      </a:r>
                      <a:r>
                        <a:rPr lang="en-GB" sz="1400" dirty="0">
                          <a:latin typeface="Calibri"/>
                          <a:ea typeface="Times New Roman"/>
                          <a:cs typeface="Arial"/>
                        </a:rPr>
                        <a:t> </a:t>
                      </a:r>
                      <a:r>
                        <a:rPr lang="en-GB" sz="1400" dirty="0" err="1">
                          <a:latin typeface="Calibri"/>
                          <a:ea typeface="Times New Roman"/>
                          <a:cs typeface="Arial"/>
                        </a:rPr>
                        <a:t>yaşam</a:t>
                      </a:r>
                      <a:r>
                        <a:rPr lang="en-GB" sz="1400" dirty="0">
                          <a:latin typeface="Calibri"/>
                          <a:ea typeface="Times New Roman"/>
                          <a:cs typeface="Arial"/>
                        </a:rPr>
                        <a:t> </a:t>
                      </a:r>
                      <a:r>
                        <a:rPr lang="en-GB" sz="1400" dirty="0" err="1">
                          <a:latin typeface="Calibri"/>
                          <a:ea typeface="Times New Roman"/>
                          <a:cs typeface="Arial"/>
                        </a:rPr>
                        <a:t>kalitesinin</a:t>
                      </a:r>
                      <a:r>
                        <a:rPr lang="en-GB" sz="1400" dirty="0">
                          <a:latin typeface="Calibri"/>
                          <a:ea typeface="Times New Roman"/>
                          <a:cs typeface="Arial"/>
                        </a:rPr>
                        <a:t> </a:t>
                      </a:r>
                      <a:r>
                        <a:rPr lang="en-GB" sz="1400" dirty="0" err="1" smtClean="0">
                          <a:latin typeface="Calibri"/>
                          <a:ea typeface="Times New Roman"/>
                          <a:cs typeface="Arial"/>
                        </a:rPr>
                        <a:t>iyileştirilmesi</a:t>
                      </a:r>
                      <a:r>
                        <a:rPr lang="tr-TR" sz="1400" dirty="0" smtClean="0">
                          <a:latin typeface="Calibri"/>
                          <a:ea typeface="Times New Roman"/>
                          <a:cs typeface="Arial"/>
                        </a:rPr>
                        <a:t>ne katkıda bulunmak.</a:t>
                      </a:r>
                      <a:endParaRPr lang="tr-TR" sz="1600" dirty="0">
                        <a:latin typeface="Times New Roman"/>
                        <a:ea typeface="Times New Roman"/>
                      </a:endParaRPr>
                    </a:p>
                    <a:p>
                      <a:pPr>
                        <a:spcBef>
                          <a:spcPts val="600"/>
                        </a:spcBef>
                        <a:spcAft>
                          <a:spcPts val="600"/>
                        </a:spcAft>
                      </a:pPr>
                      <a:r>
                        <a:rPr lang="tr-TR" sz="1400" dirty="0">
                          <a:latin typeface="Calibri"/>
                          <a:ea typeface="Times New Roman"/>
                          <a:cs typeface="Times New Roman"/>
                        </a:rPr>
                        <a:t>Özel Amaçlar;</a:t>
                      </a:r>
                      <a:endParaRPr lang="tr-TR" sz="1600" dirty="0">
                        <a:latin typeface="Times New Roman"/>
                        <a:ea typeface="Times New Roman"/>
                      </a:endParaRPr>
                    </a:p>
                    <a:p>
                      <a:pPr marL="342900" lvl="0" indent="-342900">
                        <a:spcAft>
                          <a:spcPts val="0"/>
                        </a:spcAft>
                        <a:buFont typeface="+mj-lt"/>
                        <a:buNone/>
                      </a:pPr>
                      <a:r>
                        <a:rPr lang="en-GB" sz="1400" kern="1200" dirty="0" err="1">
                          <a:solidFill>
                            <a:schemeClr val="tx1"/>
                          </a:solidFill>
                          <a:latin typeface="Calibri"/>
                          <a:ea typeface="Times New Roman"/>
                          <a:cs typeface="Arial"/>
                        </a:rPr>
                        <a:t>Toplumda</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dezavantajlı</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konumda</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olan</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duyma</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özürlü</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vatandaşlara</a:t>
                      </a:r>
                      <a:r>
                        <a:rPr lang="en-GB" sz="1400" kern="1200" dirty="0">
                          <a:solidFill>
                            <a:schemeClr val="tx1"/>
                          </a:solidFill>
                          <a:latin typeface="Calibri"/>
                          <a:ea typeface="Times New Roman"/>
                          <a:cs typeface="Arial"/>
                        </a:rPr>
                        <a:t> </a:t>
                      </a:r>
                      <a:r>
                        <a:rPr lang="en-GB" sz="1400" kern="1200" dirty="0" err="1" smtClean="0">
                          <a:solidFill>
                            <a:schemeClr val="tx1"/>
                          </a:solidFill>
                          <a:latin typeface="Calibri"/>
                          <a:ea typeface="Times New Roman"/>
                          <a:cs typeface="Arial"/>
                        </a:rPr>
                        <a:t>yönelik</a:t>
                      </a:r>
                      <a:r>
                        <a:rPr lang="tr-TR" sz="1400" kern="1200" baseline="0" dirty="0" smtClean="0">
                          <a:solidFill>
                            <a:schemeClr val="tx1"/>
                          </a:solidFill>
                          <a:latin typeface="Calibri"/>
                          <a:ea typeface="Times New Roman"/>
                          <a:cs typeface="Arial"/>
                        </a:rPr>
                        <a:t> </a:t>
                      </a:r>
                      <a:r>
                        <a:rPr lang="en-GB" sz="1400" kern="1200" dirty="0" err="1" smtClean="0">
                          <a:solidFill>
                            <a:schemeClr val="tx1"/>
                          </a:solidFill>
                          <a:latin typeface="Calibri"/>
                          <a:ea typeface="Times New Roman"/>
                          <a:cs typeface="Arial"/>
                        </a:rPr>
                        <a:t>işaret</a:t>
                      </a:r>
                      <a:r>
                        <a:rPr lang="en-GB" sz="1400" kern="1200" dirty="0" smtClean="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dili</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ve</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işitme</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engellilerle</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iletişim</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konusunda</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temel</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beceri</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ve</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bilgilere</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sahip</a:t>
                      </a:r>
                      <a:r>
                        <a:rPr lang="en-GB" sz="1400" kern="1200" dirty="0">
                          <a:solidFill>
                            <a:schemeClr val="tx1"/>
                          </a:solidFill>
                          <a:latin typeface="Calibri"/>
                          <a:ea typeface="Times New Roman"/>
                          <a:cs typeface="Arial"/>
                        </a:rPr>
                        <a:t> </a:t>
                      </a:r>
                      <a:r>
                        <a:rPr lang="en-GB" sz="1400" kern="1200" dirty="0" err="1">
                          <a:solidFill>
                            <a:schemeClr val="tx1"/>
                          </a:solidFill>
                          <a:latin typeface="Calibri"/>
                          <a:ea typeface="Times New Roman"/>
                          <a:cs typeface="Arial"/>
                        </a:rPr>
                        <a:t>tercümanlar</a:t>
                      </a:r>
                      <a:r>
                        <a:rPr lang="en-GB" sz="1400" kern="1200" dirty="0">
                          <a:solidFill>
                            <a:schemeClr val="tx1"/>
                          </a:solidFill>
                          <a:latin typeface="Calibri"/>
                          <a:ea typeface="Times New Roman"/>
                          <a:cs typeface="Arial"/>
                        </a:rPr>
                        <a:t>  </a:t>
                      </a:r>
                      <a:r>
                        <a:rPr lang="en-GB" sz="1400" kern="1200" dirty="0" err="1" smtClean="0">
                          <a:solidFill>
                            <a:schemeClr val="tx1"/>
                          </a:solidFill>
                          <a:latin typeface="Calibri"/>
                          <a:ea typeface="Times New Roman"/>
                          <a:cs typeface="Arial"/>
                        </a:rPr>
                        <a:t>yetiştirmek</a:t>
                      </a:r>
                      <a:r>
                        <a:rPr lang="tr-TR" sz="1400" kern="1200" dirty="0" smtClean="0">
                          <a:solidFill>
                            <a:schemeClr val="tx1"/>
                          </a:solidFill>
                          <a:latin typeface="Calibri"/>
                          <a:ea typeface="Times New Roman"/>
                          <a:cs typeface="Arial"/>
                        </a:rPr>
                        <a:t>.</a:t>
                      </a:r>
                      <a:endParaRPr lang="tr-TR" sz="1400" kern="1200" dirty="0">
                        <a:solidFill>
                          <a:schemeClr val="tx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97EC051-184E-4509-B998-C1D3718E9DCB}" type="datetime1">
              <a:rPr lang="tr-TR" smtClean="0"/>
              <a:pPr>
                <a:defRPr/>
              </a:pPr>
              <a:t>04.12.2013</a:t>
            </a:fld>
            <a:endParaRPr lang="tr-TR"/>
          </a:p>
        </p:txBody>
      </p:sp>
      <p:sp>
        <p:nvSpPr>
          <p:cNvPr id="5" name="4 Slayt Numarası Yer Tutucusu"/>
          <p:cNvSpPr>
            <a:spLocks noGrp="1"/>
          </p:cNvSpPr>
          <p:nvPr>
            <p:ph type="sldNum" sz="quarter" idx="11"/>
          </p:nvPr>
        </p:nvSpPr>
        <p:spPr/>
        <p:txBody>
          <a:bodyPr/>
          <a:lstStyle/>
          <a:p>
            <a:pPr>
              <a:defRPr/>
            </a:pPr>
            <a:fld id="{5CED2CF9-DBBA-4818-AE4D-83FF9FE12478}" type="slidenum">
              <a:rPr lang="tr-TR" smtClean="0"/>
              <a:pPr>
                <a:defRPr/>
              </a:pPr>
              <a:t>18</a:t>
            </a:fld>
            <a:endParaRPr lang="tr-TR"/>
          </a:p>
        </p:txBody>
      </p:sp>
      <p:sp>
        <p:nvSpPr>
          <p:cNvPr id="6" name="5 Metin kutusu"/>
          <p:cNvSpPr txBox="1"/>
          <p:nvPr/>
        </p:nvSpPr>
        <p:spPr>
          <a:xfrm>
            <a:off x="251520" y="1556792"/>
            <a:ext cx="849694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Programın </a:t>
            </a:r>
            <a:r>
              <a:rPr lang="tr-TR" b="1" dirty="0">
                <a:solidFill>
                  <a:srgbClr val="FF0000"/>
                </a:solidFill>
              </a:rPr>
              <a:t>genel amacı</a:t>
            </a:r>
            <a:r>
              <a:rPr lang="tr-TR" dirty="0">
                <a:solidFill>
                  <a:srgbClr val="FF0000"/>
                </a:solidFill>
              </a:rPr>
              <a:t> </a:t>
            </a:r>
            <a:r>
              <a:rPr lang="tr-TR" dirty="0"/>
              <a:t>bölgede </a:t>
            </a:r>
            <a:r>
              <a:rPr lang="tr-TR" dirty="0" err="1"/>
              <a:t>sosyo</a:t>
            </a:r>
            <a:r>
              <a:rPr lang="tr-TR" dirty="0"/>
              <a:t>-ekonomik bir ivme kazandıracak </a:t>
            </a:r>
            <a:r>
              <a:rPr lang="tr-TR" dirty="0">
                <a:solidFill>
                  <a:schemeClr val="tx1"/>
                </a:solidFill>
              </a:rPr>
              <a:t>olan</a:t>
            </a:r>
            <a:r>
              <a:rPr lang="tr-TR" dirty="0">
                <a:solidFill>
                  <a:srgbClr val="FF0000"/>
                </a:solidFill>
              </a:rPr>
              <a:t> </a:t>
            </a:r>
            <a:r>
              <a:rPr lang="tr-TR" b="1" dirty="0">
                <a:solidFill>
                  <a:srgbClr val="FF0000"/>
                </a:solidFill>
              </a:rPr>
              <a:t>insan kaynakları kapasitesinin geliştirilmesi</a:t>
            </a:r>
            <a:r>
              <a:rPr lang="tr-TR" b="1" dirty="0"/>
              <a:t> </a:t>
            </a:r>
            <a:r>
              <a:rPr lang="tr-TR" dirty="0"/>
              <a:t>ile </a:t>
            </a:r>
            <a:r>
              <a:rPr lang="tr-TR" b="1" dirty="0">
                <a:solidFill>
                  <a:srgbClr val="FF0000"/>
                </a:solidFill>
              </a:rPr>
              <a:t>sosyal-sermayenin ve yaşam kalitesinin iyileştirilmesi</a:t>
            </a:r>
            <a:r>
              <a:rPr lang="tr-TR" dirty="0"/>
              <a:t>dir. </a:t>
            </a:r>
          </a:p>
        </p:txBody>
      </p:sp>
      <p:sp>
        <p:nvSpPr>
          <p:cNvPr id="7" name="6 Metin kutusu"/>
          <p:cNvSpPr txBox="1"/>
          <p:nvPr/>
        </p:nvSpPr>
        <p:spPr>
          <a:xfrm>
            <a:off x="251520" y="2564904"/>
            <a:ext cx="849694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a:t>Programın </a:t>
            </a:r>
            <a:r>
              <a:rPr lang="tr-TR" b="1" dirty="0">
                <a:solidFill>
                  <a:srgbClr val="FF0000"/>
                </a:solidFill>
              </a:rPr>
              <a:t>özel amacı</a:t>
            </a:r>
            <a:r>
              <a:rPr lang="tr-TR" dirty="0">
                <a:solidFill>
                  <a:srgbClr val="FF0000"/>
                </a:solidFill>
              </a:rPr>
              <a:t> </a:t>
            </a:r>
            <a:r>
              <a:rPr lang="tr-TR" dirty="0"/>
              <a:t>ise, </a:t>
            </a:r>
            <a:r>
              <a:rPr lang="tr-TR" b="1" dirty="0">
                <a:solidFill>
                  <a:schemeClr val="accent6">
                    <a:lumMod val="50000"/>
                  </a:schemeClr>
                </a:solidFill>
              </a:rPr>
              <a:t>dezavantajlı gruplara yönelik farkındalığın artırılması ve hizmet eksiklerinin giderilmesi</a:t>
            </a:r>
            <a:r>
              <a:rPr lang="tr-TR" dirty="0"/>
              <a:t>, bölgedeki </a:t>
            </a:r>
            <a:r>
              <a:rPr lang="tr-TR" b="1" dirty="0">
                <a:solidFill>
                  <a:schemeClr val="accent3">
                    <a:lumMod val="50000"/>
                  </a:schemeClr>
                </a:solidFill>
              </a:rPr>
              <a:t>genç nüfusun sosyal ve kişisel gelişimlerine yönelik faaliyetlerin desteklenmesi</a:t>
            </a:r>
            <a:r>
              <a:rPr lang="tr-TR" dirty="0"/>
              <a:t> ve </a:t>
            </a:r>
            <a:r>
              <a:rPr lang="tr-TR" b="1" dirty="0">
                <a:solidFill>
                  <a:schemeClr val="bg1">
                    <a:lumMod val="50000"/>
                  </a:schemeClr>
                </a:solidFill>
              </a:rPr>
              <a:t>aile bireylerinin çocuk gelişimi ve psikolojisi hakkında bilinçlendirilmesi</a:t>
            </a:r>
            <a:r>
              <a:rPr lang="tr-TR" dirty="0"/>
              <a:t>dir.  </a:t>
            </a:r>
          </a:p>
        </p:txBody>
      </p:sp>
      <p:graphicFrame>
        <p:nvGraphicFramePr>
          <p:cNvPr id="9" name="8 Tablo"/>
          <p:cNvGraphicFramePr>
            <a:graphicFrameLocks noGrp="1"/>
          </p:cNvGraphicFramePr>
          <p:nvPr/>
        </p:nvGraphicFramePr>
        <p:xfrm>
          <a:off x="251520" y="3933056"/>
          <a:ext cx="8424936" cy="1615440"/>
        </p:xfrm>
        <a:graphic>
          <a:graphicData uri="http://schemas.openxmlformats.org/drawingml/2006/table">
            <a:tbl>
              <a:tblPr/>
              <a:tblGrid>
                <a:gridCol w="2871793"/>
                <a:gridCol w="5553143"/>
              </a:tblGrid>
              <a:tr h="541020">
                <a:tc>
                  <a:txBody>
                    <a:bodyPr/>
                    <a:lstStyle/>
                    <a:p>
                      <a:pPr>
                        <a:spcBef>
                          <a:spcPts val="600"/>
                        </a:spcBef>
                        <a:spcAft>
                          <a:spcPts val="600"/>
                        </a:spcAft>
                      </a:pPr>
                      <a:r>
                        <a:rPr lang="tr-TR" sz="1600" b="1" dirty="0">
                          <a:latin typeface="Calibri"/>
                          <a:ea typeface="Times New Roman"/>
                          <a:cs typeface="Times New Roman"/>
                        </a:rPr>
                        <a:t>Projenin amaçları</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spcBef>
                          <a:spcPts val="600"/>
                        </a:spcBef>
                        <a:spcAft>
                          <a:spcPts val="600"/>
                        </a:spcAft>
                      </a:pPr>
                      <a:r>
                        <a:rPr lang="tr-TR" sz="1600" dirty="0">
                          <a:latin typeface="Calibri"/>
                          <a:ea typeface="Times New Roman"/>
                          <a:cs typeface="Times New Roman"/>
                        </a:rPr>
                        <a:t>Genel Amaç(</a:t>
                      </a:r>
                      <a:r>
                        <a:rPr lang="tr-TR" sz="1600" dirty="0" err="1">
                          <a:latin typeface="Calibri"/>
                          <a:ea typeface="Times New Roman"/>
                          <a:cs typeface="Times New Roman"/>
                        </a:rPr>
                        <a:t>lar</a:t>
                      </a:r>
                      <a:r>
                        <a:rPr lang="tr-TR" sz="1600" dirty="0">
                          <a:latin typeface="Calibri"/>
                          <a:ea typeface="Times New Roman"/>
                          <a:cs typeface="Times New Roman"/>
                        </a:rPr>
                        <a:t>) </a:t>
                      </a:r>
                      <a:r>
                        <a:rPr lang="en-GB" sz="1600" dirty="0" err="1">
                          <a:latin typeface="Calibri"/>
                          <a:ea typeface="Times New Roman"/>
                          <a:cs typeface="Arial"/>
                        </a:rPr>
                        <a:t>Bölgede</a:t>
                      </a:r>
                      <a:r>
                        <a:rPr lang="en-GB" sz="1600" dirty="0">
                          <a:latin typeface="Calibri"/>
                          <a:ea typeface="Times New Roman"/>
                          <a:cs typeface="Arial"/>
                        </a:rPr>
                        <a:t> </a:t>
                      </a:r>
                      <a:r>
                        <a:rPr lang="en-GB" sz="1600" dirty="0" err="1">
                          <a:latin typeface="Calibri"/>
                          <a:ea typeface="Times New Roman"/>
                          <a:cs typeface="Arial"/>
                        </a:rPr>
                        <a:t>sosyo-ekonomik</a:t>
                      </a:r>
                      <a:r>
                        <a:rPr lang="en-GB" sz="1600" dirty="0">
                          <a:latin typeface="Calibri"/>
                          <a:ea typeface="Times New Roman"/>
                          <a:cs typeface="Arial"/>
                        </a:rPr>
                        <a:t> </a:t>
                      </a:r>
                      <a:r>
                        <a:rPr lang="en-GB" sz="1600" dirty="0" err="1">
                          <a:latin typeface="Calibri"/>
                          <a:ea typeface="Times New Roman"/>
                          <a:cs typeface="Arial"/>
                        </a:rPr>
                        <a:t>bir</a:t>
                      </a:r>
                      <a:r>
                        <a:rPr lang="en-GB" sz="1600" dirty="0">
                          <a:latin typeface="Calibri"/>
                          <a:ea typeface="Times New Roman"/>
                          <a:cs typeface="Arial"/>
                        </a:rPr>
                        <a:t> </a:t>
                      </a:r>
                      <a:r>
                        <a:rPr lang="en-GB" sz="1600" dirty="0" err="1">
                          <a:latin typeface="Calibri"/>
                          <a:ea typeface="Times New Roman"/>
                          <a:cs typeface="Arial"/>
                        </a:rPr>
                        <a:t>ivme</a:t>
                      </a:r>
                      <a:r>
                        <a:rPr lang="en-GB" sz="1600" dirty="0">
                          <a:latin typeface="Calibri"/>
                          <a:ea typeface="Times New Roman"/>
                          <a:cs typeface="Arial"/>
                        </a:rPr>
                        <a:t> </a:t>
                      </a:r>
                      <a:r>
                        <a:rPr lang="en-GB" sz="1600" dirty="0" err="1">
                          <a:latin typeface="Calibri"/>
                          <a:ea typeface="Times New Roman"/>
                          <a:cs typeface="Arial"/>
                        </a:rPr>
                        <a:t>kazandıracak</a:t>
                      </a:r>
                      <a:r>
                        <a:rPr lang="en-GB" sz="1600" dirty="0">
                          <a:latin typeface="Calibri"/>
                          <a:ea typeface="Times New Roman"/>
                          <a:cs typeface="Arial"/>
                        </a:rPr>
                        <a:t> </a:t>
                      </a:r>
                      <a:r>
                        <a:rPr lang="en-GB" sz="1600" dirty="0" err="1">
                          <a:latin typeface="Calibri"/>
                          <a:ea typeface="Times New Roman"/>
                          <a:cs typeface="Arial"/>
                        </a:rPr>
                        <a:t>olan</a:t>
                      </a:r>
                      <a:r>
                        <a:rPr lang="en-GB" sz="1600" dirty="0">
                          <a:latin typeface="Calibri"/>
                          <a:ea typeface="Times New Roman"/>
                          <a:cs typeface="Arial"/>
                        </a:rPr>
                        <a:t> </a:t>
                      </a:r>
                      <a:r>
                        <a:rPr lang="en-GB" sz="1600" dirty="0" err="1">
                          <a:latin typeface="Calibri"/>
                          <a:ea typeface="Times New Roman"/>
                          <a:cs typeface="Arial"/>
                        </a:rPr>
                        <a:t>insan</a:t>
                      </a:r>
                      <a:r>
                        <a:rPr lang="en-GB" sz="1600" dirty="0">
                          <a:latin typeface="Calibri"/>
                          <a:ea typeface="Times New Roman"/>
                          <a:cs typeface="Arial"/>
                        </a:rPr>
                        <a:t> </a:t>
                      </a:r>
                      <a:r>
                        <a:rPr lang="en-GB" sz="1600" dirty="0" err="1">
                          <a:latin typeface="Calibri"/>
                          <a:ea typeface="Times New Roman"/>
                          <a:cs typeface="Arial"/>
                        </a:rPr>
                        <a:t>kaynakları</a:t>
                      </a:r>
                      <a:r>
                        <a:rPr lang="en-GB" sz="1600" dirty="0">
                          <a:latin typeface="Calibri"/>
                          <a:ea typeface="Times New Roman"/>
                          <a:cs typeface="Arial"/>
                        </a:rPr>
                        <a:t> </a:t>
                      </a:r>
                      <a:r>
                        <a:rPr lang="en-GB" sz="1600" dirty="0" err="1">
                          <a:latin typeface="Calibri"/>
                          <a:ea typeface="Times New Roman"/>
                          <a:cs typeface="Arial"/>
                        </a:rPr>
                        <a:t>kapasitesinin</a:t>
                      </a:r>
                      <a:r>
                        <a:rPr lang="en-GB" sz="1600" dirty="0">
                          <a:latin typeface="Calibri"/>
                          <a:ea typeface="Times New Roman"/>
                          <a:cs typeface="Arial"/>
                        </a:rPr>
                        <a:t> </a:t>
                      </a:r>
                      <a:r>
                        <a:rPr lang="en-GB" sz="1600" dirty="0" err="1">
                          <a:latin typeface="Calibri"/>
                          <a:ea typeface="Times New Roman"/>
                          <a:cs typeface="Arial"/>
                        </a:rPr>
                        <a:t>geliştirilmesi</a:t>
                      </a:r>
                      <a:r>
                        <a:rPr lang="en-GB" sz="1600" dirty="0">
                          <a:latin typeface="Calibri"/>
                          <a:ea typeface="Times New Roman"/>
                          <a:cs typeface="Arial"/>
                        </a:rPr>
                        <a:t> </a:t>
                      </a:r>
                      <a:r>
                        <a:rPr lang="en-GB" sz="1600" dirty="0" err="1">
                          <a:latin typeface="Calibri"/>
                          <a:ea typeface="Times New Roman"/>
                          <a:cs typeface="Arial"/>
                        </a:rPr>
                        <a:t>ile</a:t>
                      </a:r>
                      <a:r>
                        <a:rPr lang="en-GB" sz="1600" dirty="0">
                          <a:latin typeface="Calibri"/>
                          <a:ea typeface="Times New Roman"/>
                          <a:cs typeface="Arial"/>
                        </a:rPr>
                        <a:t> </a:t>
                      </a:r>
                      <a:r>
                        <a:rPr lang="en-GB" sz="1600" dirty="0" err="1">
                          <a:latin typeface="Calibri"/>
                          <a:ea typeface="Times New Roman"/>
                          <a:cs typeface="Arial"/>
                        </a:rPr>
                        <a:t>sosyal</a:t>
                      </a:r>
                      <a:r>
                        <a:rPr lang="en-GB" sz="1600" dirty="0">
                          <a:latin typeface="Calibri"/>
                          <a:ea typeface="Times New Roman"/>
                          <a:cs typeface="Arial"/>
                        </a:rPr>
                        <a:t> </a:t>
                      </a:r>
                      <a:r>
                        <a:rPr lang="en-GB" sz="1600" dirty="0" err="1">
                          <a:latin typeface="Calibri"/>
                          <a:ea typeface="Times New Roman"/>
                          <a:cs typeface="Arial"/>
                        </a:rPr>
                        <a:t>sermayenin</a:t>
                      </a:r>
                      <a:r>
                        <a:rPr lang="en-GB" sz="1600" dirty="0">
                          <a:latin typeface="Calibri"/>
                          <a:ea typeface="Times New Roman"/>
                          <a:cs typeface="Arial"/>
                        </a:rPr>
                        <a:t> </a:t>
                      </a:r>
                      <a:r>
                        <a:rPr lang="en-GB" sz="1600" dirty="0" err="1">
                          <a:latin typeface="Calibri"/>
                          <a:ea typeface="Times New Roman"/>
                          <a:cs typeface="Arial"/>
                        </a:rPr>
                        <a:t>ve</a:t>
                      </a:r>
                      <a:r>
                        <a:rPr lang="en-GB" sz="1600" dirty="0">
                          <a:latin typeface="Calibri"/>
                          <a:ea typeface="Times New Roman"/>
                          <a:cs typeface="Arial"/>
                        </a:rPr>
                        <a:t> </a:t>
                      </a:r>
                      <a:r>
                        <a:rPr lang="en-GB" sz="1600" dirty="0" err="1">
                          <a:latin typeface="Calibri"/>
                          <a:ea typeface="Times New Roman"/>
                          <a:cs typeface="Arial"/>
                        </a:rPr>
                        <a:t>yaşam</a:t>
                      </a:r>
                      <a:r>
                        <a:rPr lang="en-GB" sz="1600" dirty="0">
                          <a:latin typeface="Calibri"/>
                          <a:ea typeface="Times New Roman"/>
                          <a:cs typeface="Arial"/>
                        </a:rPr>
                        <a:t> </a:t>
                      </a:r>
                      <a:r>
                        <a:rPr lang="en-GB" sz="1600" dirty="0" err="1">
                          <a:latin typeface="Calibri"/>
                          <a:ea typeface="Times New Roman"/>
                          <a:cs typeface="Arial"/>
                        </a:rPr>
                        <a:t>kalitesinin</a:t>
                      </a:r>
                      <a:r>
                        <a:rPr lang="en-GB" sz="1600" dirty="0">
                          <a:latin typeface="Calibri"/>
                          <a:ea typeface="Times New Roman"/>
                          <a:cs typeface="Arial"/>
                        </a:rPr>
                        <a:t> </a:t>
                      </a:r>
                      <a:r>
                        <a:rPr lang="en-GB" sz="1600" dirty="0" err="1">
                          <a:latin typeface="Calibri"/>
                          <a:ea typeface="Times New Roman"/>
                          <a:cs typeface="Arial"/>
                        </a:rPr>
                        <a:t>iyileştirilmesine</a:t>
                      </a:r>
                      <a:r>
                        <a:rPr lang="en-GB" sz="1600" dirty="0">
                          <a:latin typeface="Calibri"/>
                          <a:ea typeface="Times New Roman"/>
                          <a:cs typeface="Arial"/>
                        </a:rPr>
                        <a:t> </a:t>
                      </a:r>
                      <a:r>
                        <a:rPr lang="en-GB" sz="1600" dirty="0" err="1">
                          <a:latin typeface="Calibri"/>
                          <a:ea typeface="Times New Roman"/>
                          <a:cs typeface="Arial"/>
                        </a:rPr>
                        <a:t>katkıda</a:t>
                      </a:r>
                      <a:r>
                        <a:rPr lang="en-GB" sz="1600" dirty="0">
                          <a:latin typeface="Calibri"/>
                          <a:ea typeface="Times New Roman"/>
                          <a:cs typeface="Arial"/>
                        </a:rPr>
                        <a:t> </a:t>
                      </a:r>
                      <a:r>
                        <a:rPr lang="en-GB" sz="1600" dirty="0" err="1">
                          <a:latin typeface="Calibri"/>
                          <a:ea typeface="Times New Roman"/>
                          <a:cs typeface="Arial"/>
                        </a:rPr>
                        <a:t>bulunmak</a:t>
                      </a:r>
                      <a:endParaRPr lang="tr-TR" sz="1600" dirty="0">
                        <a:latin typeface="Times New Roman"/>
                        <a:ea typeface="Times New Roman"/>
                      </a:endParaRPr>
                    </a:p>
                    <a:p>
                      <a:pPr>
                        <a:spcBef>
                          <a:spcPts val="600"/>
                        </a:spcBef>
                        <a:spcAft>
                          <a:spcPts val="600"/>
                        </a:spcAft>
                      </a:pPr>
                      <a:r>
                        <a:rPr lang="tr-TR" sz="1600" dirty="0">
                          <a:latin typeface="Calibri"/>
                          <a:ea typeface="Times New Roman"/>
                          <a:cs typeface="Times New Roman"/>
                        </a:rPr>
                        <a:t>Özel Amaç : İlçede kitap okuma alışkanlığının arttırılarak genç nüfusun sosyal ve kişisel gelişimlerine</a:t>
                      </a:r>
                      <a:r>
                        <a:rPr lang="tr-TR" sz="1600" dirty="0">
                          <a:solidFill>
                            <a:srgbClr val="000000"/>
                          </a:solidFill>
                          <a:latin typeface="Calibri"/>
                          <a:ea typeface="Times New Roman"/>
                          <a:cs typeface="Times New Roman"/>
                        </a:rPr>
                        <a:t> katkı sağlamak</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ADE67659-2C8D-43C7-94D7-9E4FEDB53BBD}" type="slidenum">
              <a:rPr lang="tr-TR">
                <a:solidFill>
                  <a:schemeClr val="accent1">
                    <a:lumMod val="40000"/>
                    <a:lumOff val="60000"/>
                  </a:schemeClr>
                </a:solidFill>
              </a:rPr>
              <a:pPr>
                <a:defRPr/>
              </a:pPr>
              <a:t>19</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28775"/>
            <a:ext cx="8424863" cy="39395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1" fontAlgn="auto">
              <a:spcBef>
                <a:spcPts val="0"/>
              </a:spcBef>
              <a:spcAft>
                <a:spcPts val="0"/>
              </a:spcAft>
              <a:defRPr/>
            </a:pPr>
            <a:r>
              <a:rPr lang="tr-TR" b="1" dirty="0"/>
              <a:t>1.6 Gerekçelendirme </a:t>
            </a:r>
            <a:endParaRPr lang="tr-TR" dirty="0"/>
          </a:p>
          <a:p>
            <a:pPr fontAlgn="auto">
              <a:spcBef>
                <a:spcPts val="0"/>
              </a:spcBef>
              <a:spcAft>
                <a:spcPts val="0"/>
              </a:spcAft>
              <a:defRPr/>
            </a:pPr>
            <a:r>
              <a:rPr lang="tr-TR" dirty="0"/>
              <a:t> </a:t>
            </a:r>
            <a:endParaRPr lang="tr-TR" sz="2000" dirty="0"/>
          </a:p>
          <a:p>
            <a:pPr fontAlgn="auto">
              <a:spcBef>
                <a:spcPts val="0"/>
              </a:spcBef>
              <a:spcAft>
                <a:spcPts val="0"/>
              </a:spcAft>
              <a:defRPr/>
            </a:pPr>
            <a:r>
              <a:rPr lang="tr-TR" dirty="0"/>
              <a:t>En fazla 3 sayfa. Lütfen aşağıdaki bilgileri sağlayınız:</a:t>
            </a:r>
            <a:endParaRPr lang="tr-TR" sz="2000" dirty="0"/>
          </a:p>
          <a:p>
            <a:pPr lvl="2" fontAlgn="auto">
              <a:lnSpc>
                <a:spcPct val="150000"/>
              </a:lnSpc>
              <a:spcBef>
                <a:spcPts val="0"/>
              </a:spcBef>
              <a:spcAft>
                <a:spcPts val="0"/>
              </a:spcAft>
              <a:defRPr/>
            </a:pPr>
            <a:r>
              <a:rPr lang="tr-TR" b="1" dirty="0"/>
              <a:t>1.6.1 </a:t>
            </a:r>
            <a:r>
              <a:rPr lang="tr-TR" dirty="0"/>
              <a:t>Projenin, Programın hedefleri ve öncelikleri ile ilgisi </a:t>
            </a:r>
            <a:endParaRPr lang="tr-TR" sz="2000" dirty="0"/>
          </a:p>
          <a:p>
            <a:pPr lvl="2" fontAlgn="auto">
              <a:lnSpc>
                <a:spcPct val="150000"/>
              </a:lnSpc>
              <a:spcBef>
                <a:spcPts val="0"/>
              </a:spcBef>
              <a:spcAft>
                <a:spcPts val="0"/>
              </a:spcAft>
              <a:defRPr/>
            </a:pPr>
            <a:r>
              <a:rPr lang="tr-TR" b="1" dirty="0"/>
              <a:t>1.6.2</a:t>
            </a:r>
            <a:r>
              <a:rPr lang="tr-TR" dirty="0"/>
              <a:t> Kapsanan bölgede belirlenen ihtiyaç ve sorunların tanımlanması. </a:t>
            </a:r>
            <a:endParaRPr lang="tr-TR" sz="2000" dirty="0"/>
          </a:p>
          <a:p>
            <a:pPr lvl="2" fontAlgn="auto">
              <a:lnSpc>
                <a:spcPct val="150000"/>
              </a:lnSpc>
              <a:spcBef>
                <a:spcPts val="0"/>
              </a:spcBef>
              <a:spcAft>
                <a:spcPts val="0"/>
              </a:spcAft>
              <a:defRPr/>
            </a:pPr>
            <a:r>
              <a:rPr lang="tr-TR" b="1" dirty="0"/>
              <a:t>1.6.3</a:t>
            </a:r>
            <a:r>
              <a:rPr lang="tr-TR" dirty="0"/>
              <a:t> Hedef grubun(</a:t>
            </a:r>
            <a:r>
              <a:rPr lang="tr-TR" dirty="0" err="1"/>
              <a:t>ların</a:t>
            </a:r>
            <a:r>
              <a:rPr lang="tr-TR" dirty="0"/>
              <a:t>) ve Nihai Yararlanıcıların tanımı ve tahmini sayıları </a:t>
            </a:r>
            <a:endParaRPr lang="tr-TR" sz="2000" dirty="0"/>
          </a:p>
          <a:p>
            <a:pPr lvl="2" algn="just" fontAlgn="auto">
              <a:lnSpc>
                <a:spcPct val="150000"/>
              </a:lnSpc>
              <a:spcBef>
                <a:spcPts val="0"/>
              </a:spcBef>
              <a:spcAft>
                <a:spcPts val="0"/>
              </a:spcAft>
              <a:defRPr/>
            </a:pPr>
            <a:r>
              <a:rPr lang="tr-TR" b="1" dirty="0"/>
              <a:t>1.6.4 </a:t>
            </a:r>
            <a:r>
              <a:rPr lang="tr-TR" dirty="0"/>
              <a:t>Bu hedef grubun(</a:t>
            </a:r>
            <a:r>
              <a:rPr lang="tr-TR" dirty="0" err="1"/>
              <a:t>ların</a:t>
            </a:r>
            <a:r>
              <a:rPr lang="tr-TR" dirty="0"/>
              <a:t>) seçilme nedenleri ve bu grupların ihtiyaçlarının ve sorunlarının tanımlanması. Bu proje, hedef grubun(</a:t>
            </a:r>
            <a:r>
              <a:rPr lang="tr-TR" dirty="0" err="1"/>
              <a:t>ların</a:t>
            </a:r>
            <a:r>
              <a:rPr lang="tr-TR" dirty="0"/>
              <a:t>) ve Nihai Yararlanıcıların ihtiyaçlarına nasıl cevap verecek?</a:t>
            </a:r>
            <a:endParaRPr lang="tr-TR" sz="2000" dirty="0"/>
          </a:p>
          <a:p>
            <a:pPr fontAlgn="auto">
              <a:spcBef>
                <a:spcPts val="0"/>
              </a:spcBef>
              <a:spcAft>
                <a:spcPts val="0"/>
              </a:spcAft>
              <a:defRPr/>
            </a:pPr>
            <a:endParaRPr lang="tr-TR" dirty="0"/>
          </a:p>
        </p:txBody>
      </p:sp>
      <p:sp>
        <p:nvSpPr>
          <p:cNvPr id="10" name="9 Metin kutusu"/>
          <p:cNvSpPr txBox="1"/>
          <p:nvPr/>
        </p:nvSpPr>
        <p:spPr>
          <a:xfrm>
            <a:off x="6300192" y="0"/>
            <a:ext cx="2843808"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Puanlama başlangıcı</a:t>
            </a:r>
          </a:p>
        </p:txBody>
      </p:sp>
      <p:sp>
        <p:nvSpPr>
          <p:cNvPr id="11" name="10 5-Nokta Yıldız"/>
          <p:cNvSpPr/>
          <p:nvPr/>
        </p:nvSpPr>
        <p:spPr>
          <a:xfrm>
            <a:off x="6444208" y="0"/>
            <a:ext cx="288032" cy="332656"/>
          </a:xfrm>
          <a:prstGeom prst="star5">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611560" y="989856"/>
            <a:ext cx="7499350" cy="1143000"/>
          </a:xfrm>
          <a:prstGeom prst="rect">
            <a:avLst/>
          </a:prstGeom>
        </p:spPr>
        <p:txBody>
          <a:bodyPr/>
          <a:lstStyle/>
          <a:p>
            <a:pPr algn="ctr">
              <a:defRPr/>
            </a:pPr>
            <a:r>
              <a:rPr lang="tr-TR" sz="3200" b="1" dirty="0" smtClean="0">
                <a:latin typeface="Arial" pitchFamily="34" charset="0"/>
                <a:cs typeface="Arial" pitchFamily="34" charset="0"/>
              </a:rPr>
              <a:t>Ajans Destekleme Mekanizması</a:t>
            </a:r>
          </a:p>
        </p:txBody>
      </p:sp>
      <p:sp>
        <p:nvSpPr>
          <p:cNvPr id="4" name="Rectangle 3"/>
          <p:cNvSpPr>
            <a:spLocks noGrp="1" noChangeArrowheads="1"/>
          </p:cNvSpPr>
          <p:nvPr>
            <p:ph idx="4294967295"/>
          </p:nvPr>
        </p:nvSpPr>
        <p:spPr>
          <a:xfrm>
            <a:off x="1435100" y="1447800"/>
            <a:ext cx="7499350" cy="4800600"/>
          </a:xfrm>
          <a:prstGeom prst="rect">
            <a:avLst/>
          </a:prstGeom>
        </p:spPr>
        <p:txBody>
          <a:bodyPr/>
          <a:lstStyle/>
          <a:p>
            <a:pPr>
              <a:lnSpc>
                <a:spcPct val="77000"/>
              </a:lnSpc>
              <a:defRPr/>
            </a:pPr>
            <a:endParaRPr lang="tr-TR" sz="2400" dirty="0">
              <a:effectLst>
                <a:outerShdw blurRad="38100" dist="38100" dir="2700000" algn="tl">
                  <a:srgbClr val="C0C0C0"/>
                </a:outerShdw>
              </a:effectLst>
              <a:latin typeface="Arial" pitchFamily="34" charset="0"/>
              <a:cs typeface="Arial" pitchFamily="34" charset="0"/>
            </a:endParaRPr>
          </a:p>
          <a:p>
            <a:pPr>
              <a:lnSpc>
                <a:spcPct val="77000"/>
              </a:lnSpc>
              <a:defRPr/>
            </a:pPr>
            <a:r>
              <a:rPr lang="tr-TR" sz="2400" dirty="0" smtClean="0">
                <a:effectLst>
                  <a:outerShdw blurRad="38100" dist="38100" dir="2700000" algn="tl">
                    <a:srgbClr val="C0C0C0"/>
                  </a:outerShdw>
                </a:effectLst>
                <a:latin typeface="Arial" pitchFamily="34" charset="0"/>
                <a:cs typeface="Arial" pitchFamily="34" charset="0"/>
              </a:rPr>
              <a:t>Temel Belgeler:</a:t>
            </a:r>
          </a:p>
          <a:p>
            <a:pPr>
              <a:lnSpc>
                <a:spcPct val="77000"/>
              </a:lnSpc>
              <a:buFont typeface="Wingdings 2" pitchFamily="18" charset="2"/>
              <a:buNone/>
              <a:defRPr/>
            </a:pPr>
            <a:endParaRPr lang="tr-TR" sz="2400" dirty="0">
              <a:effectLst>
                <a:outerShdw blurRad="38100" dist="38100" dir="2700000" algn="tl">
                  <a:srgbClr val="C0C0C0"/>
                </a:outerShdw>
              </a:effectLst>
              <a:latin typeface="Arial" pitchFamily="34" charset="0"/>
              <a:cs typeface="Arial" pitchFamily="34" charset="0"/>
            </a:endParaRPr>
          </a:p>
          <a:p>
            <a:pPr lvl="1">
              <a:lnSpc>
                <a:spcPct val="77000"/>
              </a:lnSpc>
              <a:defRPr/>
            </a:pPr>
            <a:r>
              <a:rPr lang="tr-TR" sz="2400" dirty="0">
                <a:latin typeface="Arial" pitchFamily="34" charset="0"/>
                <a:cs typeface="Arial" pitchFamily="34" charset="0"/>
              </a:rPr>
              <a:t>Kalkınma Ajansları Proje ve Faaliyet Destekleme Yönetmeliği                        (Resmi Gazete: 8 Kasım 2008 - Sayı:27048)</a:t>
            </a:r>
          </a:p>
          <a:p>
            <a:pPr lvl="1">
              <a:lnSpc>
                <a:spcPct val="77000"/>
              </a:lnSpc>
              <a:defRPr/>
            </a:pPr>
            <a:endParaRPr lang="tr-TR" sz="2400" dirty="0">
              <a:latin typeface="Arial" pitchFamily="34" charset="0"/>
              <a:cs typeface="Arial" pitchFamily="34" charset="0"/>
            </a:endParaRPr>
          </a:p>
          <a:p>
            <a:pPr lvl="1">
              <a:lnSpc>
                <a:spcPct val="77000"/>
              </a:lnSpc>
              <a:defRPr/>
            </a:pPr>
            <a:r>
              <a:rPr lang="tr-TR" sz="2400" dirty="0">
                <a:latin typeface="Arial" pitchFamily="34" charset="0"/>
                <a:cs typeface="Arial" pitchFamily="34" charset="0"/>
              </a:rPr>
              <a:t>Destek Yönetim Kılavuzu</a:t>
            </a:r>
          </a:p>
          <a:p>
            <a:pPr lvl="1">
              <a:lnSpc>
                <a:spcPct val="77000"/>
              </a:lnSpc>
              <a:buFont typeface="Wingdings" pitchFamily="2" charset="2"/>
              <a:buNone/>
              <a:defRPr/>
            </a:pPr>
            <a:r>
              <a:rPr lang="tr-TR" sz="2400" dirty="0">
                <a:latin typeface="Arial" pitchFamily="34" charset="0"/>
                <a:cs typeface="Arial" pitchFamily="34" charset="0"/>
              </a:rPr>
              <a:t>     (DPT tarafından </a:t>
            </a:r>
            <a:r>
              <a:rPr lang="tr-TR" sz="2400" dirty="0" smtClean="0">
                <a:latin typeface="Arial" pitchFamily="34" charset="0"/>
                <a:cs typeface="Arial" pitchFamily="34" charset="0"/>
              </a:rPr>
              <a:t>hazırlanır)</a:t>
            </a:r>
            <a:endParaRPr lang="tr-TR" sz="2400" dirty="0">
              <a:latin typeface="Arial" pitchFamily="34" charset="0"/>
              <a:cs typeface="Arial" pitchFamily="34" charset="0"/>
            </a:endParaRPr>
          </a:p>
          <a:p>
            <a:pPr lvl="1">
              <a:lnSpc>
                <a:spcPct val="77000"/>
              </a:lnSpc>
              <a:defRPr/>
            </a:pP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76357771-7100-4580-A25D-F6CDAB8008C2}" type="slidenum">
              <a:rPr lang="tr-TR">
                <a:solidFill>
                  <a:schemeClr val="accent1">
                    <a:lumMod val="40000"/>
                    <a:lumOff val="60000"/>
                  </a:schemeClr>
                </a:solidFill>
              </a:rPr>
              <a:pPr>
                <a:defRPr/>
              </a:pPr>
              <a:t>20</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75884"/>
            <a:ext cx="8424863" cy="369332"/>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1.6 Gerekçelendirme </a:t>
            </a:r>
            <a:endParaRPr lang="tr-TR" dirty="0"/>
          </a:p>
        </p:txBody>
      </p:sp>
      <p:sp>
        <p:nvSpPr>
          <p:cNvPr id="20485" name="6 Metin kutusu"/>
          <p:cNvSpPr txBox="1">
            <a:spLocks noChangeArrowheads="1"/>
          </p:cNvSpPr>
          <p:nvPr/>
        </p:nvSpPr>
        <p:spPr bwMode="auto">
          <a:xfrm>
            <a:off x="323850" y="2205038"/>
            <a:ext cx="8351838" cy="2585323"/>
          </a:xfrm>
          <a:prstGeom prst="rect">
            <a:avLst/>
          </a:prstGeom>
          <a:noFill/>
          <a:ln w="9525">
            <a:noFill/>
            <a:miter lim="800000"/>
            <a:headEnd/>
            <a:tailEnd/>
          </a:ln>
        </p:spPr>
        <p:txBody>
          <a:bodyPr wrap="square">
            <a:spAutoFit/>
          </a:bodyPr>
          <a:lstStyle/>
          <a:p>
            <a:endParaRPr lang="tr-TR" b="1" dirty="0">
              <a:latin typeface="Calibri" pitchFamily="34" charset="0"/>
            </a:endParaRPr>
          </a:p>
          <a:p>
            <a:pPr algn="ctr"/>
            <a:r>
              <a:rPr lang="tr-TR" b="1" dirty="0">
                <a:solidFill>
                  <a:srgbClr val="FF0000"/>
                </a:solidFill>
              </a:rPr>
              <a:t>Bu bölüm değerlendirme aşamasında</a:t>
            </a:r>
          </a:p>
          <a:p>
            <a:pPr algn="ctr"/>
            <a:r>
              <a:rPr lang="tr-TR" b="1" dirty="0">
                <a:solidFill>
                  <a:srgbClr val="FF0000"/>
                </a:solidFill>
              </a:rPr>
              <a:t>Değerlendirme Tablosunun </a:t>
            </a:r>
            <a:r>
              <a:rPr lang="tr-TR" b="1" u="sng" dirty="0">
                <a:solidFill>
                  <a:srgbClr val="FF0000"/>
                </a:solidFill>
              </a:rPr>
              <a:t>2. İlgililik </a:t>
            </a:r>
            <a:r>
              <a:rPr lang="tr-TR" b="1" dirty="0">
                <a:solidFill>
                  <a:srgbClr val="FF0000"/>
                </a:solidFill>
              </a:rPr>
              <a:t>bölümünden alınacak toplam puanı</a:t>
            </a:r>
          </a:p>
          <a:p>
            <a:pPr algn="ctr"/>
            <a:r>
              <a:rPr lang="tr-TR" b="1" dirty="0">
                <a:solidFill>
                  <a:srgbClr val="FF0000"/>
                </a:solidFill>
              </a:rPr>
              <a:t>çok büyük ölçüde (25/25 gibi) etkileyecektir</a:t>
            </a:r>
            <a:r>
              <a:rPr lang="tr-TR" b="1" dirty="0" smtClean="0">
                <a:solidFill>
                  <a:srgbClr val="FF0000"/>
                </a:solidFill>
              </a:rPr>
              <a:t>.</a:t>
            </a:r>
          </a:p>
          <a:p>
            <a:pPr algn="ctr"/>
            <a:endParaRPr lang="tr-TR" b="1" dirty="0">
              <a:solidFill>
                <a:srgbClr val="FF0000"/>
              </a:solidFill>
            </a:endParaRPr>
          </a:p>
          <a:p>
            <a:pPr algn="ctr"/>
            <a:r>
              <a:rPr lang="tr-TR" b="1" dirty="0">
                <a:solidFill>
                  <a:srgbClr val="FF0000"/>
                </a:solidFill>
              </a:rPr>
              <a:t>Projenin değerlendirme süreci sonrasında alacağı toplam puan</a:t>
            </a:r>
          </a:p>
          <a:p>
            <a:pPr algn="ctr"/>
            <a:r>
              <a:rPr lang="tr-TR" b="1" dirty="0">
                <a:solidFill>
                  <a:srgbClr val="FF0000"/>
                </a:solidFill>
              </a:rPr>
              <a:t>kaç olursa olsun,</a:t>
            </a:r>
          </a:p>
          <a:p>
            <a:pPr algn="ctr"/>
            <a:r>
              <a:rPr lang="de-DE" b="1" u="sng" dirty="0">
                <a:solidFill>
                  <a:srgbClr val="FF0000"/>
                </a:solidFill>
              </a:rPr>
              <a:t>2. </a:t>
            </a:r>
            <a:r>
              <a:rPr lang="de-DE" b="1" u="sng" dirty="0" err="1">
                <a:solidFill>
                  <a:srgbClr val="FF0000"/>
                </a:solidFill>
              </a:rPr>
              <a:t>İlgilik</a:t>
            </a:r>
            <a:r>
              <a:rPr lang="de-DE" b="1" u="sng" dirty="0">
                <a:solidFill>
                  <a:srgbClr val="FF0000"/>
                </a:solidFill>
              </a:rPr>
              <a:t> </a:t>
            </a:r>
            <a:r>
              <a:rPr lang="de-DE" b="1" dirty="0" err="1">
                <a:solidFill>
                  <a:srgbClr val="FF0000"/>
                </a:solidFill>
              </a:rPr>
              <a:t>bölümünden</a:t>
            </a:r>
            <a:r>
              <a:rPr lang="de-DE" b="1" dirty="0">
                <a:solidFill>
                  <a:srgbClr val="FF0000"/>
                </a:solidFill>
              </a:rPr>
              <a:t> en </a:t>
            </a:r>
            <a:r>
              <a:rPr lang="de-DE" b="1" dirty="0" err="1">
                <a:solidFill>
                  <a:srgbClr val="FF0000"/>
                </a:solidFill>
              </a:rPr>
              <a:t>az</a:t>
            </a:r>
            <a:r>
              <a:rPr lang="de-DE" b="1" dirty="0">
                <a:solidFill>
                  <a:srgbClr val="FF0000"/>
                </a:solidFill>
              </a:rPr>
              <a:t> (18/25)</a:t>
            </a:r>
          </a:p>
          <a:p>
            <a:pPr algn="ctr"/>
            <a:r>
              <a:rPr lang="tr-TR" b="1" dirty="0">
                <a:solidFill>
                  <a:srgbClr val="FF0000"/>
                </a:solidFill>
              </a:rPr>
              <a:t>alamadıkça başarılı olamayacaktır.</a:t>
            </a:r>
            <a:endParaRPr lang="tr-TR" u="sng" dirty="0">
              <a:solidFill>
                <a:srgbClr val="FF0000"/>
              </a:solidFill>
              <a:latin typeface="Calibri" pitchFamily="34"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76357771-7100-4580-A25D-F6CDAB8008C2}" type="slidenum">
              <a:rPr lang="tr-TR">
                <a:solidFill>
                  <a:schemeClr val="accent1">
                    <a:lumMod val="40000"/>
                    <a:lumOff val="60000"/>
                  </a:schemeClr>
                </a:solidFill>
              </a:rPr>
              <a:pPr>
                <a:defRPr/>
              </a:pPr>
              <a:t>21</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06550"/>
            <a:ext cx="8424863" cy="50800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1.6.1 </a:t>
            </a:r>
            <a:r>
              <a:rPr lang="tr-TR" dirty="0"/>
              <a:t>Projenin, Programın hedefleri ve öncelikleri ile ilgisi</a:t>
            </a:r>
          </a:p>
        </p:txBody>
      </p:sp>
      <p:sp>
        <p:nvSpPr>
          <p:cNvPr id="20485" name="6 Metin kutusu"/>
          <p:cNvSpPr txBox="1">
            <a:spLocks noChangeArrowheads="1"/>
          </p:cNvSpPr>
          <p:nvPr/>
        </p:nvSpPr>
        <p:spPr bwMode="auto">
          <a:xfrm>
            <a:off x="323850" y="2205038"/>
            <a:ext cx="8351838" cy="1015663"/>
          </a:xfrm>
          <a:prstGeom prst="rect">
            <a:avLst/>
          </a:prstGeom>
          <a:noFill/>
          <a:ln w="9525">
            <a:noFill/>
            <a:miter lim="800000"/>
            <a:headEnd/>
            <a:tailEnd/>
          </a:ln>
        </p:spPr>
        <p:txBody>
          <a:bodyPr>
            <a:spAutoFit/>
          </a:bodyPr>
          <a:lstStyle/>
          <a:p>
            <a:r>
              <a:rPr lang="tr-TR" sz="2000" b="1" u="sng" dirty="0" smtClean="0">
                <a:latin typeface="Calibri" pitchFamily="34" charset="0"/>
              </a:rPr>
              <a:t>Anahtar </a:t>
            </a:r>
            <a:r>
              <a:rPr lang="tr-TR" sz="2000" b="1" u="sng" dirty="0">
                <a:latin typeface="Calibri" pitchFamily="34" charset="0"/>
              </a:rPr>
              <a:t>Soru</a:t>
            </a:r>
            <a:r>
              <a:rPr lang="tr-TR" sz="2000" b="1" dirty="0">
                <a:latin typeface="Calibri" pitchFamily="34" charset="0"/>
              </a:rPr>
              <a:t>:</a:t>
            </a:r>
          </a:p>
          <a:p>
            <a:r>
              <a:rPr lang="tr-TR" sz="2000" b="1" dirty="0">
                <a:latin typeface="Calibri" pitchFamily="34" charset="0"/>
              </a:rPr>
              <a:t>Önerilen proje genel amacı ve özel amacı, mali destek programının genel amacına ve önceliklerine uygun mu? </a:t>
            </a:r>
            <a:r>
              <a:rPr lang="tr-TR" sz="2000" b="1" u="sng" dirty="0">
                <a:solidFill>
                  <a:srgbClr val="C00000"/>
                </a:solidFill>
                <a:latin typeface="Calibri" pitchFamily="34" charset="0"/>
              </a:rPr>
              <a:t>Uygunsa nasıl?</a:t>
            </a:r>
            <a:endParaRPr lang="tr-TR" sz="2000" u="sng" dirty="0">
              <a:solidFill>
                <a:srgbClr val="C00000"/>
              </a:solidFill>
              <a:latin typeface="Calibri" pitchFamily="34" charset="0"/>
            </a:endParaRPr>
          </a:p>
        </p:txBody>
      </p:sp>
      <p:sp>
        <p:nvSpPr>
          <p:cNvPr id="9" name="8 Metin kutusu"/>
          <p:cNvSpPr txBox="1"/>
          <p:nvPr/>
        </p:nvSpPr>
        <p:spPr>
          <a:xfrm>
            <a:off x="395536" y="3645024"/>
            <a:ext cx="8280920" cy="255454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000" b="1" u="sng" dirty="0">
                <a:effectLst>
                  <a:outerShdw blurRad="38100" dist="38100" dir="2700000" algn="tl">
                    <a:srgbClr val="000000">
                      <a:alpha val="43137"/>
                    </a:srgbClr>
                  </a:outerShdw>
                </a:effectLst>
              </a:rPr>
              <a:t>Sıkça Yapılan Hatalar</a:t>
            </a:r>
          </a:p>
          <a:p>
            <a:pPr fontAlgn="auto">
              <a:spcBef>
                <a:spcPts val="0"/>
              </a:spcBef>
              <a:spcAft>
                <a:spcPts val="0"/>
              </a:spcAft>
              <a:defRPr/>
            </a:pPr>
            <a:endParaRPr lang="tr-TR" sz="2000" b="1" u="sng" dirty="0">
              <a:effectLst>
                <a:outerShdw blurRad="38100" dist="38100" dir="2700000" algn="tl">
                  <a:srgbClr val="000000">
                    <a:alpha val="43137"/>
                  </a:srgbClr>
                </a:outerShdw>
              </a:effectLst>
            </a:endParaRPr>
          </a:p>
          <a:p>
            <a:pPr algn="just" fontAlgn="auto">
              <a:spcBef>
                <a:spcPts val="0"/>
              </a:spcBef>
              <a:spcAft>
                <a:spcPts val="0"/>
              </a:spcAft>
              <a:defRPr/>
            </a:pPr>
            <a:r>
              <a:rPr lang="tr-TR" sz="2000" b="1" dirty="0"/>
              <a:t>• Projenin anlatımında projenin ilgili mali destek programının amaçlarına uygunluğunun belirtilmemesi, </a:t>
            </a:r>
            <a:r>
              <a:rPr lang="tr-TR" sz="2000" b="1" u="sng" dirty="0"/>
              <a:t>genel ifadeler kullanılması.</a:t>
            </a:r>
          </a:p>
          <a:p>
            <a:pPr algn="just" fontAlgn="auto">
              <a:spcBef>
                <a:spcPts val="0"/>
              </a:spcBef>
              <a:spcAft>
                <a:spcPts val="0"/>
              </a:spcAft>
              <a:defRPr/>
            </a:pPr>
            <a:endParaRPr lang="tr-TR" sz="2000" b="1" u="sng" dirty="0"/>
          </a:p>
          <a:p>
            <a:pPr fontAlgn="auto">
              <a:spcBef>
                <a:spcPts val="0"/>
              </a:spcBef>
              <a:spcAft>
                <a:spcPts val="0"/>
              </a:spcAft>
              <a:defRPr/>
            </a:pPr>
            <a:r>
              <a:rPr lang="tr-TR" sz="2000" b="1" dirty="0"/>
              <a:t>• Projenin amaç ve önceliklerle ilişkisinin kurulmasında </a:t>
            </a:r>
            <a:r>
              <a:rPr lang="tr-TR" sz="2000" b="1" u="sng" dirty="0"/>
              <a:t>sadece başvuru rehberinde yer alan ifadelerin kullanılması</a:t>
            </a:r>
            <a:r>
              <a:rPr lang="tr-TR" sz="2000" b="1" dirty="0"/>
              <a:t>, başka belgelerin dayanak gösterilmemesi.</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76357771-7100-4580-A25D-F6CDAB8008C2}" type="slidenum">
              <a:rPr lang="tr-TR">
                <a:solidFill>
                  <a:schemeClr val="accent1">
                    <a:lumMod val="40000"/>
                    <a:lumOff val="60000"/>
                  </a:schemeClr>
                </a:solidFill>
              </a:rPr>
              <a:pPr>
                <a:defRPr/>
              </a:pPr>
              <a:t>22</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06550"/>
            <a:ext cx="8424863" cy="50800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1.6.1 </a:t>
            </a:r>
            <a:r>
              <a:rPr lang="tr-TR" dirty="0"/>
              <a:t>Projenin, Programın hedefleri ve öncelikleri ile ilgisi</a:t>
            </a:r>
          </a:p>
        </p:txBody>
      </p:sp>
      <p:sp>
        <p:nvSpPr>
          <p:cNvPr id="20485" name="6 Metin kutusu"/>
          <p:cNvSpPr txBox="1">
            <a:spLocks noChangeArrowheads="1"/>
          </p:cNvSpPr>
          <p:nvPr/>
        </p:nvSpPr>
        <p:spPr bwMode="auto">
          <a:xfrm>
            <a:off x="323850" y="2205038"/>
            <a:ext cx="8351838" cy="923330"/>
          </a:xfrm>
          <a:prstGeom prst="rect">
            <a:avLst/>
          </a:prstGeom>
          <a:noFill/>
          <a:ln w="9525">
            <a:noFill/>
            <a:miter lim="800000"/>
            <a:headEnd/>
            <a:tailEnd/>
          </a:ln>
        </p:spPr>
        <p:txBody>
          <a:bodyPr>
            <a:spAutoFit/>
          </a:bodyPr>
          <a:lstStyle/>
          <a:p>
            <a:r>
              <a:rPr lang="tr-TR" b="1" dirty="0" smtClean="0">
                <a:latin typeface="Calibri" pitchFamily="34" charset="0"/>
              </a:rPr>
              <a:t>Anahtar </a:t>
            </a:r>
            <a:r>
              <a:rPr lang="tr-TR" b="1" dirty="0">
                <a:latin typeface="Calibri" pitchFamily="34" charset="0"/>
              </a:rPr>
              <a:t>Soru:</a:t>
            </a:r>
          </a:p>
          <a:p>
            <a:r>
              <a:rPr lang="tr-TR" b="1" dirty="0">
                <a:latin typeface="Calibri" pitchFamily="34" charset="0"/>
              </a:rPr>
              <a:t>Önerilen proje genel amacı ve özel amacı, mali destek programının genel amacına ve önceliklerine uygun mu? </a:t>
            </a:r>
            <a:r>
              <a:rPr lang="tr-TR" b="1" u="sng" dirty="0">
                <a:solidFill>
                  <a:srgbClr val="C00000"/>
                </a:solidFill>
                <a:latin typeface="Calibri" pitchFamily="34" charset="0"/>
              </a:rPr>
              <a:t>Uygunsa nasıl?</a:t>
            </a:r>
            <a:endParaRPr lang="tr-TR" u="sng" dirty="0">
              <a:solidFill>
                <a:srgbClr val="C00000"/>
              </a:solidFill>
              <a:latin typeface="Calibri" pitchFamily="34" charset="0"/>
            </a:endParaRPr>
          </a:p>
        </p:txBody>
      </p:sp>
      <p:sp>
        <p:nvSpPr>
          <p:cNvPr id="9" name="8 Metin kutusu"/>
          <p:cNvSpPr txBox="1"/>
          <p:nvPr/>
        </p:nvSpPr>
        <p:spPr>
          <a:xfrm>
            <a:off x="395536" y="3211297"/>
            <a:ext cx="828092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tr-TR" dirty="0"/>
              <a:t>Planlanan proje, Sosyal Kalkınma Mali Destek Programının </a:t>
            </a:r>
            <a:r>
              <a:rPr lang="tr-TR" b="1" i="1" dirty="0" smtClean="0"/>
              <a:t>özel amacı</a:t>
            </a:r>
            <a:r>
              <a:rPr lang="tr-TR" dirty="0" smtClean="0"/>
              <a:t> </a:t>
            </a:r>
            <a:r>
              <a:rPr lang="tr-TR" dirty="0"/>
              <a:t>ve </a:t>
            </a:r>
            <a:r>
              <a:rPr lang="tr-TR" b="1" dirty="0" smtClean="0"/>
              <a:t>1., 2. ve 3. </a:t>
            </a:r>
            <a:r>
              <a:rPr lang="tr-TR" dirty="0" smtClean="0"/>
              <a:t>öncelikleri </a:t>
            </a:r>
            <a:r>
              <a:rPr lang="tr-TR" dirty="0"/>
              <a:t>ile doğrudan ilgilidir.</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76357771-7100-4580-A25D-F6CDAB8008C2}" type="slidenum">
              <a:rPr lang="tr-TR">
                <a:solidFill>
                  <a:schemeClr val="accent1">
                    <a:lumMod val="40000"/>
                    <a:lumOff val="60000"/>
                  </a:schemeClr>
                </a:solidFill>
              </a:rPr>
              <a:pPr>
                <a:defRPr/>
              </a:pPr>
              <a:t>23</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06550"/>
            <a:ext cx="8424863" cy="50800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1.6.1 </a:t>
            </a:r>
            <a:r>
              <a:rPr lang="tr-TR" dirty="0"/>
              <a:t>Projenin, Programın hedefleri ve öncelikleri ile ilgisi</a:t>
            </a:r>
          </a:p>
        </p:txBody>
      </p:sp>
      <p:sp>
        <p:nvSpPr>
          <p:cNvPr id="20485" name="6 Metin kutusu"/>
          <p:cNvSpPr txBox="1">
            <a:spLocks noChangeArrowheads="1"/>
          </p:cNvSpPr>
          <p:nvPr/>
        </p:nvSpPr>
        <p:spPr bwMode="auto">
          <a:xfrm>
            <a:off x="323850" y="2205038"/>
            <a:ext cx="8351838" cy="923330"/>
          </a:xfrm>
          <a:prstGeom prst="rect">
            <a:avLst/>
          </a:prstGeom>
          <a:noFill/>
          <a:ln w="9525">
            <a:noFill/>
            <a:miter lim="800000"/>
            <a:headEnd/>
            <a:tailEnd/>
          </a:ln>
        </p:spPr>
        <p:txBody>
          <a:bodyPr>
            <a:spAutoFit/>
          </a:bodyPr>
          <a:lstStyle/>
          <a:p>
            <a:r>
              <a:rPr lang="tr-TR" b="1" dirty="0" smtClean="0">
                <a:latin typeface="Calibri" pitchFamily="34" charset="0"/>
              </a:rPr>
              <a:t>Anahtar </a:t>
            </a:r>
            <a:r>
              <a:rPr lang="tr-TR" b="1" dirty="0">
                <a:latin typeface="Calibri" pitchFamily="34" charset="0"/>
              </a:rPr>
              <a:t>Soru:</a:t>
            </a:r>
          </a:p>
          <a:p>
            <a:r>
              <a:rPr lang="tr-TR" b="1" dirty="0">
                <a:latin typeface="Calibri" pitchFamily="34" charset="0"/>
              </a:rPr>
              <a:t>Önerilen proje genel amacı ve özel amacı, mali destek programının genel amacına ve önceliklerine uygun mu? </a:t>
            </a:r>
            <a:r>
              <a:rPr lang="tr-TR" b="1" u="sng" dirty="0">
                <a:solidFill>
                  <a:srgbClr val="C00000"/>
                </a:solidFill>
                <a:latin typeface="Calibri" pitchFamily="34" charset="0"/>
              </a:rPr>
              <a:t>Uygunsa nasıl?</a:t>
            </a:r>
            <a:endParaRPr lang="tr-TR" u="sng" dirty="0">
              <a:solidFill>
                <a:srgbClr val="C00000"/>
              </a:solidFill>
              <a:latin typeface="Calibri" pitchFamily="34" charset="0"/>
            </a:endParaRPr>
          </a:p>
        </p:txBody>
      </p:sp>
      <p:sp>
        <p:nvSpPr>
          <p:cNvPr id="9" name="8 Metin kutusu"/>
          <p:cNvSpPr txBox="1"/>
          <p:nvPr/>
        </p:nvSpPr>
        <p:spPr>
          <a:xfrm>
            <a:off x="395536" y="3140968"/>
            <a:ext cx="8280920" cy="258532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tr-TR" dirty="0"/>
              <a:t>Planlanan proje, Sosyal Kalkınma Mali Destek Programının </a:t>
            </a:r>
            <a:r>
              <a:rPr lang="tr-TR" b="1" i="1" dirty="0"/>
              <a:t>dezavantajlı gruplara yönelik farkındalığın artırılması ve hizmet eksiklerinin giderilmesi, bölgedeki genç nüfusun sosyal ve kişisel gelişimlerine yönelik faaliyetlerin desteklenmesi ve aile bireylerinin çocuk gelişimi ve psikolojisi hakkında bilinçlendirilmesi </a:t>
            </a:r>
            <a:r>
              <a:rPr lang="tr-TR" dirty="0"/>
              <a:t>amacı ve “</a:t>
            </a:r>
            <a:r>
              <a:rPr lang="tr-TR" b="1" i="1" dirty="0"/>
              <a:t>Dezavantajlı gruplara yönelik farkındalığın artırılması ve genç nüfusun sosyal ve kişisel gelişimlerine yönelik faaliyetlerin desteklenmesi”</a:t>
            </a:r>
            <a:r>
              <a:rPr lang="tr-TR" dirty="0"/>
              <a:t> ve “</a:t>
            </a:r>
            <a:r>
              <a:rPr lang="tr-TR" b="1" i="1" dirty="0"/>
              <a:t>Aile içi iletişimin ve aile bütünlüğünün sağlanması, çocuk ve </a:t>
            </a:r>
            <a:r>
              <a:rPr lang="tr-TR" b="1" i="1" dirty="0" err="1"/>
              <a:t>adölesan</a:t>
            </a:r>
            <a:r>
              <a:rPr lang="tr-TR" b="1" i="1" dirty="0"/>
              <a:t> (ergenlik dönemi genç nüfus) eğitimi, gelişimi ve psikolojisi hakkında bölgenin bilinçlendirilmesi”</a:t>
            </a:r>
            <a:r>
              <a:rPr lang="tr-TR" dirty="0"/>
              <a:t> öncelikleri ile doğrudan ilgilidir.</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76357771-7100-4580-A25D-F6CDAB8008C2}" type="slidenum">
              <a:rPr lang="tr-TR">
                <a:solidFill>
                  <a:schemeClr val="accent1">
                    <a:lumMod val="40000"/>
                    <a:lumOff val="60000"/>
                  </a:schemeClr>
                </a:solidFill>
              </a:rPr>
              <a:pPr>
                <a:defRPr/>
              </a:pPr>
              <a:t>24</a:t>
            </a:fld>
            <a:endParaRPr lang="tr-TR">
              <a:solidFill>
                <a:schemeClr val="accent1">
                  <a:lumMod val="40000"/>
                  <a:lumOff val="60000"/>
                </a:schemeClr>
              </a:solidFill>
            </a:endParaRPr>
          </a:p>
        </p:txBody>
      </p:sp>
      <p:sp>
        <p:nvSpPr>
          <p:cNvPr id="8" name="7 Metin kutusu"/>
          <p:cNvSpPr txBox="1"/>
          <p:nvPr/>
        </p:nvSpPr>
        <p:spPr>
          <a:xfrm>
            <a:off x="179512" y="144499"/>
            <a:ext cx="8424863" cy="880369"/>
          </a:xfrm>
          <a:prstGeom prst="rect">
            <a:avLst/>
          </a:prstGeom>
        </p:spPr>
        <p:style>
          <a:lnRef idx="2">
            <a:schemeClr val="dk1"/>
          </a:lnRef>
          <a:fillRef idx="1">
            <a:schemeClr val="lt1"/>
          </a:fillRef>
          <a:effectRef idx="0">
            <a:schemeClr val="dk1"/>
          </a:effectRef>
          <a:fontRef idx="minor">
            <a:schemeClr val="dk1"/>
          </a:fontRef>
        </p:style>
        <p:txBody>
          <a:bodyPr wrap="square" anchor="ctr">
            <a:spAutoFit/>
          </a:bodyPr>
          <a:lstStyle/>
          <a:p>
            <a:pPr lvl="2" fontAlgn="auto">
              <a:lnSpc>
                <a:spcPct val="150000"/>
              </a:lnSpc>
              <a:spcBef>
                <a:spcPts val="0"/>
              </a:spcBef>
              <a:spcAft>
                <a:spcPts val="0"/>
              </a:spcAft>
              <a:defRPr/>
            </a:pPr>
            <a:r>
              <a:rPr lang="tr-TR" b="1" dirty="0"/>
              <a:t>1.6.1 </a:t>
            </a:r>
            <a:r>
              <a:rPr lang="tr-TR" dirty="0"/>
              <a:t>Projenin, Programın hedefleri ve öncelikleri ile </a:t>
            </a:r>
            <a:r>
              <a:rPr lang="tr-TR" dirty="0" smtClean="0"/>
              <a:t>ilgisi</a:t>
            </a:r>
          </a:p>
          <a:p>
            <a:pPr lvl="2" fontAlgn="auto">
              <a:lnSpc>
                <a:spcPct val="150000"/>
              </a:lnSpc>
              <a:spcBef>
                <a:spcPts val="0"/>
              </a:spcBef>
              <a:spcAft>
                <a:spcPts val="0"/>
              </a:spcAft>
              <a:defRPr/>
            </a:pPr>
            <a:endParaRPr lang="tr-TR" dirty="0"/>
          </a:p>
        </p:txBody>
      </p:sp>
      <p:sp>
        <p:nvSpPr>
          <p:cNvPr id="20485" name="6 Metin kutusu"/>
          <p:cNvSpPr txBox="1">
            <a:spLocks noChangeArrowheads="1"/>
          </p:cNvSpPr>
          <p:nvPr/>
        </p:nvSpPr>
        <p:spPr bwMode="auto">
          <a:xfrm>
            <a:off x="251520" y="1052736"/>
            <a:ext cx="8351838" cy="92333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tr-TR" b="1" dirty="0" smtClean="0">
                <a:latin typeface="Calibri" pitchFamily="34" charset="0"/>
              </a:rPr>
              <a:t>Anahtar </a:t>
            </a:r>
            <a:r>
              <a:rPr lang="tr-TR" b="1" dirty="0">
                <a:latin typeface="Calibri" pitchFamily="34" charset="0"/>
              </a:rPr>
              <a:t>Soru:</a:t>
            </a:r>
          </a:p>
          <a:p>
            <a:r>
              <a:rPr lang="tr-TR" b="1" dirty="0">
                <a:latin typeface="Calibri" pitchFamily="34" charset="0"/>
              </a:rPr>
              <a:t>Önerilen proje genel amacı ve özel amacı, mali destek programının genel amacına ve önceliklerine uygun mu? </a:t>
            </a:r>
            <a:r>
              <a:rPr lang="tr-TR" b="1" u="sng" dirty="0">
                <a:solidFill>
                  <a:srgbClr val="C00000"/>
                </a:solidFill>
                <a:latin typeface="Calibri" pitchFamily="34" charset="0"/>
              </a:rPr>
              <a:t>Uygunsa nasıl?</a:t>
            </a:r>
            <a:endParaRPr lang="tr-TR" u="sng" dirty="0">
              <a:solidFill>
                <a:srgbClr val="C00000"/>
              </a:solidFill>
              <a:latin typeface="Calibri" pitchFamily="34" charset="0"/>
            </a:endParaRPr>
          </a:p>
        </p:txBody>
      </p:sp>
      <p:sp>
        <p:nvSpPr>
          <p:cNvPr id="9" name="8 Metin kutusu"/>
          <p:cNvSpPr txBox="1"/>
          <p:nvPr/>
        </p:nvSpPr>
        <p:spPr>
          <a:xfrm>
            <a:off x="0" y="2060848"/>
            <a:ext cx="9144000" cy="4204356"/>
          </a:xfrm>
          <a:prstGeom prst="rect">
            <a:avLst/>
          </a:prstGeom>
        </p:spPr>
        <p:style>
          <a:lnRef idx="1">
            <a:schemeClr val="accent2"/>
          </a:lnRef>
          <a:fillRef idx="1001">
            <a:schemeClr val="lt2"/>
          </a:fillRef>
          <a:effectRef idx="1">
            <a:schemeClr val="accent2"/>
          </a:effectRef>
          <a:fontRef idx="minor">
            <a:schemeClr val="dk1"/>
          </a:fontRef>
        </p:style>
        <p:txBody>
          <a:bodyPr wrap="square">
            <a:spAutoFit/>
          </a:bodyPr>
          <a:lstStyle/>
          <a:p>
            <a:pPr lvl="0">
              <a:lnSpc>
                <a:spcPct val="150000"/>
              </a:lnSpc>
            </a:pPr>
            <a:r>
              <a:rPr lang="tr-TR" dirty="0" smtClean="0"/>
              <a:t>Toplumda dezavantajlı konumda olan duyma özürlü  vatandaşlara yönelik işaret dili ve işitme engellilerle iletişim konusunda temel beceri ve bilgilere sahip tercümanlar  yetiştirmek amacında olan projemiz “Sosyal Kalkınma Mali Destek Programı”nda belirtilen ‘dezavantajlı gruplara yönelik hizmet eksiklerinin giderilmesi’ özel amacıyla doğrudan ilgilidir. </a:t>
            </a:r>
          </a:p>
          <a:p>
            <a:pPr lvl="0">
              <a:lnSpc>
                <a:spcPct val="150000"/>
              </a:lnSpc>
            </a:pPr>
            <a:r>
              <a:rPr lang="tr-TR" dirty="0" smtClean="0"/>
              <a:t>Ayrıca eğitim faaliyetleri sonucunda katılımcıların kişisel gelişimlerine katkı sağlanmış olacağından ve bu sayede yeni istihdam alternatifleri doğacağından ve ayrıca işitme engelli bireylere tercümanlık hizmeti sağlanarak özel ve resmi kurum ve kuruluşlarda söz konusu dezavantajlı gruba yönelik hizmet verileceğinden yine programın öncelikleri arasında belirtilen ‘bölgede insan kaynakları kapasitesinin geliştirilmesi ve hizmet eksikliklerinin giderilmesi’ (Öncelik 1) maddesine göre de öncelikli bir konudur.  </a:t>
            </a:r>
            <a:endParaRPr lang="tr-TR"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EE72747B-9161-4B9E-BE46-0BDE50903C08}" type="slidenum">
              <a:rPr lang="tr-TR">
                <a:solidFill>
                  <a:schemeClr val="accent1">
                    <a:lumMod val="40000"/>
                    <a:lumOff val="60000"/>
                  </a:schemeClr>
                </a:solidFill>
              </a:rPr>
              <a:pPr>
                <a:defRPr/>
              </a:pPr>
              <a:t>25</a:t>
            </a:fld>
            <a:endParaRPr lang="tr-TR">
              <a:solidFill>
                <a:schemeClr val="accent1">
                  <a:lumMod val="40000"/>
                  <a:lumOff val="60000"/>
                </a:schemeClr>
              </a:solidFill>
            </a:endParaRPr>
          </a:p>
        </p:txBody>
      </p:sp>
      <p:sp>
        <p:nvSpPr>
          <p:cNvPr id="8" name="7 Metin kutusu"/>
          <p:cNvSpPr txBox="1"/>
          <p:nvPr/>
        </p:nvSpPr>
        <p:spPr>
          <a:xfrm>
            <a:off x="107504" y="143248"/>
            <a:ext cx="8424863" cy="921791"/>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1.6.2</a:t>
            </a:r>
            <a:r>
              <a:rPr lang="tr-TR" dirty="0"/>
              <a:t> Kapsanan bölgede belirlenen ihtiyaç ve sorunların tanımlanması</a:t>
            </a:r>
            <a:r>
              <a:rPr lang="tr-TR" dirty="0" smtClean="0"/>
              <a:t>.</a:t>
            </a:r>
          </a:p>
          <a:p>
            <a:pPr lvl="2" fontAlgn="auto">
              <a:lnSpc>
                <a:spcPct val="150000"/>
              </a:lnSpc>
              <a:spcBef>
                <a:spcPts val="0"/>
              </a:spcBef>
              <a:spcAft>
                <a:spcPts val="0"/>
              </a:spcAft>
              <a:defRPr/>
            </a:pPr>
            <a:r>
              <a:rPr lang="tr-TR" dirty="0" smtClean="0"/>
              <a:t> </a:t>
            </a:r>
            <a:endParaRPr lang="tr-TR" sz="2000" dirty="0"/>
          </a:p>
        </p:txBody>
      </p:sp>
      <p:sp>
        <p:nvSpPr>
          <p:cNvPr id="21509" name="6 Metin kutusu"/>
          <p:cNvSpPr txBox="1">
            <a:spLocks noChangeArrowheads="1"/>
          </p:cNvSpPr>
          <p:nvPr/>
        </p:nvSpPr>
        <p:spPr bwMode="auto">
          <a:xfrm>
            <a:off x="251520" y="1746821"/>
            <a:ext cx="8351838" cy="1754187"/>
          </a:xfrm>
          <a:prstGeom prst="rect">
            <a:avLst/>
          </a:prstGeom>
          <a:noFill/>
          <a:ln w="9525">
            <a:noFill/>
            <a:miter lim="800000"/>
            <a:headEnd/>
            <a:tailEnd/>
          </a:ln>
        </p:spPr>
        <p:txBody>
          <a:bodyPr>
            <a:spAutoFit/>
          </a:bodyPr>
          <a:lstStyle/>
          <a:p>
            <a:r>
              <a:rPr lang="tr-TR" b="1" dirty="0">
                <a:latin typeface="Calibri" pitchFamily="34" charset="0"/>
              </a:rPr>
              <a:t>Anahtar Sorular:</a:t>
            </a:r>
          </a:p>
          <a:p>
            <a:r>
              <a:rPr lang="tr-TR" b="1" dirty="0">
                <a:latin typeface="Calibri" pitchFamily="34" charset="0"/>
              </a:rPr>
              <a:t>• Projeniz </a:t>
            </a:r>
            <a:r>
              <a:rPr lang="tr-TR" b="1" dirty="0">
                <a:solidFill>
                  <a:srgbClr val="C00000"/>
                </a:solidFill>
                <a:latin typeface="Calibri" pitchFamily="34" charset="0"/>
              </a:rPr>
              <a:t>hangi bölge</a:t>
            </a:r>
            <a:r>
              <a:rPr lang="tr-TR" b="1" dirty="0">
                <a:latin typeface="Calibri" pitchFamily="34" charset="0"/>
              </a:rPr>
              <a:t>de gerçekleştirilecektir?</a:t>
            </a:r>
          </a:p>
          <a:p>
            <a:r>
              <a:rPr lang="tr-TR" b="1" dirty="0">
                <a:solidFill>
                  <a:srgbClr val="C00000"/>
                </a:solidFill>
                <a:latin typeface="Calibri" pitchFamily="34" charset="0"/>
              </a:rPr>
              <a:t>• Neden bu bölge </a:t>
            </a:r>
            <a:r>
              <a:rPr lang="tr-TR" b="1" dirty="0">
                <a:latin typeface="Calibri" pitchFamily="34" charset="0"/>
              </a:rPr>
              <a:t>seçilmiştir?</a:t>
            </a:r>
          </a:p>
          <a:p>
            <a:r>
              <a:rPr lang="tr-TR" b="1" dirty="0">
                <a:latin typeface="Calibri" pitchFamily="34" charset="0"/>
              </a:rPr>
              <a:t>• Projenizin gerçekleşeceği </a:t>
            </a:r>
            <a:r>
              <a:rPr lang="tr-TR" b="1" dirty="0">
                <a:solidFill>
                  <a:srgbClr val="C00000"/>
                </a:solidFill>
                <a:latin typeface="Calibri" pitchFamily="34" charset="0"/>
              </a:rPr>
              <a:t>hedef bölgenin sizin ele alacağınız sorunları neler</a:t>
            </a:r>
            <a:r>
              <a:rPr lang="tr-TR" b="1" dirty="0">
                <a:latin typeface="Calibri" pitchFamily="34" charset="0"/>
              </a:rPr>
              <a:t>dir?</a:t>
            </a:r>
          </a:p>
          <a:p>
            <a:r>
              <a:rPr lang="tr-TR" b="1" dirty="0">
                <a:latin typeface="Calibri" pitchFamily="34" charset="0"/>
              </a:rPr>
              <a:t>• Bu bölge ve projenizin ele aldığı </a:t>
            </a:r>
            <a:r>
              <a:rPr lang="tr-TR" b="1" dirty="0">
                <a:solidFill>
                  <a:srgbClr val="0070C0"/>
                </a:solidFill>
                <a:latin typeface="Calibri" pitchFamily="34" charset="0"/>
              </a:rPr>
              <a:t>konuyla ilgili olarak, veri, istatistik, araştırma </a:t>
            </a:r>
            <a:r>
              <a:rPr lang="tr-TR" b="1" dirty="0">
                <a:latin typeface="Calibri" pitchFamily="34" charset="0"/>
              </a:rPr>
              <a:t>vb. var mıdır?</a:t>
            </a:r>
            <a:endParaRPr lang="tr-TR" u="sng" dirty="0">
              <a:solidFill>
                <a:srgbClr val="C00000"/>
              </a:solidFill>
              <a:latin typeface="Calibri" pitchFamily="34" charset="0"/>
            </a:endParaRPr>
          </a:p>
        </p:txBody>
      </p:sp>
      <p:sp>
        <p:nvSpPr>
          <p:cNvPr id="9" name="8 Metin kutusu"/>
          <p:cNvSpPr txBox="1"/>
          <p:nvPr/>
        </p:nvSpPr>
        <p:spPr>
          <a:xfrm>
            <a:off x="0" y="3807231"/>
            <a:ext cx="9144000" cy="29341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lnSpc>
                <a:spcPct val="150000"/>
              </a:lnSpc>
              <a:spcBef>
                <a:spcPts val="200"/>
              </a:spcBef>
              <a:spcAft>
                <a:spcPts val="200"/>
              </a:spcAft>
              <a:defRPr/>
            </a:pPr>
            <a:r>
              <a:rPr lang="tr-TR" sz="1600" b="1" u="sng" dirty="0">
                <a:effectLst>
                  <a:outerShdw blurRad="38100" dist="38100" dir="2700000" algn="tl">
                    <a:srgbClr val="000000">
                      <a:alpha val="43137"/>
                    </a:srgbClr>
                  </a:outerShdw>
                </a:effectLst>
              </a:rPr>
              <a:t>Sıkça Yapılan </a:t>
            </a:r>
            <a:r>
              <a:rPr lang="tr-TR" sz="1600" b="1" u="sng" dirty="0" smtClean="0">
                <a:effectLst>
                  <a:outerShdw blurRad="38100" dist="38100" dir="2700000" algn="tl">
                    <a:srgbClr val="000000">
                      <a:alpha val="43137"/>
                    </a:srgbClr>
                  </a:outerShdw>
                </a:effectLst>
              </a:rPr>
              <a:t>Hatalar</a:t>
            </a:r>
            <a:endParaRPr lang="tr-TR" sz="300" b="1" u="sng" dirty="0">
              <a:effectLst>
                <a:outerShdw blurRad="38100" dist="38100" dir="2700000" algn="tl">
                  <a:srgbClr val="000000">
                    <a:alpha val="43137"/>
                  </a:srgbClr>
                </a:outerShdw>
              </a:effectLst>
            </a:endParaRPr>
          </a:p>
          <a:p>
            <a:pPr fontAlgn="auto">
              <a:lnSpc>
                <a:spcPct val="150000"/>
              </a:lnSpc>
              <a:spcBef>
                <a:spcPts val="200"/>
              </a:spcBef>
              <a:spcAft>
                <a:spcPts val="200"/>
              </a:spcAft>
              <a:defRPr/>
            </a:pPr>
            <a:r>
              <a:rPr lang="tr-TR" sz="1600" dirty="0"/>
              <a:t>• Projede sorun olarak tanımlanan konu ile ilgili </a:t>
            </a:r>
            <a:r>
              <a:rPr lang="tr-TR" sz="1600" b="1" dirty="0"/>
              <a:t>somut bilgilerin yansıtılmamış </a:t>
            </a:r>
            <a:r>
              <a:rPr lang="tr-TR" sz="1600" dirty="0"/>
              <a:t>olması.</a:t>
            </a:r>
          </a:p>
          <a:p>
            <a:pPr fontAlgn="auto">
              <a:lnSpc>
                <a:spcPct val="150000"/>
              </a:lnSpc>
              <a:spcBef>
                <a:spcPts val="200"/>
              </a:spcBef>
              <a:spcAft>
                <a:spcPts val="200"/>
              </a:spcAft>
              <a:defRPr/>
            </a:pPr>
            <a:r>
              <a:rPr lang="tr-TR" sz="1600" dirty="0"/>
              <a:t>• Hedef bölgenin ihtiyaç ve sorunlarına ilişkin </a:t>
            </a:r>
            <a:r>
              <a:rPr lang="tr-TR" sz="1600" b="1" dirty="0"/>
              <a:t>doğruluğu kontrol edilebilir veriler bulunmaması</a:t>
            </a:r>
            <a:r>
              <a:rPr lang="tr-TR" sz="1600" dirty="0"/>
              <a:t>.</a:t>
            </a:r>
          </a:p>
          <a:p>
            <a:pPr fontAlgn="auto">
              <a:lnSpc>
                <a:spcPct val="150000"/>
              </a:lnSpc>
              <a:spcBef>
                <a:spcPts val="200"/>
              </a:spcBef>
              <a:spcAft>
                <a:spcPts val="200"/>
              </a:spcAft>
              <a:defRPr/>
            </a:pPr>
            <a:r>
              <a:rPr lang="tr-TR" sz="1600" dirty="0" smtClean="0"/>
              <a:t>• </a:t>
            </a:r>
            <a:r>
              <a:rPr lang="tr-TR" sz="1600" b="1" dirty="0"/>
              <a:t>Bölgenin ve sektörün ihtiyaçları ve sorunlarının net olarak belirtilmemiş olması</a:t>
            </a:r>
          </a:p>
          <a:p>
            <a:pPr fontAlgn="auto">
              <a:lnSpc>
                <a:spcPct val="150000"/>
              </a:lnSpc>
              <a:spcBef>
                <a:spcPts val="200"/>
              </a:spcBef>
              <a:spcAft>
                <a:spcPts val="200"/>
              </a:spcAft>
              <a:defRPr/>
            </a:pPr>
            <a:r>
              <a:rPr lang="tr-TR" sz="1600" dirty="0"/>
              <a:t>• Pazarın satış ve pazarlamaya ilişkin bölümünün eksik ele alınması</a:t>
            </a:r>
          </a:p>
          <a:p>
            <a:pPr fontAlgn="auto">
              <a:lnSpc>
                <a:spcPct val="150000"/>
              </a:lnSpc>
              <a:spcBef>
                <a:spcPts val="200"/>
              </a:spcBef>
              <a:spcAft>
                <a:spcPts val="200"/>
              </a:spcAft>
              <a:defRPr/>
            </a:pPr>
            <a:r>
              <a:rPr lang="tr-TR" sz="1600" dirty="0"/>
              <a:t>• </a:t>
            </a:r>
            <a:r>
              <a:rPr lang="tr-TR" sz="1600" b="1" dirty="0"/>
              <a:t>Sektör ihtiyaçları ile ilgili verilerin bulunmaması nedeni ile projenin hedefe ne kadar ulaşacağı veya bölgenin sorununa ne kadar çözüm bulacağını ortaya koyamaması</a:t>
            </a:r>
          </a:p>
        </p:txBody>
      </p:sp>
      <p:sp>
        <p:nvSpPr>
          <p:cNvPr id="10" name="9 Metin kutusu"/>
          <p:cNvSpPr txBox="1"/>
          <p:nvPr/>
        </p:nvSpPr>
        <p:spPr>
          <a:xfrm>
            <a:off x="899592" y="1052736"/>
            <a:ext cx="7504875"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Projeyle çözmeyi amaçladığınız sorunu raporlarla kaynaklarla anlatınız.</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EE72747B-9161-4B9E-BE46-0BDE50903C08}" type="slidenum">
              <a:rPr lang="tr-TR">
                <a:solidFill>
                  <a:schemeClr val="accent1">
                    <a:lumMod val="40000"/>
                    <a:lumOff val="60000"/>
                  </a:schemeClr>
                </a:solidFill>
              </a:rPr>
              <a:pPr>
                <a:defRPr/>
              </a:pPr>
              <a:t>26</a:t>
            </a:fld>
            <a:endParaRPr lang="tr-TR">
              <a:solidFill>
                <a:schemeClr val="accent1">
                  <a:lumMod val="40000"/>
                  <a:lumOff val="60000"/>
                </a:schemeClr>
              </a:solidFill>
            </a:endParaRPr>
          </a:p>
        </p:txBody>
      </p:sp>
      <p:sp>
        <p:nvSpPr>
          <p:cNvPr id="8" name="7 Metin kutusu"/>
          <p:cNvSpPr txBox="1"/>
          <p:nvPr/>
        </p:nvSpPr>
        <p:spPr>
          <a:xfrm>
            <a:off x="107504" y="188640"/>
            <a:ext cx="8424863" cy="921791"/>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1.6.2</a:t>
            </a:r>
            <a:r>
              <a:rPr lang="tr-TR" dirty="0"/>
              <a:t> Kapsanan bölgede belirlenen ihtiyaç ve sorunların tanımlanması</a:t>
            </a:r>
            <a:r>
              <a:rPr lang="tr-TR" dirty="0" smtClean="0"/>
              <a:t>.</a:t>
            </a:r>
          </a:p>
          <a:p>
            <a:pPr lvl="2" fontAlgn="auto">
              <a:lnSpc>
                <a:spcPct val="150000"/>
              </a:lnSpc>
              <a:spcBef>
                <a:spcPts val="0"/>
              </a:spcBef>
              <a:spcAft>
                <a:spcPts val="0"/>
              </a:spcAft>
              <a:defRPr/>
            </a:pPr>
            <a:r>
              <a:rPr lang="tr-TR" dirty="0" smtClean="0"/>
              <a:t> </a:t>
            </a:r>
            <a:endParaRPr lang="tr-TR" sz="2000" dirty="0"/>
          </a:p>
        </p:txBody>
      </p:sp>
      <p:sp>
        <p:nvSpPr>
          <p:cNvPr id="21509" name="6 Metin kutusu"/>
          <p:cNvSpPr txBox="1">
            <a:spLocks noChangeArrowheads="1"/>
          </p:cNvSpPr>
          <p:nvPr/>
        </p:nvSpPr>
        <p:spPr bwMode="auto">
          <a:xfrm>
            <a:off x="251520" y="2178730"/>
            <a:ext cx="8351838" cy="1754326"/>
          </a:xfrm>
          <a:prstGeom prst="rect">
            <a:avLst/>
          </a:prstGeom>
          <a:ln>
            <a:headEnd/>
            <a:tailEnd/>
          </a:ln>
        </p:spPr>
        <p:style>
          <a:lnRef idx="1">
            <a:schemeClr val="accent2"/>
          </a:lnRef>
          <a:fillRef idx="1001">
            <a:schemeClr val="lt2"/>
          </a:fillRef>
          <a:effectRef idx="1">
            <a:schemeClr val="accent2"/>
          </a:effectRef>
          <a:fontRef idx="minor">
            <a:schemeClr val="dk1"/>
          </a:fontRef>
        </p:style>
        <p:txBody>
          <a:bodyPr>
            <a:spAutoFit/>
          </a:bodyPr>
          <a:lstStyle/>
          <a:p>
            <a:r>
              <a:rPr lang="tr-TR" dirty="0"/>
              <a:t>Ailelerinin göç, ekonomik ve geri kalmışlıkları sebebi ile </a:t>
            </a:r>
            <a:r>
              <a:rPr lang="tr-TR" dirty="0" smtClean="0"/>
              <a:t>bölgemizde </a:t>
            </a:r>
            <a:r>
              <a:rPr lang="tr-TR" dirty="0"/>
              <a:t>suça itilen çocuk sayısı artmaktadır. Şehrin nüfusunun artması sebebi ile yapılan hizmetler yeterli olmamaktadır. Sosyal Yardımlaşma ve Dayanışma Vakfı, Sosyal Hizmetler İl Müdürlüğü, Çocuk Polisi ve kısmi olarak Milli Eğitim çalışma yapmaktadır. Fakat her kurum farklı çalışmalar yaptığından etkili sonuç alınamamaktadır.  </a:t>
            </a:r>
          </a:p>
        </p:txBody>
      </p:sp>
      <p:sp>
        <p:nvSpPr>
          <p:cNvPr id="10" name="9 Metin kutusu"/>
          <p:cNvSpPr txBox="1"/>
          <p:nvPr/>
        </p:nvSpPr>
        <p:spPr>
          <a:xfrm>
            <a:off x="1115616" y="1196752"/>
            <a:ext cx="6708775" cy="36830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tr-TR" dirty="0"/>
              <a:t>Projeyle çözmeyi amaçladığınız sorunu raporlarla kaynaklarla anlatınız.</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EE72747B-9161-4B9E-BE46-0BDE50903C08}" type="slidenum">
              <a:rPr lang="tr-TR">
                <a:solidFill>
                  <a:schemeClr val="accent1">
                    <a:lumMod val="40000"/>
                    <a:lumOff val="60000"/>
                  </a:schemeClr>
                </a:solidFill>
              </a:rPr>
              <a:pPr>
                <a:defRPr/>
              </a:pPr>
              <a:t>27</a:t>
            </a:fld>
            <a:endParaRPr lang="tr-TR">
              <a:solidFill>
                <a:schemeClr val="accent1">
                  <a:lumMod val="40000"/>
                  <a:lumOff val="60000"/>
                </a:schemeClr>
              </a:solidFill>
            </a:endParaRPr>
          </a:p>
        </p:txBody>
      </p:sp>
      <p:sp>
        <p:nvSpPr>
          <p:cNvPr id="8" name="7 Metin kutusu"/>
          <p:cNvSpPr txBox="1"/>
          <p:nvPr/>
        </p:nvSpPr>
        <p:spPr>
          <a:xfrm>
            <a:off x="107504" y="188640"/>
            <a:ext cx="8424863" cy="921791"/>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1.6.2</a:t>
            </a:r>
            <a:r>
              <a:rPr lang="tr-TR" dirty="0"/>
              <a:t> Kapsanan bölgede belirlenen ihtiyaç ve sorunların tanımlanması</a:t>
            </a:r>
            <a:r>
              <a:rPr lang="tr-TR" dirty="0" smtClean="0"/>
              <a:t>.</a:t>
            </a:r>
          </a:p>
          <a:p>
            <a:pPr lvl="2" fontAlgn="auto">
              <a:lnSpc>
                <a:spcPct val="150000"/>
              </a:lnSpc>
              <a:spcBef>
                <a:spcPts val="0"/>
              </a:spcBef>
              <a:spcAft>
                <a:spcPts val="0"/>
              </a:spcAft>
              <a:defRPr/>
            </a:pPr>
            <a:r>
              <a:rPr lang="tr-TR" dirty="0" smtClean="0"/>
              <a:t> </a:t>
            </a:r>
            <a:endParaRPr lang="tr-TR" sz="2000" dirty="0"/>
          </a:p>
        </p:txBody>
      </p:sp>
      <p:sp>
        <p:nvSpPr>
          <p:cNvPr id="21509" name="6 Metin kutusu"/>
          <p:cNvSpPr txBox="1">
            <a:spLocks noChangeArrowheads="1"/>
          </p:cNvSpPr>
          <p:nvPr/>
        </p:nvSpPr>
        <p:spPr bwMode="auto">
          <a:xfrm>
            <a:off x="251520" y="2178730"/>
            <a:ext cx="8351838" cy="1754326"/>
          </a:xfrm>
          <a:prstGeom prst="rect">
            <a:avLst/>
          </a:prstGeom>
          <a:ln>
            <a:headEnd/>
            <a:tailEnd/>
          </a:ln>
        </p:spPr>
        <p:style>
          <a:lnRef idx="1">
            <a:schemeClr val="accent2"/>
          </a:lnRef>
          <a:fillRef idx="1001">
            <a:schemeClr val="lt2"/>
          </a:fillRef>
          <a:effectRef idx="1">
            <a:schemeClr val="accent2"/>
          </a:effectRef>
          <a:fontRef idx="minor">
            <a:schemeClr val="dk1"/>
          </a:fontRef>
        </p:style>
        <p:txBody>
          <a:bodyPr>
            <a:spAutoFit/>
          </a:bodyPr>
          <a:lstStyle/>
          <a:p>
            <a:r>
              <a:rPr lang="tr-TR" dirty="0"/>
              <a:t>Ailelerinin göç, ekonomik ve geri kalmışlıkları sebebi ile </a:t>
            </a:r>
            <a:r>
              <a:rPr lang="tr-TR" dirty="0" smtClean="0"/>
              <a:t>bölgemizde </a:t>
            </a:r>
            <a:r>
              <a:rPr lang="tr-TR" dirty="0"/>
              <a:t>suça itilen çocuk sayısı artmaktadır. Şehrin nüfusunun artması sebebi ile yapılan hizmetler yeterli olmamaktadır. Sosyal Yardımlaşma ve Dayanışma Vakfı, Sosyal Hizmetler İl Müdürlüğü, Çocuk Polisi ve kısmi olarak Milli Eğitim çalışma yapmaktadır. Fakat her kurum farklı çalışmalar yaptığından etkili sonuç alınamamaktadır.  </a:t>
            </a:r>
          </a:p>
        </p:txBody>
      </p:sp>
      <p:sp>
        <p:nvSpPr>
          <p:cNvPr id="10" name="9 Metin kutusu"/>
          <p:cNvSpPr txBox="1"/>
          <p:nvPr/>
        </p:nvSpPr>
        <p:spPr>
          <a:xfrm>
            <a:off x="1115616" y="1196752"/>
            <a:ext cx="6708775" cy="36830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tr-TR" dirty="0"/>
              <a:t>Projeyle çözmeyi amaçladığınız sorunu raporlarla kaynaklarla anlatınız.</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EE72747B-9161-4B9E-BE46-0BDE50903C08}" type="slidenum">
              <a:rPr lang="tr-TR">
                <a:solidFill>
                  <a:schemeClr val="accent1">
                    <a:lumMod val="40000"/>
                    <a:lumOff val="60000"/>
                  </a:schemeClr>
                </a:solidFill>
              </a:rPr>
              <a:pPr>
                <a:defRPr/>
              </a:pPr>
              <a:t>28</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28775"/>
            <a:ext cx="8424863" cy="46513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1.6.2</a:t>
            </a:r>
            <a:r>
              <a:rPr lang="tr-TR" dirty="0"/>
              <a:t> Kapsanan bölgede belirlenen ihtiyaç ve sorunların tanımlanması. </a:t>
            </a:r>
            <a:endParaRPr lang="tr-TR" sz="2000" dirty="0"/>
          </a:p>
        </p:txBody>
      </p:sp>
      <p:sp>
        <p:nvSpPr>
          <p:cNvPr id="21509" name="6 Metin kutusu"/>
          <p:cNvSpPr txBox="1">
            <a:spLocks noChangeArrowheads="1"/>
          </p:cNvSpPr>
          <p:nvPr/>
        </p:nvSpPr>
        <p:spPr bwMode="auto">
          <a:xfrm>
            <a:off x="251520" y="2898810"/>
            <a:ext cx="8351838" cy="1754326"/>
          </a:xfrm>
          <a:prstGeom prst="rect">
            <a:avLst/>
          </a:prstGeom>
          <a:ln>
            <a:headEnd/>
            <a:tailEnd/>
          </a:ln>
        </p:spPr>
        <p:style>
          <a:lnRef idx="1">
            <a:schemeClr val="accent2"/>
          </a:lnRef>
          <a:fillRef idx="1001">
            <a:schemeClr val="lt2"/>
          </a:fillRef>
          <a:effectRef idx="1">
            <a:schemeClr val="accent2"/>
          </a:effectRef>
          <a:fontRef idx="minor">
            <a:schemeClr val="dk1"/>
          </a:fontRef>
        </p:style>
        <p:txBody>
          <a:bodyPr>
            <a:spAutoFit/>
          </a:bodyPr>
          <a:lstStyle/>
          <a:p>
            <a:r>
              <a:rPr lang="tr-TR" dirty="0"/>
              <a:t>Türkiye'de toplumun okuma alışkanlığını belirlemeye yönelik yapılan birçok araştırmada, kitap okuma konusunda birçok dünya ülkesinin gerisindedir</a:t>
            </a:r>
            <a:r>
              <a:rPr lang="tr-TR" dirty="0" smtClean="0"/>
              <a:t>. Japonya'da </a:t>
            </a:r>
            <a:r>
              <a:rPr lang="tr-TR" dirty="0"/>
              <a:t>toplumun yüzde 14'ü, ABD'de yüzde 12'si, İngiltere ve Fransa'da yüzde 21'i düzenli kitap okurken, Türkiye'de durum yüzde 0,1, yani binde 1 düzeyinde olduğu Milli Eğitim Bakanı tarafından beyan edilmiştir</a:t>
            </a:r>
            <a:r>
              <a:rPr lang="tr-TR" dirty="0" smtClean="0"/>
              <a:t>. Türkiye </a:t>
            </a:r>
            <a:r>
              <a:rPr lang="tr-TR" dirty="0"/>
              <a:t>kitap okuma oranı % 4,5 iken televizyon seyretme oranı %94 seviyelerindedir.</a:t>
            </a:r>
          </a:p>
        </p:txBody>
      </p:sp>
      <p:sp>
        <p:nvSpPr>
          <p:cNvPr id="10" name="9 Metin kutusu"/>
          <p:cNvSpPr txBox="1"/>
          <p:nvPr/>
        </p:nvSpPr>
        <p:spPr>
          <a:xfrm>
            <a:off x="1116013" y="2124075"/>
            <a:ext cx="6708775" cy="36830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tr-TR" dirty="0"/>
              <a:t>Projeyle çözmeyi amaçladığınız sorunu raporlarla kaynaklarla anlatınız.</a:t>
            </a:r>
          </a:p>
        </p:txBody>
      </p:sp>
      <p:sp>
        <p:nvSpPr>
          <p:cNvPr id="12" name="11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Mevcut Durum Analizi</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9BC24378-5260-46EE-B38E-DB7E3CF65390}" type="slidenum">
              <a:rPr lang="tr-TR">
                <a:solidFill>
                  <a:schemeClr val="accent1">
                    <a:lumMod val="40000"/>
                    <a:lumOff val="60000"/>
                  </a:schemeClr>
                </a:solidFill>
              </a:rPr>
              <a:pPr>
                <a:defRPr/>
              </a:pPr>
              <a:t>29</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28775"/>
            <a:ext cx="8424863" cy="46513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1.6.3</a:t>
            </a:r>
            <a:r>
              <a:rPr lang="tr-TR" dirty="0"/>
              <a:t> Hedef grubun(</a:t>
            </a:r>
            <a:r>
              <a:rPr lang="tr-TR" dirty="0" err="1"/>
              <a:t>ların</a:t>
            </a:r>
            <a:r>
              <a:rPr lang="tr-TR" dirty="0"/>
              <a:t>) ve Nihai Yararlanıcıların tanımı ve tahmini sayıları </a:t>
            </a:r>
            <a:endParaRPr lang="tr-TR" sz="2000" dirty="0"/>
          </a:p>
        </p:txBody>
      </p:sp>
      <p:sp>
        <p:nvSpPr>
          <p:cNvPr id="22533" name="6 Metin kutusu"/>
          <p:cNvSpPr txBox="1">
            <a:spLocks noChangeArrowheads="1"/>
          </p:cNvSpPr>
          <p:nvPr/>
        </p:nvSpPr>
        <p:spPr bwMode="auto">
          <a:xfrm>
            <a:off x="323850" y="2311400"/>
            <a:ext cx="8351838" cy="1477963"/>
          </a:xfrm>
          <a:prstGeom prst="rect">
            <a:avLst/>
          </a:prstGeom>
          <a:noFill/>
          <a:ln w="9525">
            <a:noFill/>
            <a:miter lim="800000"/>
            <a:headEnd/>
            <a:tailEnd/>
          </a:ln>
        </p:spPr>
        <p:txBody>
          <a:bodyPr>
            <a:spAutoFit/>
          </a:bodyPr>
          <a:lstStyle/>
          <a:p>
            <a:r>
              <a:rPr lang="tr-TR" b="1">
                <a:latin typeface="Calibri" pitchFamily="34" charset="0"/>
              </a:rPr>
              <a:t>Anahtar Sorular:</a:t>
            </a:r>
          </a:p>
          <a:p>
            <a:r>
              <a:rPr lang="tr-TR" b="1">
                <a:latin typeface="Calibri" pitchFamily="34" charset="0"/>
              </a:rPr>
              <a:t>• Projenizin </a:t>
            </a:r>
            <a:r>
              <a:rPr lang="tr-TR" b="1">
                <a:solidFill>
                  <a:srgbClr val="C00000"/>
                </a:solidFill>
                <a:latin typeface="Calibri" pitchFamily="34" charset="0"/>
              </a:rPr>
              <a:t>hedef grubu kimdir</a:t>
            </a:r>
            <a:r>
              <a:rPr lang="tr-TR" b="1">
                <a:latin typeface="Calibri" pitchFamily="34" charset="0"/>
              </a:rPr>
              <a:t>, doğrudan ve en çok kim etkilenecektir?</a:t>
            </a:r>
          </a:p>
          <a:p>
            <a:r>
              <a:rPr lang="tr-TR" b="1">
                <a:latin typeface="Calibri" pitchFamily="34" charset="0"/>
              </a:rPr>
              <a:t>Bunlar </a:t>
            </a:r>
            <a:r>
              <a:rPr lang="tr-TR" b="1">
                <a:solidFill>
                  <a:srgbClr val="C00000"/>
                </a:solidFill>
                <a:latin typeface="Calibri" pitchFamily="34" charset="0"/>
              </a:rPr>
              <a:t>yaklaşık kaç kişidir</a:t>
            </a:r>
            <a:r>
              <a:rPr lang="tr-TR" b="1">
                <a:latin typeface="Calibri" pitchFamily="34" charset="0"/>
              </a:rPr>
              <a:t>?</a:t>
            </a:r>
          </a:p>
          <a:p>
            <a:r>
              <a:rPr lang="tr-TR" b="1">
                <a:latin typeface="Calibri" pitchFamily="34" charset="0"/>
              </a:rPr>
              <a:t>• Projenizin </a:t>
            </a:r>
            <a:r>
              <a:rPr lang="tr-TR" b="1">
                <a:solidFill>
                  <a:srgbClr val="C00000"/>
                </a:solidFill>
                <a:latin typeface="Calibri" pitchFamily="34" charset="0"/>
              </a:rPr>
              <a:t>dolaylı olarak etkileyeceği kişi, kurum ve gruplar </a:t>
            </a:r>
            <a:r>
              <a:rPr lang="tr-TR" b="1">
                <a:latin typeface="Calibri" pitchFamily="34" charset="0"/>
              </a:rPr>
              <a:t>var mıdır?</a:t>
            </a:r>
          </a:p>
          <a:p>
            <a:r>
              <a:rPr lang="tr-TR" b="1">
                <a:latin typeface="Calibri" pitchFamily="34" charset="0"/>
              </a:rPr>
              <a:t>• Projenizden </a:t>
            </a:r>
            <a:r>
              <a:rPr lang="tr-TR" b="1">
                <a:solidFill>
                  <a:srgbClr val="C00000"/>
                </a:solidFill>
                <a:latin typeface="Calibri" pitchFamily="34" charset="0"/>
              </a:rPr>
              <a:t>olumsuz etkilenebilecek kişi, kurum veya gruplar </a:t>
            </a:r>
            <a:r>
              <a:rPr lang="tr-TR" b="1">
                <a:latin typeface="Calibri" pitchFamily="34" charset="0"/>
              </a:rPr>
              <a:t>var mıdır?</a:t>
            </a:r>
            <a:endParaRPr lang="tr-TR" u="sng">
              <a:solidFill>
                <a:srgbClr val="C00000"/>
              </a:solidFill>
              <a:latin typeface="Calibri" pitchFamily="34" charset="0"/>
            </a:endParaRPr>
          </a:p>
        </p:txBody>
      </p:sp>
      <p:sp>
        <p:nvSpPr>
          <p:cNvPr id="10" name="9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2195513" y="908050"/>
            <a:ext cx="4968875" cy="576263"/>
          </a:xfrm>
          <a:prstGeom prst="rect">
            <a:avLst/>
          </a:prstGeom>
        </p:spPr>
        <p:txBody>
          <a:bodyPr>
            <a:noAutofit/>
          </a:bodyPr>
          <a:lstStyle/>
          <a:p>
            <a:pPr algn="ctr">
              <a:defRPr/>
            </a:pPr>
            <a:r>
              <a:rPr lang="tr-TR" sz="3200" b="1" dirty="0" smtClean="0">
                <a:latin typeface="Arial" pitchFamily="34" charset="0"/>
                <a:cs typeface="Arial" pitchFamily="34" charset="0"/>
              </a:rPr>
              <a:t>Mali Destekler</a:t>
            </a:r>
            <a:endParaRPr lang="tr-TR" sz="3200" b="1" dirty="0">
              <a:latin typeface="Arial" pitchFamily="34" charset="0"/>
              <a:cs typeface="Arial" pitchFamily="34" charset="0"/>
            </a:endParaRPr>
          </a:p>
        </p:txBody>
      </p:sp>
      <p:sp>
        <p:nvSpPr>
          <p:cNvPr id="17411" name="2 İçerik Yer Tutucusu"/>
          <p:cNvSpPr>
            <a:spLocks noGrp="1"/>
          </p:cNvSpPr>
          <p:nvPr>
            <p:ph idx="4294967295"/>
          </p:nvPr>
        </p:nvSpPr>
        <p:spPr>
          <a:xfrm>
            <a:off x="611188" y="1447800"/>
            <a:ext cx="7499350" cy="4800600"/>
          </a:xfrm>
          <a:prstGeom prst="rect">
            <a:avLst/>
          </a:prstGeom>
        </p:spPr>
        <p:txBody>
          <a:bodyPr/>
          <a:lstStyle/>
          <a:p>
            <a:pPr algn="just"/>
            <a:endParaRPr lang="tr-TR" sz="2400" dirty="0" smtClean="0">
              <a:latin typeface="Arial" charset="0"/>
              <a:cs typeface="Arial" charset="0"/>
            </a:endParaRPr>
          </a:p>
          <a:p>
            <a:pPr algn="just"/>
            <a:endParaRPr lang="tr-TR" sz="2400" dirty="0" smtClean="0">
              <a:latin typeface="Arial" charset="0"/>
              <a:cs typeface="Arial" charset="0"/>
            </a:endParaRPr>
          </a:p>
          <a:p>
            <a:pPr algn="just"/>
            <a:r>
              <a:rPr lang="tr-TR" sz="2400" dirty="0" smtClean="0">
                <a:latin typeface="Arial" charset="0"/>
                <a:cs typeface="Arial" charset="0"/>
              </a:rPr>
              <a:t>Doğrudan Finansman Desteği</a:t>
            </a:r>
          </a:p>
          <a:p>
            <a:pPr lvl="1" algn="just"/>
            <a:r>
              <a:rPr lang="tr-TR" sz="2000" dirty="0" smtClean="0">
                <a:latin typeface="Arial" charset="0"/>
                <a:cs typeface="Arial" charset="0"/>
              </a:rPr>
              <a:t>Ajansın belirli usul ve kurallar çerçevesinde, belli proje ve faaliyetlere verdiği karşılıksız yardımlardır. Ajansın esas itibariyle </a:t>
            </a:r>
            <a:r>
              <a:rPr lang="tr-TR" sz="2000" b="1" dirty="0" smtClean="0">
                <a:latin typeface="Arial" charset="0"/>
                <a:cs typeface="Arial" charset="0"/>
              </a:rPr>
              <a:t>proje teklif çağrısı yöntemiyle </a:t>
            </a:r>
            <a:r>
              <a:rPr lang="tr-TR" sz="2000" dirty="0" smtClean="0">
                <a:latin typeface="Arial" charset="0"/>
                <a:cs typeface="Arial" charset="0"/>
              </a:rPr>
              <a:t>kullandırdığı desteklerden oluşur.</a:t>
            </a:r>
          </a:p>
          <a:p>
            <a:pPr lvl="1" algn="just">
              <a:buFont typeface="Verdana" pitchFamily="34" charset="0"/>
              <a:buNone/>
            </a:pPr>
            <a:r>
              <a:rPr lang="tr-TR" sz="2000" b="1" dirty="0" smtClean="0">
                <a:latin typeface="Arial" charset="0"/>
                <a:cs typeface="Arial" charset="0"/>
              </a:rPr>
              <a:t>	</a:t>
            </a:r>
          </a:p>
          <a:p>
            <a:pPr lvl="1" algn="just">
              <a:buFont typeface="Verdana" pitchFamily="34" charset="0"/>
              <a:buNone/>
            </a:pPr>
            <a:r>
              <a:rPr lang="tr-TR" sz="2000" b="1" dirty="0" smtClean="0">
                <a:latin typeface="Arial" charset="0"/>
                <a:cs typeface="Arial" charset="0"/>
              </a:rPr>
              <a:t>	</a:t>
            </a:r>
            <a:endParaRPr lang="tr-TR" sz="2400" dirty="0" smtClean="0">
              <a:latin typeface="Arial" charset="0"/>
              <a:cs typeface="Arial" charset="0"/>
            </a:endParaRPr>
          </a:p>
          <a:p>
            <a:pPr algn="just">
              <a:buSzPct val="100000"/>
              <a:buFont typeface="Wingdings 2" pitchFamily="18" charset="2"/>
              <a:buNone/>
            </a:pPr>
            <a:endParaRPr lang="tr-TR" sz="2400" dirty="0" smtClean="0">
              <a:latin typeface="Arial" charset="0"/>
              <a:cs typeface="Arial" charset="0"/>
            </a:endParaRPr>
          </a:p>
          <a:p>
            <a:pPr lvl="1">
              <a:buFont typeface="Verdana" pitchFamily="34" charset="0"/>
              <a:buNone/>
            </a:pPr>
            <a:endParaRPr lang="tr-TR" sz="2000" dirty="0" smtClean="0">
              <a:latin typeface="Arial" charset="0"/>
              <a:cs typeface="Arial" charset="0"/>
            </a:endParaRPr>
          </a:p>
          <a:p>
            <a:pPr lvl="1">
              <a:buFont typeface="Arial" charset="0"/>
              <a:buChar char="•"/>
            </a:pPr>
            <a:endParaRPr lang="tr-TR"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9BC24378-5260-46EE-B38E-DB7E3CF65390}" type="slidenum">
              <a:rPr lang="tr-TR">
                <a:solidFill>
                  <a:schemeClr val="accent1">
                    <a:lumMod val="40000"/>
                    <a:lumOff val="60000"/>
                  </a:schemeClr>
                </a:solidFill>
              </a:rPr>
              <a:pPr>
                <a:defRPr/>
              </a:pPr>
              <a:t>30</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28775"/>
            <a:ext cx="8424863" cy="46513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1.6.3</a:t>
            </a:r>
            <a:r>
              <a:rPr lang="tr-TR" dirty="0"/>
              <a:t> Hedef grubun(</a:t>
            </a:r>
            <a:r>
              <a:rPr lang="tr-TR" dirty="0" err="1"/>
              <a:t>ların</a:t>
            </a:r>
            <a:r>
              <a:rPr lang="tr-TR" dirty="0"/>
              <a:t>) ve Nihai Yararlanıcıların tanımı ve tahmini sayıları </a:t>
            </a:r>
            <a:endParaRPr lang="tr-TR" sz="2000" dirty="0"/>
          </a:p>
        </p:txBody>
      </p:sp>
      <p:sp>
        <p:nvSpPr>
          <p:cNvPr id="22533" name="6 Metin kutusu"/>
          <p:cNvSpPr txBox="1">
            <a:spLocks noChangeArrowheads="1"/>
          </p:cNvSpPr>
          <p:nvPr/>
        </p:nvSpPr>
        <p:spPr bwMode="auto">
          <a:xfrm>
            <a:off x="323850" y="2311400"/>
            <a:ext cx="8351838" cy="1477963"/>
          </a:xfrm>
          <a:prstGeom prst="rect">
            <a:avLst/>
          </a:prstGeom>
          <a:noFill/>
          <a:ln w="9525">
            <a:noFill/>
            <a:miter lim="800000"/>
            <a:headEnd/>
            <a:tailEnd/>
          </a:ln>
        </p:spPr>
        <p:txBody>
          <a:bodyPr>
            <a:spAutoFit/>
          </a:bodyPr>
          <a:lstStyle/>
          <a:p>
            <a:r>
              <a:rPr lang="tr-TR" b="1" dirty="0">
                <a:latin typeface="Calibri" pitchFamily="34" charset="0"/>
              </a:rPr>
              <a:t>Anahtar Sorular:</a:t>
            </a:r>
          </a:p>
          <a:p>
            <a:r>
              <a:rPr lang="tr-TR" b="1" dirty="0">
                <a:latin typeface="Calibri" pitchFamily="34" charset="0"/>
              </a:rPr>
              <a:t>• Projenizin </a:t>
            </a:r>
            <a:r>
              <a:rPr lang="tr-TR" b="1" dirty="0">
                <a:solidFill>
                  <a:srgbClr val="C00000"/>
                </a:solidFill>
                <a:latin typeface="Calibri" pitchFamily="34" charset="0"/>
              </a:rPr>
              <a:t>hedef grubu kimdir</a:t>
            </a:r>
            <a:r>
              <a:rPr lang="tr-TR" b="1" dirty="0">
                <a:latin typeface="Calibri" pitchFamily="34" charset="0"/>
              </a:rPr>
              <a:t>, doğrudan ve en çok kim etkilenecektir?</a:t>
            </a:r>
          </a:p>
          <a:p>
            <a:r>
              <a:rPr lang="tr-TR" b="1" dirty="0">
                <a:latin typeface="Calibri" pitchFamily="34" charset="0"/>
              </a:rPr>
              <a:t>Bunlar </a:t>
            </a:r>
            <a:r>
              <a:rPr lang="tr-TR" b="1" dirty="0">
                <a:solidFill>
                  <a:srgbClr val="C00000"/>
                </a:solidFill>
                <a:latin typeface="Calibri" pitchFamily="34" charset="0"/>
              </a:rPr>
              <a:t>yaklaşık kaç kişidir</a:t>
            </a:r>
            <a:r>
              <a:rPr lang="tr-TR" b="1" dirty="0">
                <a:latin typeface="Calibri" pitchFamily="34" charset="0"/>
              </a:rPr>
              <a:t>?</a:t>
            </a:r>
          </a:p>
          <a:p>
            <a:r>
              <a:rPr lang="tr-TR" b="1" dirty="0">
                <a:latin typeface="Calibri" pitchFamily="34" charset="0"/>
              </a:rPr>
              <a:t>• Projenizin </a:t>
            </a:r>
            <a:r>
              <a:rPr lang="tr-TR" b="1" dirty="0">
                <a:solidFill>
                  <a:srgbClr val="C00000"/>
                </a:solidFill>
                <a:latin typeface="Calibri" pitchFamily="34" charset="0"/>
              </a:rPr>
              <a:t>dolaylı olarak etkileyeceği kişi, kurum ve gruplar </a:t>
            </a:r>
            <a:r>
              <a:rPr lang="tr-TR" b="1" dirty="0">
                <a:latin typeface="Calibri" pitchFamily="34" charset="0"/>
              </a:rPr>
              <a:t>var mıdır?</a:t>
            </a:r>
          </a:p>
          <a:p>
            <a:r>
              <a:rPr lang="tr-TR" b="1" dirty="0">
                <a:latin typeface="Calibri" pitchFamily="34" charset="0"/>
              </a:rPr>
              <a:t>• Projenizden </a:t>
            </a:r>
            <a:r>
              <a:rPr lang="tr-TR" b="1" dirty="0">
                <a:solidFill>
                  <a:srgbClr val="C00000"/>
                </a:solidFill>
                <a:latin typeface="Calibri" pitchFamily="34" charset="0"/>
              </a:rPr>
              <a:t>olumsuz etkilenebilecek kişi, kurum veya gruplar </a:t>
            </a:r>
            <a:r>
              <a:rPr lang="tr-TR" b="1" dirty="0">
                <a:latin typeface="Calibri" pitchFamily="34" charset="0"/>
              </a:rPr>
              <a:t>var mıdır?</a:t>
            </a:r>
            <a:endParaRPr lang="tr-TR" u="sng" dirty="0">
              <a:solidFill>
                <a:srgbClr val="C00000"/>
              </a:solidFill>
              <a:latin typeface="Calibri" pitchFamily="34" charset="0"/>
            </a:endParaRPr>
          </a:p>
        </p:txBody>
      </p:sp>
      <p:sp>
        <p:nvSpPr>
          <p:cNvPr id="10" name="9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11" name="10 Metin kutusu"/>
          <p:cNvSpPr txBox="1"/>
          <p:nvPr/>
        </p:nvSpPr>
        <p:spPr>
          <a:xfrm>
            <a:off x="395536" y="3950474"/>
            <a:ext cx="8280920" cy="147732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tr-TR" dirty="0" smtClean="0"/>
              <a:t>İzmir merkezde </a:t>
            </a:r>
            <a:r>
              <a:rPr lang="tr-TR" dirty="0"/>
              <a:t>yaklaşık 600 suça itilen genç bulunduğu </a:t>
            </a:r>
            <a:r>
              <a:rPr lang="tr-TR" dirty="0" smtClean="0"/>
              <a:t>İzmir İl </a:t>
            </a:r>
            <a:r>
              <a:rPr lang="tr-TR" dirty="0"/>
              <a:t>Emniyet Müdürlüğü Çocuk Polisi Şube Müdürlüğü kayıtlarından tespit edilmiştir. </a:t>
            </a:r>
            <a:r>
              <a:rPr lang="tr-TR" b="1" dirty="0"/>
              <a:t>Hedef </a:t>
            </a:r>
            <a:r>
              <a:rPr lang="tr-TR" b="1" dirty="0" smtClean="0"/>
              <a:t>grubumuz </a:t>
            </a:r>
            <a:r>
              <a:rPr lang="tr-TR" dirty="0"/>
              <a:t>20 genç ve ailesi olacaktır. </a:t>
            </a:r>
            <a:r>
              <a:rPr lang="tr-TR" dirty="0" smtClean="0"/>
              <a:t>600 </a:t>
            </a:r>
            <a:r>
              <a:rPr lang="tr-TR" dirty="0"/>
              <a:t>gençten yapılacak tarama faaliyeti ile 20 genç seçilecektir. Gençlerimizin artan nüfusa ve geri kalmışlığa bağlı olarak artması sebebi ile </a:t>
            </a:r>
            <a:r>
              <a:rPr lang="tr-TR" b="1" dirty="0"/>
              <a:t>nihai yararlanıcı</a:t>
            </a:r>
            <a:r>
              <a:rPr lang="tr-TR" dirty="0"/>
              <a:t> </a:t>
            </a:r>
            <a:r>
              <a:rPr lang="tr-TR" dirty="0" smtClean="0"/>
              <a:t>İzmir merkezde </a:t>
            </a:r>
            <a:r>
              <a:rPr lang="tr-TR" dirty="0"/>
              <a:t>1.004.000 kişi ve ileri aşamada 2.300.000 il genel nüfusudur. </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9BC24378-5260-46EE-B38E-DB7E3CF65390}" type="slidenum">
              <a:rPr lang="tr-TR">
                <a:solidFill>
                  <a:schemeClr val="accent1">
                    <a:lumMod val="40000"/>
                    <a:lumOff val="60000"/>
                  </a:schemeClr>
                </a:solidFill>
              </a:rPr>
              <a:pPr>
                <a:defRPr/>
              </a:pPr>
              <a:t>31</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556792"/>
            <a:ext cx="8424863" cy="506292"/>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lnSpc>
                <a:spcPct val="150000"/>
              </a:lnSpc>
              <a:spcBef>
                <a:spcPts val="0"/>
              </a:spcBef>
              <a:spcAft>
                <a:spcPts val="0"/>
              </a:spcAft>
              <a:defRPr/>
            </a:pPr>
            <a:r>
              <a:rPr lang="tr-TR" b="1" dirty="0"/>
              <a:t>1.6.3 Hedef grubun(</a:t>
            </a:r>
            <a:r>
              <a:rPr lang="tr-TR" b="1" dirty="0" err="1"/>
              <a:t>ların</a:t>
            </a:r>
            <a:r>
              <a:rPr lang="tr-TR" b="1" dirty="0"/>
              <a:t>) ve Nihai Yararlanıcıların tanımı ve tahmini sayıları </a:t>
            </a:r>
            <a:endParaRPr lang="tr-TR" sz="2000" b="1" dirty="0"/>
          </a:p>
        </p:txBody>
      </p:sp>
      <p:sp>
        <p:nvSpPr>
          <p:cNvPr id="10" name="9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11" name="10 Metin kutusu"/>
          <p:cNvSpPr txBox="1"/>
          <p:nvPr/>
        </p:nvSpPr>
        <p:spPr>
          <a:xfrm>
            <a:off x="251520" y="2060848"/>
            <a:ext cx="8424936"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b="1" i="1" dirty="0"/>
              <a:t>Hedef Gruplar:</a:t>
            </a:r>
            <a:endParaRPr lang="tr-TR" dirty="0"/>
          </a:p>
          <a:p>
            <a:pPr lvl="0"/>
            <a:r>
              <a:rPr lang="tr-TR" dirty="0" err="1" smtClean="0"/>
              <a:t>Montesque</a:t>
            </a:r>
            <a:r>
              <a:rPr lang="tr-TR" dirty="0" smtClean="0"/>
              <a:t> Müze </a:t>
            </a:r>
            <a:r>
              <a:rPr lang="tr-TR" dirty="0"/>
              <a:t>Müdürlüğü personeli – 51 personel</a:t>
            </a:r>
          </a:p>
          <a:p>
            <a:pPr lvl="0"/>
            <a:r>
              <a:rPr lang="tr-TR" dirty="0" err="1" smtClean="0"/>
              <a:t>Paristeki</a:t>
            </a:r>
            <a:r>
              <a:rPr lang="tr-TR" dirty="0" smtClean="0"/>
              <a:t> konaklama </a:t>
            </a:r>
            <a:r>
              <a:rPr lang="tr-TR" dirty="0"/>
              <a:t>işletmeleri – 21 işletme</a:t>
            </a:r>
          </a:p>
          <a:p>
            <a:pPr lvl="0"/>
            <a:r>
              <a:rPr lang="tr-TR" dirty="0" err="1" smtClean="0"/>
              <a:t>Paristeki</a:t>
            </a:r>
            <a:r>
              <a:rPr lang="tr-TR" dirty="0" smtClean="0"/>
              <a:t> </a:t>
            </a:r>
            <a:r>
              <a:rPr lang="tr-TR" dirty="0"/>
              <a:t>Hediyelik eşya satıcıları, lokanta vb. işletmeler- 650 işletme (Lokantacılar Odasına kayıtlı)</a:t>
            </a:r>
          </a:p>
          <a:p>
            <a:pPr lvl="0"/>
            <a:r>
              <a:rPr lang="tr-TR" dirty="0" err="1" smtClean="0"/>
              <a:t>Montesque</a:t>
            </a:r>
            <a:r>
              <a:rPr lang="tr-TR" dirty="0" smtClean="0"/>
              <a:t> Müzesi </a:t>
            </a:r>
            <a:r>
              <a:rPr lang="tr-TR" dirty="0"/>
              <a:t>ziyaretçileri - 1.717.942</a:t>
            </a:r>
          </a:p>
          <a:p>
            <a:pPr lvl="0"/>
            <a:r>
              <a:rPr lang="tr-TR" dirty="0"/>
              <a:t>Projede geçici dönem çalışacak personel – 11 kişi</a:t>
            </a:r>
          </a:p>
          <a:p>
            <a:pPr lvl="0"/>
            <a:r>
              <a:rPr lang="tr-TR" dirty="0"/>
              <a:t>Kitapları basacak yayınevi – 1 şirket</a:t>
            </a:r>
          </a:p>
          <a:p>
            <a:r>
              <a:rPr lang="tr-TR" b="1" i="1" dirty="0"/>
              <a:t>Nihai Yararlanıcı:</a:t>
            </a:r>
            <a:endParaRPr lang="tr-TR" dirty="0"/>
          </a:p>
          <a:p>
            <a:pPr lvl="0"/>
            <a:r>
              <a:rPr lang="tr-TR" dirty="0" err="1" smtClean="0"/>
              <a:t>Paristeki</a:t>
            </a:r>
            <a:r>
              <a:rPr lang="tr-TR" dirty="0" smtClean="0"/>
              <a:t> Konaklama </a:t>
            </a:r>
            <a:r>
              <a:rPr lang="tr-TR" dirty="0"/>
              <a:t>işletmelerinin sahipleri, çalışanları ve aileleri – 21x20 çalışanx5 kişi= 2100 kişi</a:t>
            </a:r>
          </a:p>
          <a:p>
            <a:pPr lvl="0"/>
            <a:r>
              <a:rPr lang="tr-TR" dirty="0" err="1" smtClean="0"/>
              <a:t>Paristeki</a:t>
            </a:r>
            <a:r>
              <a:rPr lang="tr-TR" dirty="0" smtClean="0"/>
              <a:t> Hediyelik </a:t>
            </a:r>
            <a:r>
              <a:rPr lang="tr-TR" dirty="0"/>
              <a:t>eşya satıcıları, lokanta vb. işletmelerde çalışanlar ve aileleri – 650 x 5 çalışan x 5kişi = 16250</a:t>
            </a:r>
          </a:p>
          <a:p>
            <a:pPr lvl="0"/>
            <a:r>
              <a:rPr lang="tr-TR" dirty="0"/>
              <a:t>Projede geçici dönem çalışacak personelin ailesi – 11 x 5= 55 kişi</a:t>
            </a:r>
          </a:p>
          <a:p>
            <a:pPr lvl="0"/>
            <a:r>
              <a:rPr lang="tr-TR" dirty="0" err="1" smtClean="0"/>
              <a:t>Parise</a:t>
            </a:r>
            <a:r>
              <a:rPr lang="tr-TR" dirty="0" smtClean="0"/>
              <a:t> gelen </a:t>
            </a:r>
            <a:r>
              <a:rPr lang="tr-TR" dirty="0"/>
              <a:t>yerli yabancı turistler –yaklaşık 2.000.000 kişi</a:t>
            </a:r>
          </a:p>
          <a:p>
            <a:pPr lvl="0"/>
            <a:r>
              <a:rPr lang="tr-TR" dirty="0" err="1" smtClean="0"/>
              <a:t>Pariste</a:t>
            </a:r>
            <a:r>
              <a:rPr lang="tr-TR" dirty="0" smtClean="0"/>
              <a:t> </a:t>
            </a:r>
            <a:r>
              <a:rPr lang="tr-TR" dirty="0"/>
              <a:t>yaşayan tüm bölge halkı – </a:t>
            </a:r>
            <a:r>
              <a:rPr lang="tr-TR" dirty="0" smtClean="0"/>
              <a:t>15.423.675 </a:t>
            </a:r>
            <a:r>
              <a:rPr lang="tr-TR" dirty="0"/>
              <a:t>kişi</a:t>
            </a:r>
          </a:p>
          <a:p>
            <a:pPr lvl="0"/>
            <a:r>
              <a:rPr lang="tr-TR" dirty="0" smtClean="0"/>
              <a:t>Paris İl </a:t>
            </a:r>
            <a:r>
              <a:rPr lang="tr-TR" dirty="0"/>
              <a:t>Kültür ve Turizm Müdürlüğü çalışanları </a:t>
            </a:r>
          </a:p>
        </p:txBody>
      </p:sp>
      <p:sp>
        <p:nvSpPr>
          <p:cNvPr id="9" name="8 Komut Düğmesi: Geri veya Önceki">
            <a:hlinkClick r:id="rId3" action="ppaction://hlinksldjump" highlightClick="1"/>
          </p:cNvPr>
          <p:cNvSpPr/>
          <p:nvPr/>
        </p:nvSpPr>
        <p:spPr>
          <a:xfrm>
            <a:off x="1043608" y="1052736"/>
            <a:ext cx="1368152" cy="50405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44DBAD77-78D6-4010-AA7C-DD780408C284}" type="slidenum">
              <a:rPr lang="tr-TR">
                <a:solidFill>
                  <a:schemeClr val="accent1">
                    <a:lumMod val="40000"/>
                    <a:lumOff val="60000"/>
                  </a:schemeClr>
                </a:solidFill>
              </a:rPr>
              <a:pPr>
                <a:defRPr/>
              </a:pPr>
              <a:t>32</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4762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400175"/>
            <a:ext cx="8424863" cy="954107"/>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algn="just" fontAlgn="auto">
              <a:spcBef>
                <a:spcPts val="0"/>
              </a:spcBef>
              <a:spcAft>
                <a:spcPts val="0"/>
              </a:spcAft>
              <a:defRPr/>
            </a:pPr>
            <a:r>
              <a:rPr lang="tr-TR" b="1" dirty="0"/>
              <a:t>1.6.4 Bu hedef grubun(</a:t>
            </a:r>
            <a:r>
              <a:rPr lang="tr-TR" b="1" dirty="0" err="1"/>
              <a:t>ların</a:t>
            </a:r>
            <a:r>
              <a:rPr lang="tr-TR" b="1" dirty="0"/>
              <a:t>) </a:t>
            </a:r>
            <a:r>
              <a:rPr lang="tr-TR" b="1" u="sng" dirty="0"/>
              <a:t>seçilme nedenleri </a:t>
            </a:r>
            <a:r>
              <a:rPr lang="tr-TR" b="1" dirty="0"/>
              <a:t>ve bu grupların ihtiyaçlarının ve </a:t>
            </a:r>
            <a:r>
              <a:rPr lang="tr-TR" b="1" u="sng" dirty="0"/>
              <a:t>sorunlarının tanımlanması</a:t>
            </a:r>
            <a:r>
              <a:rPr lang="tr-TR" b="1" dirty="0"/>
              <a:t>. Bu proje, hedef grubun(</a:t>
            </a:r>
            <a:r>
              <a:rPr lang="tr-TR" b="1" dirty="0" err="1"/>
              <a:t>ların</a:t>
            </a:r>
            <a:r>
              <a:rPr lang="tr-TR" b="1" dirty="0"/>
              <a:t>) ve Nihai Yararlanıcıların ihtiyaçlarına nasıl cevap verecek?</a:t>
            </a:r>
            <a:endParaRPr lang="tr-TR" sz="2000" b="1" dirty="0"/>
          </a:p>
        </p:txBody>
      </p:sp>
      <p:sp>
        <p:nvSpPr>
          <p:cNvPr id="23557" name="6 Metin kutusu"/>
          <p:cNvSpPr txBox="1">
            <a:spLocks noChangeArrowheads="1"/>
          </p:cNvSpPr>
          <p:nvPr/>
        </p:nvSpPr>
        <p:spPr bwMode="auto">
          <a:xfrm>
            <a:off x="323850" y="2505387"/>
            <a:ext cx="8351838" cy="3508653"/>
          </a:xfrm>
          <a:prstGeom prst="rect">
            <a:avLst/>
          </a:prstGeom>
          <a:noFill/>
          <a:ln w="9525">
            <a:noFill/>
            <a:miter lim="800000"/>
            <a:headEnd/>
            <a:tailEnd/>
          </a:ln>
        </p:spPr>
        <p:txBody>
          <a:bodyPr>
            <a:spAutoFit/>
          </a:bodyPr>
          <a:lstStyle/>
          <a:p>
            <a:r>
              <a:rPr lang="tr-TR" sz="2400" b="1" u="sng" dirty="0">
                <a:latin typeface="Calibri" pitchFamily="34" charset="0"/>
              </a:rPr>
              <a:t>Anahtar Sorular:</a:t>
            </a:r>
          </a:p>
          <a:p>
            <a:pPr algn="just">
              <a:buFont typeface="Arial" pitchFamily="34" charset="0"/>
              <a:buChar char="•"/>
            </a:pPr>
            <a:r>
              <a:rPr lang="tr-TR" sz="2400" dirty="0" smtClean="0">
                <a:latin typeface="Calibri" pitchFamily="34" charset="0"/>
              </a:rPr>
              <a:t>Hedef </a:t>
            </a:r>
            <a:r>
              <a:rPr lang="tr-TR" sz="2400" dirty="0">
                <a:latin typeface="Calibri" pitchFamily="34" charset="0"/>
              </a:rPr>
              <a:t>grupların sorununu nasıl çözeceksin, ihtiyaçlarına nasıl cevap vereceksin? Hedef gruplar ve nihai </a:t>
            </a:r>
            <a:r>
              <a:rPr lang="tr-TR" sz="2400" dirty="0" smtClean="0">
                <a:latin typeface="Calibri" pitchFamily="34" charset="0"/>
              </a:rPr>
              <a:t>yararlanıcılar projenizden </a:t>
            </a:r>
            <a:r>
              <a:rPr lang="tr-TR" sz="2400" dirty="0">
                <a:latin typeface="Calibri" pitchFamily="34" charset="0"/>
              </a:rPr>
              <a:t>nasıl etkilenecekler?</a:t>
            </a:r>
            <a:endParaRPr lang="tr-TR" sz="2400" u="sng" dirty="0">
              <a:solidFill>
                <a:srgbClr val="C00000"/>
              </a:solidFill>
              <a:latin typeface="Calibri" pitchFamily="34" charset="0"/>
            </a:endParaRPr>
          </a:p>
          <a:p>
            <a:endParaRPr lang="tr-TR" sz="600" dirty="0">
              <a:latin typeface="Calibri" pitchFamily="34" charset="0"/>
            </a:endParaRPr>
          </a:p>
          <a:p>
            <a:pPr>
              <a:buFont typeface="Arial" pitchFamily="34" charset="0"/>
              <a:buChar char="•"/>
            </a:pPr>
            <a:r>
              <a:rPr lang="tr-TR" sz="2400" dirty="0" smtClean="0">
                <a:latin typeface="Calibri" pitchFamily="34" charset="0"/>
              </a:rPr>
              <a:t>Proje </a:t>
            </a:r>
            <a:r>
              <a:rPr lang="tr-TR" sz="2400" dirty="0">
                <a:latin typeface="Calibri" pitchFamily="34" charset="0"/>
              </a:rPr>
              <a:t>hangi sebeple bu gruplar için yapılmaktadır?</a:t>
            </a:r>
          </a:p>
          <a:p>
            <a:pPr>
              <a:buFont typeface="Arial" pitchFamily="34" charset="0"/>
              <a:buChar char="•"/>
            </a:pPr>
            <a:r>
              <a:rPr lang="tr-TR" sz="2400" dirty="0" smtClean="0">
                <a:latin typeface="Calibri" pitchFamily="34" charset="0"/>
              </a:rPr>
              <a:t>Bu </a:t>
            </a:r>
            <a:r>
              <a:rPr lang="tr-TR" sz="2400" dirty="0">
                <a:latin typeface="Calibri" pitchFamily="34" charset="0"/>
              </a:rPr>
              <a:t>sorun ve ihtiyaçlar proje amacı, program amacı ve bölgenin ihtiyaç </a:t>
            </a:r>
            <a:r>
              <a:rPr lang="tr-TR" sz="2400" dirty="0" smtClean="0">
                <a:latin typeface="Calibri" pitchFamily="34" charset="0"/>
              </a:rPr>
              <a:t>ve sorunları </a:t>
            </a:r>
            <a:r>
              <a:rPr lang="tr-TR" sz="2400" dirty="0">
                <a:latin typeface="Calibri" pitchFamily="34" charset="0"/>
              </a:rPr>
              <a:t>ile ne kadar ilgilidir?</a:t>
            </a:r>
          </a:p>
          <a:p>
            <a:pPr algn="just">
              <a:buFont typeface="Arial" pitchFamily="34" charset="0"/>
              <a:buChar char="•"/>
            </a:pPr>
            <a:r>
              <a:rPr lang="tr-TR" sz="2400" dirty="0">
                <a:latin typeface="Calibri" pitchFamily="34" charset="0"/>
              </a:rPr>
              <a:t>Proje ile bu grupların ihtiyaç ve sorunları ile ilgili nasıl bir müdahale </a:t>
            </a:r>
            <a:r>
              <a:rPr lang="tr-TR" sz="2400" dirty="0" smtClean="0">
                <a:latin typeface="Calibri" pitchFamily="34" charset="0"/>
              </a:rPr>
              <a:t>ve dönüşüm tasarlanmaktadır?</a:t>
            </a:r>
            <a:endParaRPr lang="tr-TR" sz="2400" dirty="0">
              <a:latin typeface="Calibri" pitchFamily="34" charset="0"/>
            </a:endParaRPr>
          </a:p>
        </p:txBody>
      </p:sp>
      <p:sp>
        <p:nvSpPr>
          <p:cNvPr id="10" name="9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44DBAD77-78D6-4010-AA7C-DD780408C284}" type="slidenum">
              <a:rPr lang="tr-TR">
                <a:solidFill>
                  <a:schemeClr val="accent1">
                    <a:lumMod val="40000"/>
                    <a:lumOff val="60000"/>
                  </a:schemeClr>
                </a:solidFill>
              </a:rPr>
              <a:pPr>
                <a:defRPr/>
              </a:pPr>
              <a:t>33</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4762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400175"/>
            <a:ext cx="8424863" cy="92233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algn="just" fontAlgn="auto">
              <a:spcBef>
                <a:spcPts val="0"/>
              </a:spcBef>
              <a:spcAft>
                <a:spcPts val="0"/>
              </a:spcAft>
              <a:defRPr/>
            </a:pPr>
            <a:r>
              <a:rPr lang="tr-TR" b="1" dirty="0"/>
              <a:t>1.6.4 </a:t>
            </a:r>
            <a:r>
              <a:rPr lang="tr-TR" dirty="0"/>
              <a:t>Bu hedef grubun(</a:t>
            </a:r>
            <a:r>
              <a:rPr lang="tr-TR" dirty="0" err="1"/>
              <a:t>ların</a:t>
            </a:r>
            <a:r>
              <a:rPr lang="tr-TR" dirty="0"/>
              <a:t>) seçilme nedenleri ve bu grupların ihtiyaçlarının ve sorunlarının tanımlanması. Bu proje, hedef grubun(</a:t>
            </a:r>
            <a:r>
              <a:rPr lang="tr-TR" dirty="0" err="1"/>
              <a:t>ların</a:t>
            </a:r>
            <a:r>
              <a:rPr lang="tr-TR" dirty="0"/>
              <a:t>) ve Nihai Yararlanıcıların ihtiyaçlarına nasıl cevap verecek?</a:t>
            </a:r>
            <a:endParaRPr lang="tr-TR" sz="2000" dirty="0"/>
          </a:p>
        </p:txBody>
      </p:sp>
      <p:sp>
        <p:nvSpPr>
          <p:cNvPr id="23557" name="6 Metin kutusu"/>
          <p:cNvSpPr txBox="1">
            <a:spLocks noChangeArrowheads="1"/>
          </p:cNvSpPr>
          <p:nvPr/>
        </p:nvSpPr>
        <p:spPr bwMode="auto">
          <a:xfrm>
            <a:off x="324618" y="3046888"/>
            <a:ext cx="8351838" cy="3262432"/>
          </a:xfrm>
          <a:prstGeom prst="rect">
            <a:avLst/>
          </a:prstGeom>
          <a:ln>
            <a:headEnd/>
            <a:tailEnd/>
          </a:ln>
        </p:spPr>
        <p:style>
          <a:lnRef idx="1">
            <a:schemeClr val="accent2"/>
          </a:lnRef>
          <a:fillRef idx="1001">
            <a:schemeClr val="lt2"/>
          </a:fillRef>
          <a:effectRef idx="1">
            <a:schemeClr val="accent2"/>
          </a:effectRef>
          <a:fontRef idx="minor">
            <a:schemeClr val="dk1"/>
          </a:fontRef>
        </p:style>
        <p:txBody>
          <a:bodyPr wrap="square">
            <a:spAutoFit/>
          </a:bodyPr>
          <a:lstStyle/>
          <a:p>
            <a:r>
              <a:rPr lang="tr-TR" dirty="0" smtClean="0"/>
              <a:t>…</a:t>
            </a:r>
          </a:p>
          <a:p>
            <a:r>
              <a:rPr lang="tr-TR" dirty="0" smtClean="0"/>
              <a:t>Turist </a:t>
            </a:r>
            <a:r>
              <a:rPr lang="tr-TR" dirty="0"/>
              <a:t>sayısındaki artış, turizm gelirlerine de doğru orantılı yansıyacaktır. Gelen turistlerin yeme, içme, barınma, ulaşım, alışveriş yapma gibi birçok ihtiyacını hedef grubumuzdaki ve nihai yararlanıcılarımız arasında bulunan gruplar verecektir. Bu gruplar satış rakamlarını artıracak, hem kendilerine, hem ailelerine, Hem </a:t>
            </a:r>
            <a:r>
              <a:rPr lang="tr-TR" dirty="0" smtClean="0"/>
              <a:t>Paris ekonomisine </a:t>
            </a:r>
            <a:r>
              <a:rPr lang="tr-TR" dirty="0"/>
              <a:t>katkıda bulunurken, ülkemize de büyük bir katma değer katacaklardır.</a:t>
            </a:r>
          </a:p>
          <a:p>
            <a:r>
              <a:rPr lang="tr-TR" sz="400" dirty="0"/>
              <a:t> </a:t>
            </a:r>
          </a:p>
          <a:p>
            <a:r>
              <a:rPr lang="tr-TR" dirty="0"/>
              <a:t>Projemiz kapsamında Müze müdürlüğümüzde hem proje yapma yeteneği gelişmiş olacak hem de bu tür eserlerin mimarı olarak prestij kazanacaktır. Projenin başarısı motivasyonumuz artıracak ve çalışanlarımızdan maksimum verim alınacaktır.</a:t>
            </a:r>
          </a:p>
          <a:p>
            <a:r>
              <a:rPr lang="tr-TR" sz="400" dirty="0"/>
              <a:t> </a:t>
            </a:r>
          </a:p>
          <a:p>
            <a:r>
              <a:rPr lang="tr-TR" dirty="0"/>
              <a:t>Geçici çalıştırılacak personel kendi ve ailesinin geçimini sağlayacak, basımları gerçekleştiren matbaa ise kısa dönemli kar edecektir.</a:t>
            </a:r>
          </a:p>
        </p:txBody>
      </p:sp>
      <p:sp>
        <p:nvSpPr>
          <p:cNvPr id="10" name="9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9" name="8 Metin kutusu"/>
          <p:cNvSpPr txBox="1"/>
          <p:nvPr/>
        </p:nvSpPr>
        <p:spPr>
          <a:xfrm>
            <a:off x="70895" y="2348880"/>
            <a:ext cx="903760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smtClean="0"/>
              <a:t>Sorunun ne? Hedef grupların sorununu nasıl çözeceksin, ihtiyaçlarına nasıl cevap vereceksin? Hedef gruplar ve nihai yararlanıcılar projenizden nasıl etkilenecekler?</a:t>
            </a:r>
            <a:endParaRPr lang="tr-TR" dirty="0"/>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44DBAD77-78D6-4010-AA7C-DD780408C284}" type="slidenum">
              <a:rPr lang="tr-TR">
                <a:solidFill>
                  <a:schemeClr val="accent1">
                    <a:lumMod val="40000"/>
                    <a:lumOff val="60000"/>
                  </a:schemeClr>
                </a:solidFill>
              </a:rPr>
              <a:pPr>
                <a:defRPr/>
              </a:pPr>
              <a:t>34</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4762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400175"/>
            <a:ext cx="8424863" cy="92233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algn="just" fontAlgn="auto">
              <a:spcBef>
                <a:spcPts val="0"/>
              </a:spcBef>
              <a:spcAft>
                <a:spcPts val="0"/>
              </a:spcAft>
              <a:defRPr/>
            </a:pPr>
            <a:r>
              <a:rPr lang="tr-TR" b="1" dirty="0"/>
              <a:t>1.6.4 </a:t>
            </a:r>
            <a:r>
              <a:rPr lang="tr-TR" dirty="0"/>
              <a:t>Bu hedef grubun(</a:t>
            </a:r>
            <a:r>
              <a:rPr lang="tr-TR" dirty="0" err="1"/>
              <a:t>ların</a:t>
            </a:r>
            <a:r>
              <a:rPr lang="tr-TR" dirty="0"/>
              <a:t>) seçilme nedenleri ve bu grupların ihtiyaçlarının ve sorunlarının tanımlanması. Bu proje, hedef grubun(</a:t>
            </a:r>
            <a:r>
              <a:rPr lang="tr-TR" dirty="0" err="1"/>
              <a:t>ların</a:t>
            </a:r>
            <a:r>
              <a:rPr lang="tr-TR" dirty="0"/>
              <a:t>) ve Nihai Yararlanıcıların ihtiyaçlarına nasıl cevap verecek?</a:t>
            </a:r>
            <a:endParaRPr lang="tr-TR" sz="2000" dirty="0"/>
          </a:p>
        </p:txBody>
      </p:sp>
      <p:sp>
        <p:nvSpPr>
          <p:cNvPr id="23557" name="6 Metin kutusu"/>
          <p:cNvSpPr txBox="1">
            <a:spLocks noChangeArrowheads="1"/>
          </p:cNvSpPr>
          <p:nvPr/>
        </p:nvSpPr>
        <p:spPr bwMode="auto">
          <a:xfrm>
            <a:off x="324618" y="3046888"/>
            <a:ext cx="8351838" cy="17543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tr-TR" dirty="0"/>
              <a:t>Hedef </a:t>
            </a:r>
            <a:r>
              <a:rPr lang="tr-TR" dirty="0" smtClean="0"/>
              <a:t>grubumuz </a:t>
            </a:r>
            <a:r>
              <a:rPr lang="tr-TR" dirty="0"/>
              <a:t>20 suça itilmiş 15-17 genç olup, toplum ve aile ilgisizliği, maddi imkânsızlıklar, işsizlik, okuma yazma oranının düşüklüğü, aile içi şiddetin olması vb. sebeplerden dolayı seçilmiştir. Hedef gurubumuzun ihtiyaçları ise toplumda yer edinmek için yol aramaktadırlar. Verilecek eğitim ve psikolojik destek sayesinden suçtan uzak kalmaları sağlanacak, ailelerine yönelik eğitim çalışması ile aile için iletişim geliştirilecektir.</a:t>
            </a:r>
          </a:p>
        </p:txBody>
      </p:sp>
      <p:sp>
        <p:nvSpPr>
          <p:cNvPr id="10" name="9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9" name="8 Metin kutusu"/>
          <p:cNvSpPr txBox="1"/>
          <p:nvPr/>
        </p:nvSpPr>
        <p:spPr>
          <a:xfrm>
            <a:off x="70895" y="2348880"/>
            <a:ext cx="903760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smtClean="0"/>
              <a:t>Sorunun ne? Hedef grupların sorununu nasıl çözeceksin, ihtiyaçlarına nasıl cevap vereceksin? Hedef gruplar ve nihai yararlanıcılar projenizden nasıl etkilenecekler?</a:t>
            </a:r>
            <a:endParaRPr lang="tr-TR" dirty="0"/>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AF0FC43B-278D-4707-A71A-B042D8944BC1}" type="slidenum">
              <a:rPr lang="tr-TR">
                <a:solidFill>
                  <a:schemeClr val="accent1">
                    <a:lumMod val="40000"/>
                    <a:lumOff val="60000"/>
                  </a:schemeClr>
                </a:solidFill>
              </a:rPr>
              <a:pPr>
                <a:defRPr/>
              </a:pPr>
              <a:t>35</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4762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76400"/>
            <a:ext cx="8424863" cy="36988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1.7 Faaliyetlerin ayrıntılı açıklaması</a:t>
            </a:r>
            <a:endParaRPr lang="tr-TR" dirty="0"/>
          </a:p>
        </p:txBody>
      </p:sp>
      <p:sp>
        <p:nvSpPr>
          <p:cNvPr id="11" name="10 Metin kutusu"/>
          <p:cNvSpPr txBox="1"/>
          <p:nvPr/>
        </p:nvSpPr>
        <p:spPr>
          <a:xfrm>
            <a:off x="251520" y="2134597"/>
            <a:ext cx="3096344" cy="286232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fontAlgn="auto">
              <a:spcBef>
                <a:spcPts val="0"/>
              </a:spcBef>
              <a:spcAft>
                <a:spcPts val="0"/>
              </a:spcAft>
              <a:defRPr/>
            </a:pPr>
            <a:r>
              <a:rPr lang="tr-TR" b="1" u="sng" dirty="0"/>
              <a:t>Faaliyetler: </a:t>
            </a:r>
            <a:r>
              <a:rPr lang="tr-TR" dirty="0"/>
              <a:t>Projenin amacına ulaşması için gerekli etkinin sağlanmasını hedefleyen bütün işler.</a:t>
            </a:r>
          </a:p>
          <a:p>
            <a:pPr fontAlgn="auto">
              <a:spcBef>
                <a:spcPts val="0"/>
              </a:spcBef>
              <a:spcAft>
                <a:spcPts val="0"/>
              </a:spcAft>
              <a:defRPr/>
            </a:pPr>
            <a:endParaRPr lang="tr-TR" b="1" dirty="0"/>
          </a:p>
          <a:p>
            <a:pPr fontAlgn="auto">
              <a:spcBef>
                <a:spcPts val="0"/>
              </a:spcBef>
              <a:spcAft>
                <a:spcPts val="0"/>
              </a:spcAft>
              <a:buFont typeface="Wingdings" pitchFamily="2" charset="2"/>
              <a:buChar char="v"/>
              <a:defRPr/>
            </a:pPr>
            <a:r>
              <a:rPr lang="tr-TR" b="1" dirty="0"/>
              <a:t>Proje amacıyla ilgili</a:t>
            </a:r>
          </a:p>
          <a:p>
            <a:pPr fontAlgn="auto">
              <a:spcBef>
                <a:spcPts val="0"/>
              </a:spcBef>
              <a:spcAft>
                <a:spcPts val="0"/>
              </a:spcAft>
              <a:buFont typeface="Wingdings" pitchFamily="2" charset="2"/>
              <a:buChar char="v"/>
              <a:defRPr/>
            </a:pPr>
            <a:r>
              <a:rPr lang="tr-TR" b="1" u="sng" dirty="0">
                <a:effectLst>
                  <a:outerShdw blurRad="38100" dist="38100" dir="2700000" algn="tl">
                    <a:srgbClr val="000000">
                      <a:alpha val="43137"/>
                    </a:srgbClr>
                  </a:outerShdw>
                </a:effectLst>
              </a:rPr>
              <a:t>Ayrıntılı</a:t>
            </a:r>
          </a:p>
          <a:p>
            <a:pPr fontAlgn="auto">
              <a:spcBef>
                <a:spcPts val="0"/>
              </a:spcBef>
              <a:spcAft>
                <a:spcPts val="0"/>
              </a:spcAft>
              <a:buFont typeface="Wingdings" pitchFamily="2" charset="2"/>
              <a:buChar char="v"/>
              <a:defRPr/>
            </a:pPr>
            <a:r>
              <a:rPr lang="tr-TR" b="1" dirty="0"/>
              <a:t>Kendi içinde mantıksal sıralamaya sahip</a:t>
            </a:r>
          </a:p>
          <a:p>
            <a:pPr fontAlgn="auto">
              <a:spcBef>
                <a:spcPts val="0"/>
              </a:spcBef>
              <a:spcAft>
                <a:spcPts val="0"/>
              </a:spcAft>
              <a:defRPr/>
            </a:pPr>
            <a:endParaRPr lang="tr-TR" b="1" dirty="0"/>
          </a:p>
        </p:txBody>
      </p:sp>
      <p:sp>
        <p:nvSpPr>
          <p:cNvPr id="9" name="8 Metin kutusu"/>
          <p:cNvSpPr txBox="1"/>
          <p:nvPr/>
        </p:nvSpPr>
        <p:spPr>
          <a:xfrm>
            <a:off x="5508104" y="2134597"/>
            <a:ext cx="3096344" cy="397031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fontAlgn="auto">
              <a:spcBef>
                <a:spcPts val="0"/>
              </a:spcBef>
              <a:spcAft>
                <a:spcPts val="0"/>
              </a:spcAft>
              <a:defRPr/>
            </a:pPr>
            <a:r>
              <a:rPr lang="tr-TR" b="1" u="sng" dirty="0"/>
              <a:t>Faaliyetlerin;</a:t>
            </a:r>
          </a:p>
          <a:p>
            <a:pPr algn="just" fontAlgn="auto">
              <a:spcBef>
                <a:spcPts val="0"/>
              </a:spcBef>
              <a:spcAft>
                <a:spcPts val="0"/>
              </a:spcAft>
              <a:buFont typeface="Wingdings" pitchFamily="2" charset="2"/>
              <a:buChar char="ü"/>
              <a:defRPr/>
            </a:pPr>
            <a:r>
              <a:rPr lang="tr-TR" dirty="0"/>
              <a:t>Kim tarafından yapılacağı</a:t>
            </a:r>
          </a:p>
          <a:p>
            <a:pPr algn="just" fontAlgn="auto">
              <a:spcBef>
                <a:spcPts val="0"/>
              </a:spcBef>
              <a:spcAft>
                <a:spcPts val="0"/>
              </a:spcAft>
              <a:buFont typeface="Wingdings" pitchFamily="2" charset="2"/>
              <a:buChar char="ü"/>
              <a:defRPr/>
            </a:pPr>
            <a:r>
              <a:rPr lang="tr-TR" dirty="0"/>
              <a:t>Nasıl yapılacağı,</a:t>
            </a:r>
          </a:p>
          <a:p>
            <a:pPr algn="just" fontAlgn="auto">
              <a:spcBef>
                <a:spcPts val="0"/>
              </a:spcBef>
              <a:spcAft>
                <a:spcPts val="0"/>
              </a:spcAft>
              <a:buFont typeface="Wingdings" pitchFamily="2" charset="2"/>
              <a:buChar char="ü"/>
              <a:defRPr/>
            </a:pPr>
            <a:r>
              <a:rPr lang="tr-TR" b="1" dirty="0"/>
              <a:t>Hangi sürede yapılacağı </a:t>
            </a:r>
            <a:r>
              <a:rPr lang="tr-TR" dirty="0"/>
              <a:t>– Proje Süresine uygunluğu</a:t>
            </a:r>
          </a:p>
          <a:p>
            <a:pPr algn="just" fontAlgn="auto">
              <a:spcBef>
                <a:spcPts val="0"/>
              </a:spcBef>
              <a:spcAft>
                <a:spcPts val="0"/>
              </a:spcAft>
              <a:buFont typeface="Wingdings" pitchFamily="2" charset="2"/>
              <a:buChar char="ü"/>
              <a:defRPr/>
            </a:pPr>
            <a:r>
              <a:rPr lang="tr-TR" dirty="0"/>
              <a:t>Faaliyetin </a:t>
            </a:r>
            <a:r>
              <a:rPr lang="tr-TR" b="1" dirty="0"/>
              <a:t>kim tarafından nasıl gerçekleştirileceği</a:t>
            </a:r>
          </a:p>
          <a:p>
            <a:pPr algn="just" fontAlgn="auto">
              <a:spcBef>
                <a:spcPts val="0"/>
              </a:spcBef>
              <a:spcAft>
                <a:spcPts val="0"/>
              </a:spcAft>
              <a:buFont typeface="Wingdings" pitchFamily="2" charset="2"/>
              <a:buChar char="ü"/>
              <a:defRPr/>
            </a:pPr>
            <a:r>
              <a:rPr lang="tr-TR" dirty="0"/>
              <a:t>Varsa ortağın katkısı</a:t>
            </a:r>
          </a:p>
          <a:p>
            <a:pPr algn="just" fontAlgn="auto">
              <a:spcBef>
                <a:spcPts val="0"/>
              </a:spcBef>
              <a:spcAft>
                <a:spcPts val="0"/>
              </a:spcAft>
              <a:buFont typeface="Wingdings" pitchFamily="2" charset="2"/>
              <a:buChar char="ü"/>
              <a:defRPr/>
            </a:pPr>
            <a:r>
              <a:rPr lang="tr-TR" dirty="0"/>
              <a:t>Varsa iştirakçinin katkısı</a:t>
            </a:r>
          </a:p>
          <a:p>
            <a:pPr algn="just" fontAlgn="auto">
              <a:spcBef>
                <a:spcPts val="0"/>
              </a:spcBef>
              <a:spcAft>
                <a:spcPts val="0"/>
              </a:spcAft>
              <a:buFont typeface="Wingdings" pitchFamily="2" charset="2"/>
              <a:buChar char="ü"/>
              <a:defRPr/>
            </a:pPr>
            <a:r>
              <a:rPr lang="tr-TR" b="1" dirty="0"/>
              <a:t>Bütçeyle tutarlı</a:t>
            </a:r>
          </a:p>
          <a:p>
            <a:pPr algn="just" fontAlgn="auto">
              <a:spcBef>
                <a:spcPts val="0"/>
              </a:spcBef>
              <a:spcAft>
                <a:spcPts val="0"/>
              </a:spcAft>
              <a:buFont typeface="Wingdings" pitchFamily="2" charset="2"/>
              <a:buChar char="ü"/>
              <a:defRPr/>
            </a:pPr>
            <a:r>
              <a:rPr lang="tr-TR" dirty="0"/>
              <a:t>Başvurucunun </a:t>
            </a:r>
            <a:r>
              <a:rPr lang="tr-TR" b="1" dirty="0"/>
              <a:t>kapasitesine uygun</a:t>
            </a:r>
          </a:p>
          <a:p>
            <a:pPr algn="just" fontAlgn="auto">
              <a:spcBef>
                <a:spcPts val="0"/>
              </a:spcBef>
              <a:spcAft>
                <a:spcPts val="0"/>
              </a:spcAft>
              <a:buFont typeface="Wingdings" pitchFamily="2" charset="2"/>
              <a:buChar char="ü"/>
              <a:defRPr/>
            </a:pPr>
            <a:endParaRPr lang="tr-TR" dirty="0"/>
          </a:p>
          <a:p>
            <a:pPr fontAlgn="auto">
              <a:spcBef>
                <a:spcPts val="0"/>
              </a:spcBef>
              <a:spcAft>
                <a:spcPts val="0"/>
              </a:spcAft>
              <a:defRPr/>
            </a:pPr>
            <a:endParaRPr lang="tr-TR" b="1" dirty="0"/>
          </a:p>
        </p:txBody>
      </p:sp>
      <p:pic>
        <p:nvPicPr>
          <p:cNvPr id="24587" name="11 Resim" descr="http://5n1k.com.tr/template/5n1k/images/5n1k.png"/>
          <p:cNvPicPr>
            <a:picLocks noChangeAspect="1" noChangeArrowheads="1"/>
          </p:cNvPicPr>
          <p:nvPr/>
        </p:nvPicPr>
        <p:blipFill>
          <a:blip r:embed="rId3" cstate="print"/>
          <a:srcRect l="38010" t="11598" b="6691"/>
          <a:stretch>
            <a:fillRect/>
          </a:stretch>
        </p:blipFill>
        <p:spPr bwMode="auto">
          <a:xfrm>
            <a:off x="3635375" y="2276475"/>
            <a:ext cx="1533525" cy="869950"/>
          </a:xfrm>
          <a:prstGeom prst="rect">
            <a:avLst/>
          </a:prstGeom>
          <a:noFill/>
          <a:ln w="9525">
            <a:noFill/>
            <a:miter lim="800000"/>
            <a:headEnd/>
            <a:tailEnd/>
          </a:ln>
        </p:spPr>
      </p:pic>
      <p:sp>
        <p:nvSpPr>
          <p:cNvPr id="13" name="12 Oval"/>
          <p:cNvSpPr/>
          <p:nvPr/>
        </p:nvSpPr>
        <p:spPr>
          <a:xfrm>
            <a:off x="4932363" y="2205038"/>
            <a:ext cx="287337" cy="215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69B21050-5EEA-452A-AD69-B34CDFA1D980}" type="slidenum">
              <a:rPr lang="tr-TR">
                <a:solidFill>
                  <a:schemeClr val="accent1">
                    <a:lumMod val="40000"/>
                    <a:lumOff val="60000"/>
                  </a:schemeClr>
                </a:solidFill>
              </a:rPr>
              <a:pPr>
                <a:defRPr/>
              </a:pPr>
              <a:t>36</a:t>
            </a:fld>
            <a:endParaRPr lang="tr-TR">
              <a:solidFill>
                <a:schemeClr val="accent1">
                  <a:lumMod val="40000"/>
                  <a:lumOff val="60000"/>
                </a:schemeClr>
              </a:solidFill>
            </a:endParaRPr>
          </a:p>
        </p:txBody>
      </p:sp>
      <p:sp>
        <p:nvSpPr>
          <p:cNvPr id="8" name="7 Metin kutusu"/>
          <p:cNvSpPr txBox="1"/>
          <p:nvPr/>
        </p:nvSpPr>
        <p:spPr>
          <a:xfrm>
            <a:off x="179388" y="1052513"/>
            <a:ext cx="8569325" cy="369887"/>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1.7 Faaliyetlerin ayrıntılı açıklaması</a:t>
            </a:r>
            <a:endParaRPr lang="tr-TR" dirty="0"/>
          </a:p>
        </p:txBody>
      </p:sp>
      <p:sp>
        <p:nvSpPr>
          <p:cNvPr id="11" name="10 Metin kutusu"/>
          <p:cNvSpPr txBox="1"/>
          <p:nvPr/>
        </p:nvSpPr>
        <p:spPr>
          <a:xfrm>
            <a:off x="0" y="1412875"/>
            <a:ext cx="9144000" cy="526297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tr-TR" sz="1400" b="1" u="sng" dirty="0"/>
              <a:t>ÖRNEK;</a:t>
            </a:r>
          </a:p>
          <a:p>
            <a:pPr algn="just" fontAlgn="auto">
              <a:spcBef>
                <a:spcPts val="0"/>
              </a:spcBef>
              <a:spcAft>
                <a:spcPts val="0"/>
              </a:spcAft>
              <a:defRPr/>
            </a:pPr>
            <a:r>
              <a:rPr lang="tr-TR" sz="1400" b="1" dirty="0"/>
              <a:t>Faaliyet 1: Proje Ekibinin Kurulması ve Hazırlık Çalışmaları (2 ay)</a:t>
            </a:r>
          </a:p>
          <a:p>
            <a:pPr algn="just" fontAlgn="auto">
              <a:spcBef>
                <a:spcPts val="0"/>
              </a:spcBef>
              <a:spcAft>
                <a:spcPts val="0"/>
              </a:spcAft>
              <a:defRPr/>
            </a:pPr>
            <a:r>
              <a:rPr lang="tr-TR" sz="1400" dirty="0"/>
              <a:t>Proje sahibi ve hibe makamının sözleşmeyi imzalamasından itibaren proje görev verilen kişilerin çağrılarak proje ofisi ve ekibinin oluşturulması sağlanacaktır. Proje ekibinin ofisi ….yer alacaktır. </a:t>
            </a:r>
          </a:p>
          <a:p>
            <a:pPr algn="just" fontAlgn="auto">
              <a:spcBef>
                <a:spcPts val="0"/>
              </a:spcBef>
              <a:spcAft>
                <a:spcPts val="0"/>
              </a:spcAft>
              <a:defRPr/>
            </a:pPr>
            <a:r>
              <a:rPr lang="tr-TR" sz="1400" b="1" dirty="0"/>
              <a:t>Kuruluş ve Roller:</a:t>
            </a:r>
            <a:r>
              <a:rPr lang="tr-TR" sz="1400" dirty="0"/>
              <a:t> Projenin başlaması ile proje faaliyetini yürütecek ekip hemen oluşturulacaktır. ..aylık proje süresince oluşturulan bu ekibinin her bir üyesi belirli sorumluluklar üstlenecek ve …kişiden oluşacaktır. Bu kişilerin </a:t>
            </a:r>
            <a:r>
              <a:rPr lang="tr-TR" sz="1400" b="1" dirty="0"/>
              <a:t>görevleri</a:t>
            </a:r>
            <a:r>
              <a:rPr lang="tr-TR" sz="1400" dirty="0"/>
              <a:t> aşağıda belirtilmektedir:</a:t>
            </a:r>
          </a:p>
          <a:p>
            <a:pPr marL="342900" indent="-342900" algn="just" fontAlgn="auto">
              <a:spcBef>
                <a:spcPts val="0"/>
              </a:spcBef>
              <a:spcAft>
                <a:spcPts val="0"/>
              </a:spcAft>
              <a:buFontTx/>
              <a:buAutoNum type="arabicPeriod"/>
              <a:defRPr/>
            </a:pPr>
            <a:r>
              <a:rPr lang="tr-TR" sz="1400" b="1" dirty="0"/>
              <a:t>Proje Koordinatörü:</a:t>
            </a:r>
            <a:r>
              <a:rPr lang="tr-TR" sz="1400" dirty="0"/>
              <a:t>...........</a:t>
            </a:r>
          </a:p>
          <a:p>
            <a:pPr marL="342900" indent="-342900" algn="just" fontAlgn="auto">
              <a:spcBef>
                <a:spcPts val="0"/>
              </a:spcBef>
              <a:spcAft>
                <a:spcPts val="0"/>
              </a:spcAft>
              <a:buFontTx/>
              <a:buAutoNum type="arabicPeriod"/>
              <a:defRPr/>
            </a:pPr>
            <a:r>
              <a:rPr lang="tr-TR" sz="1400" b="1" dirty="0"/>
              <a:t>Koordinatör Yardımcısı: </a:t>
            </a:r>
            <a:r>
              <a:rPr lang="tr-TR" sz="1400" dirty="0"/>
              <a:t>…….</a:t>
            </a:r>
          </a:p>
          <a:p>
            <a:pPr marL="342900" indent="-342900" algn="just" fontAlgn="auto">
              <a:spcBef>
                <a:spcPts val="0"/>
              </a:spcBef>
              <a:spcAft>
                <a:spcPts val="0"/>
              </a:spcAft>
              <a:buFontTx/>
              <a:buAutoNum type="arabicPeriod"/>
              <a:defRPr/>
            </a:pPr>
            <a:r>
              <a:rPr lang="tr-TR" sz="1400" b="1" dirty="0"/>
              <a:t>Muhasebeci: </a:t>
            </a:r>
            <a:r>
              <a:rPr lang="tr-TR" sz="1400" dirty="0"/>
              <a:t>....</a:t>
            </a:r>
          </a:p>
          <a:p>
            <a:pPr marL="342900" indent="-342900" algn="just" fontAlgn="auto">
              <a:spcBef>
                <a:spcPts val="0"/>
              </a:spcBef>
              <a:spcAft>
                <a:spcPts val="0"/>
              </a:spcAft>
              <a:buFontTx/>
              <a:buAutoNum type="arabicPeriod"/>
              <a:defRPr/>
            </a:pPr>
            <a:r>
              <a:rPr lang="tr-TR" sz="1400" b="1" dirty="0"/>
              <a:t>..</a:t>
            </a:r>
          </a:p>
          <a:p>
            <a:pPr marL="342900" indent="-342900" algn="just" fontAlgn="auto">
              <a:spcBef>
                <a:spcPts val="0"/>
              </a:spcBef>
              <a:spcAft>
                <a:spcPts val="0"/>
              </a:spcAft>
              <a:buFontTx/>
              <a:buAutoNum type="arabicPeriod"/>
              <a:defRPr/>
            </a:pPr>
            <a:r>
              <a:rPr lang="tr-TR" sz="1400" b="1" dirty="0"/>
              <a:t>..</a:t>
            </a:r>
          </a:p>
          <a:p>
            <a:pPr marL="342900" indent="-342900" algn="just" fontAlgn="auto">
              <a:spcBef>
                <a:spcPts val="0"/>
              </a:spcBef>
              <a:spcAft>
                <a:spcPts val="0"/>
              </a:spcAft>
              <a:defRPr/>
            </a:pPr>
            <a:endParaRPr lang="tr-TR" sz="1400" dirty="0"/>
          </a:p>
          <a:p>
            <a:pPr algn="just" fontAlgn="auto">
              <a:spcBef>
                <a:spcPts val="0"/>
              </a:spcBef>
              <a:spcAft>
                <a:spcPts val="0"/>
              </a:spcAft>
              <a:defRPr/>
            </a:pPr>
            <a:r>
              <a:rPr lang="tr-TR" sz="1400" b="1" dirty="0"/>
              <a:t>Faaliyet 2:Projenin kamuoyuna tanıtılması (2 ay)</a:t>
            </a:r>
            <a:endParaRPr lang="tr-TR" sz="1400" dirty="0"/>
          </a:p>
          <a:p>
            <a:pPr algn="just" fontAlgn="auto">
              <a:spcBef>
                <a:spcPts val="0"/>
              </a:spcBef>
              <a:spcAft>
                <a:spcPts val="0"/>
              </a:spcAft>
              <a:defRPr/>
            </a:pPr>
            <a:r>
              <a:rPr lang="tr-TR" sz="1400" dirty="0"/>
              <a:t>Tanıtım malzemelerinin alım dosyası …… tarafından hazırlanarak hizmet alımı yapılacak olan kuruluşlarla yapılan anlaşmanın ardından, tanıtım malzemelerinin tasarlanması ve dizayn edilmesi sağlanarak tanıtım araçlarının basımı yaptırılacaktır. Bu çalışmalarda …günlük bir ön hazırlık çalışması ve …günlük de malzemelerin basılması için süre belirlenmiştir</a:t>
            </a:r>
          </a:p>
          <a:p>
            <a:pPr algn="just" fontAlgn="auto">
              <a:spcBef>
                <a:spcPts val="0"/>
              </a:spcBef>
              <a:spcAft>
                <a:spcPts val="0"/>
              </a:spcAft>
              <a:defRPr/>
            </a:pPr>
            <a:r>
              <a:rPr lang="tr-TR" sz="1400" b="1" dirty="0"/>
              <a:t>2.1 Tanıtım Malzemelerinin  Hazırlanması:</a:t>
            </a:r>
            <a:endParaRPr lang="tr-TR" sz="1400" dirty="0"/>
          </a:p>
          <a:p>
            <a:pPr fontAlgn="auto">
              <a:spcBef>
                <a:spcPts val="0"/>
              </a:spcBef>
              <a:spcAft>
                <a:spcPts val="0"/>
              </a:spcAft>
              <a:defRPr/>
            </a:pPr>
            <a:r>
              <a:rPr lang="tr-TR" sz="1400" dirty="0"/>
              <a:t>a).. adet Afiş(50x70 cm 135 gr mat kuşe 4 renkli </a:t>
            </a:r>
            <a:r>
              <a:rPr lang="tr-TR" sz="1400" dirty="0" err="1"/>
              <a:t>Color</a:t>
            </a:r>
            <a:r>
              <a:rPr lang="tr-TR" sz="1400" dirty="0"/>
              <a:t> baskılı hazırlanması) </a:t>
            </a:r>
          </a:p>
          <a:p>
            <a:pPr fontAlgn="auto">
              <a:spcBef>
                <a:spcPts val="0"/>
              </a:spcBef>
              <a:spcAft>
                <a:spcPts val="0"/>
              </a:spcAft>
              <a:defRPr/>
            </a:pPr>
            <a:r>
              <a:rPr lang="tr-TR" sz="1400" dirty="0"/>
              <a:t>b)… adet liflet,</a:t>
            </a:r>
          </a:p>
          <a:p>
            <a:pPr fontAlgn="auto">
              <a:spcBef>
                <a:spcPts val="0"/>
              </a:spcBef>
              <a:spcAft>
                <a:spcPts val="0"/>
              </a:spcAft>
              <a:defRPr/>
            </a:pPr>
            <a:r>
              <a:rPr lang="tr-TR" sz="1400" b="1" dirty="0"/>
              <a:t>2.2 Tanıtım Çalışmaları:</a:t>
            </a:r>
            <a:endParaRPr lang="tr-TR" sz="1400" dirty="0"/>
          </a:p>
          <a:p>
            <a:pPr marL="342900" indent="-342900" algn="just" fontAlgn="auto">
              <a:spcBef>
                <a:spcPts val="0"/>
              </a:spcBef>
              <a:spcAft>
                <a:spcPts val="0"/>
              </a:spcAft>
              <a:buFontTx/>
              <a:buAutoNum type="alphaLcParenR"/>
              <a:defRPr/>
            </a:pPr>
            <a:r>
              <a:rPr lang="tr-TR" sz="1400" dirty="0"/>
              <a:t>Hedef Bölgelere afişlerin …..Ekibi tarafından dağıtılarak halkın yoğun bulunduğu çeşitli alanlara asılması sağlanacaktır. Bu çalışmalar içinde 15 günlük zaman dilimi ayrılmıştır.</a:t>
            </a:r>
          </a:p>
          <a:p>
            <a:pPr marL="342900" indent="-342900" algn="just" fontAlgn="auto">
              <a:spcBef>
                <a:spcPts val="0"/>
              </a:spcBef>
              <a:spcAft>
                <a:spcPts val="0"/>
              </a:spcAft>
              <a:defRPr/>
            </a:pPr>
            <a:r>
              <a:rPr lang="tr-TR" sz="1400" dirty="0" smtClean="0"/>
              <a:t>.</a:t>
            </a:r>
            <a:endParaRPr lang="tr-TR" sz="1400" dirty="0"/>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Dikdörtgen"/>
          <p:cNvSpPr/>
          <p:nvPr/>
        </p:nvSpPr>
        <p:spPr>
          <a:xfrm>
            <a:off x="0" y="908720"/>
            <a:ext cx="9144000" cy="11521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5" name="5 Slayt Numarası Yer Tutucusu"/>
          <p:cNvSpPr>
            <a:spLocks noGrp="1"/>
          </p:cNvSpPr>
          <p:nvPr>
            <p:ph type="sldNum" sz="quarter" idx="11"/>
          </p:nvPr>
        </p:nvSpPr>
        <p:spPr>
          <a:xfrm>
            <a:off x="6553200" y="6245225"/>
            <a:ext cx="2133600" cy="476250"/>
          </a:xfrm>
        </p:spPr>
        <p:txBody>
          <a:bodyPr/>
          <a:lstStyle/>
          <a:p>
            <a:pPr>
              <a:defRPr/>
            </a:pPr>
            <a:fld id="{69B21050-5EEA-452A-AD69-B34CDFA1D980}" type="slidenum">
              <a:rPr lang="tr-TR">
                <a:solidFill>
                  <a:schemeClr val="accent1">
                    <a:lumMod val="40000"/>
                    <a:lumOff val="60000"/>
                  </a:schemeClr>
                </a:solidFill>
              </a:rPr>
              <a:pPr>
                <a:defRPr/>
              </a:pPr>
              <a:t>37</a:t>
            </a:fld>
            <a:endParaRPr lang="tr-TR">
              <a:solidFill>
                <a:schemeClr val="accent1">
                  <a:lumMod val="40000"/>
                  <a:lumOff val="60000"/>
                </a:schemeClr>
              </a:solidFill>
            </a:endParaRPr>
          </a:p>
        </p:txBody>
      </p:sp>
      <p:graphicFrame>
        <p:nvGraphicFramePr>
          <p:cNvPr id="6" name="5 Tablo"/>
          <p:cNvGraphicFramePr>
            <a:graphicFrameLocks noGrp="1"/>
          </p:cNvGraphicFramePr>
          <p:nvPr/>
        </p:nvGraphicFramePr>
        <p:xfrm>
          <a:off x="1" y="0"/>
          <a:ext cx="9144000" cy="6557770"/>
        </p:xfrm>
        <a:graphic>
          <a:graphicData uri="http://schemas.openxmlformats.org/drawingml/2006/table">
            <a:tbl>
              <a:tblPr/>
              <a:tblGrid>
                <a:gridCol w="1521655"/>
                <a:gridCol w="6187000"/>
                <a:gridCol w="1435345"/>
              </a:tblGrid>
              <a:tr h="215800">
                <a:tc>
                  <a:txBody>
                    <a:bodyPr/>
                    <a:lstStyle/>
                    <a:p>
                      <a:pPr algn="just">
                        <a:spcAft>
                          <a:spcPts val="0"/>
                        </a:spcAft>
                      </a:pPr>
                      <a:r>
                        <a:rPr lang="tr-TR" sz="1400" b="1" dirty="0">
                          <a:solidFill>
                            <a:schemeClr val="bg1"/>
                          </a:solidFill>
                          <a:latin typeface="+mn-lt"/>
                          <a:ea typeface="Times New Roman"/>
                        </a:rPr>
                        <a:t>FAALİYET 1: </a:t>
                      </a:r>
                      <a:endParaRPr lang="tr-TR" sz="1400" dirty="0">
                        <a:solidFill>
                          <a:schemeClr val="bg1"/>
                        </a:solidFill>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endParaRPr lang="tr-TR" sz="1100" dirty="0">
                        <a:solidFill>
                          <a:schemeClr val="bg1"/>
                        </a:solidFill>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endParaRPr lang="tr-TR"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88979">
                <a:tc gridSpan="3">
                  <a:txBody>
                    <a:bodyPr/>
                    <a:lstStyle/>
                    <a:p>
                      <a:pPr algn="ctr">
                        <a:spcAft>
                          <a:spcPts val="0"/>
                        </a:spcAft>
                      </a:pPr>
                      <a:r>
                        <a:rPr lang="tr-TR" sz="1400" dirty="0">
                          <a:latin typeface="+mn-lt"/>
                          <a:ea typeface="Times New Roman"/>
                          <a:cs typeface="Arial"/>
                        </a:rPr>
                        <a:t>Faaliyetinizi mümkün olduğunca aşağıdaki kutuya detaylandırarak yazınız.</a:t>
                      </a:r>
                      <a:endParaRPr lang="tr-TR" sz="1400" dirty="0">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r>
              <a:tr h="2603146">
                <a:tc gridSpan="3">
                  <a:txBody>
                    <a:bodyPr/>
                    <a:lstStyle/>
                    <a:p>
                      <a:pPr algn="just">
                        <a:spcBef>
                          <a:spcPts val="600"/>
                        </a:spcBef>
                        <a:spcAft>
                          <a:spcPts val="600"/>
                        </a:spcAft>
                      </a:pPr>
                      <a:r>
                        <a:rPr lang="tr-TR" sz="1400" dirty="0">
                          <a:solidFill>
                            <a:srgbClr val="FF0066"/>
                          </a:solidFill>
                          <a:latin typeface="+mn-lt"/>
                          <a:ea typeface="Times New Roman"/>
                        </a:rPr>
                        <a:t>Projenin özel hedeflerinde belirtilen ve ulaşılması hedeflenen durumlara uygun olarak faaliyetler tanımlanmalıdır. Özellikle her bir faaliyet mantıksal sırada oluşturulmalı ve birbirini destekleyen faaliyetler olmalıdır. Projenin kabul olmasından sonra projenin uygulama planının nasıl olacağını belirten bir faaliyetler dizisi olmalıdır. Ortalama 4 ila 7 faaliyet arası faaliyet olması önerilir. Çünkü çok faaliyet çok iş, çok zaman, çok daha karmaşık bir proje yönetimidir. Her bir faaliyet uygulamadaki en ayrıntılı detayına kadar açıklanmalıdır. Projenin hedeflerine nasıl ulaşılacağı ve hangi araçların (imkanların) kullanılacağı açıkça belirtilmelidir. Birçok projedeki en büyük hata yapılacakların çok genel olarak belirtilip detaylandırılmamış olmasıdır. </a:t>
                      </a:r>
                      <a:endParaRPr lang="tr-TR" sz="1600" dirty="0">
                        <a:latin typeface="+mn-lt"/>
                        <a:ea typeface="Times New Roman"/>
                      </a:endParaRPr>
                    </a:p>
                    <a:p>
                      <a:pPr algn="just">
                        <a:spcBef>
                          <a:spcPts val="600"/>
                        </a:spcBef>
                        <a:spcAft>
                          <a:spcPts val="600"/>
                        </a:spcAft>
                      </a:pPr>
                      <a:r>
                        <a:rPr lang="tr-TR" sz="1400" dirty="0">
                          <a:solidFill>
                            <a:srgbClr val="FF0066"/>
                          </a:solidFill>
                          <a:latin typeface="+mn-lt"/>
                          <a:ea typeface="Times New Roman"/>
                        </a:rPr>
                        <a:t>Her bir faaliyet için şunların yapılması önerilir:</a:t>
                      </a:r>
                      <a:endParaRPr lang="tr-TR" sz="1600" dirty="0">
                        <a:latin typeface="+mn-lt"/>
                        <a:ea typeface="Times New Roman"/>
                      </a:endParaRPr>
                    </a:p>
                    <a:p>
                      <a:pPr marL="342900" lvl="0" indent="-324000" algn="just">
                        <a:spcBef>
                          <a:spcPts val="0"/>
                        </a:spcBef>
                        <a:spcAft>
                          <a:spcPts val="0"/>
                        </a:spcAft>
                        <a:buClr>
                          <a:srgbClr val="FF0066"/>
                        </a:buClr>
                        <a:buSzPts val="1000"/>
                        <a:buFont typeface="Segoe Print"/>
                        <a:buChar char="-"/>
                      </a:pPr>
                      <a:r>
                        <a:rPr lang="tr-TR" sz="1400" dirty="0">
                          <a:solidFill>
                            <a:srgbClr val="FF0066"/>
                          </a:solidFill>
                          <a:latin typeface="+mn-lt"/>
                          <a:ea typeface="Times New Roman"/>
                          <a:cs typeface="Times New Roman"/>
                        </a:rPr>
                        <a:t>Her bir faaliyetin amacının belirtilmesi ve kapsamının açıklanması.</a:t>
                      </a:r>
                      <a:endParaRPr lang="tr-TR" sz="1600" dirty="0">
                        <a:latin typeface="+mn-lt"/>
                        <a:ea typeface="Times New Roman"/>
                        <a:cs typeface="Times New Roman"/>
                      </a:endParaRPr>
                    </a:p>
                    <a:p>
                      <a:pPr marL="342900" lvl="0" indent="-324000" algn="just">
                        <a:spcBef>
                          <a:spcPts val="0"/>
                        </a:spcBef>
                        <a:spcAft>
                          <a:spcPts val="0"/>
                        </a:spcAft>
                        <a:buClr>
                          <a:srgbClr val="FF0066"/>
                        </a:buClr>
                        <a:buSzPts val="1000"/>
                        <a:buFont typeface="Segoe Print"/>
                        <a:buChar char="-"/>
                      </a:pPr>
                      <a:r>
                        <a:rPr lang="tr-TR" sz="1400" dirty="0">
                          <a:solidFill>
                            <a:srgbClr val="FF0066"/>
                          </a:solidFill>
                          <a:latin typeface="+mn-lt"/>
                          <a:ea typeface="Times New Roman"/>
                          <a:cs typeface="Times New Roman"/>
                        </a:rPr>
                        <a:t>Her bir faaliyeti kimlerin ve nasıl uygulayacağı belirtilmelidir.</a:t>
                      </a:r>
                      <a:endParaRPr lang="tr-TR" sz="1600" dirty="0">
                        <a:latin typeface="+mn-lt"/>
                        <a:ea typeface="Times New Roman"/>
                        <a:cs typeface="Times New Roman"/>
                      </a:endParaRPr>
                    </a:p>
                    <a:p>
                      <a:pPr marL="342900" lvl="0" indent="-324000" algn="just">
                        <a:spcBef>
                          <a:spcPts val="0"/>
                        </a:spcBef>
                        <a:spcAft>
                          <a:spcPts val="0"/>
                        </a:spcAft>
                        <a:buClr>
                          <a:srgbClr val="FF0066"/>
                        </a:buClr>
                        <a:buSzPts val="1000"/>
                        <a:buFont typeface="Segoe Print"/>
                        <a:buChar char="-"/>
                      </a:pPr>
                      <a:r>
                        <a:rPr lang="tr-TR" sz="1400" dirty="0">
                          <a:solidFill>
                            <a:srgbClr val="FF0066"/>
                          </a:solidFill>
                          <a:latin typeface="+mn-lt"/>
                          <a:ea typeface="Times New Roman"/>
                          <a:cs typeface="Times New Roman"/>
                        </a:rPr>
                        <a:t>Her bir faaliyetin girdileri (kaynakları) belirtilmelidir.</a:t>
                      </a:r>
                      <a:endParaRPr lang="tr-TR" sz="1600" dirty="0">
                        <a:latin typeface="+mn-lt"/>
                        <a:ea typeface="Times New Roman"/>
                        <a:cs typeface="Times New Roman"/>
                      </a:endParaRPr>
                    </a:p>
                    <a:p>
                      <a:pPr marL="342900" lvl="0" indent="-324000" algn="just">
                        <a:spcBef>
                          <a:spcPts val="0"/>
                        </a:spcBef>
                        <a:spcAft>
                          <a:spcPts val="0"/>
                        </a:spcAft>
                        <a:buClr>
                          <a:srgbClr val="FF0066"/>
                        </a:buClr>
                        <a:buSzPts val="1000"/>
                        <a:buFont typeface="Segoe Print"/>
                        <a:buChar char="-"/>
                      </a:pPr>
                      <a:r>
                        <a:rPr lang="tr-TR" sz="1400" dirty="0">
                          <a:solidFill>
                            <a:srgbClr val="FF0066"/>
                          </a:solidFill>
                          <a:latin typeface="+mn-lt"/>
                          <a:ea typeface="Times New Roman"/>
                          <a:cs typeface="Times New Roman"/>
                        </a:rPr>
                        <a:t>Her bir faaliyetin tamamlanması sonucunda elde edilecek çıktılar tanımlanmalıdır.</a:t>
                      </a:r>
                      <a:endParaRPr lang="tr-TR" sz="1600" dirty="0">
                        <a:latin typeface="+mn-lt"/>
                        <a:ea typeface="Times New Roman"/>
                        <a:cs typeface="Times New Roman"/>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58299">
                <a:tc gridSpan="2">
                  <a:txBody>
                    <a:bodyPr/>
                    <a:lstStyle/>
                    <a:p>
                      <a:pPr algn="ctr">
                        <a:spcAft>
                          <a:spcPts val="0"/>
                        </a:spcAft>
                      </a:pPr>
                      <a:r>
                        <a:rPr lang="tr-TR" sz="1400" b="1">
                          <a:latin typeface="+mn-lt"/>
                          <a:ea typeface="Times New Roman"/>
                          <a:cs typeface="Arial"/>
                        </a:rPr>
                        <a:t>GİRDİLER</a:t>
                      </a:r>
                      <a:endParaRPr lang="tr-TR" sz="1400">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a:txBody>
                    <a:bodyPr/>
                    <a:lstStyle/>
                    <a:p>
                      <a:pPr algn="ctr">
                        <a:spcAft>
                          <a:spcPts val="0"/>
                        </a:spcAft>
                      </a:pPr>
                      <a:r>
                        <a:rPr lang="tr-TR" sz="1400" b="1">
                          <a:latin typeface="+mn-lt"/>
                          <a:ea typeface="Times New Roman"/>
                          <a:cs typeface="Arial"/>
                        </a:rPr>
                        <a:t>MALİYET</a:t>
                      </a:r>
                      <a:endParaRPr lang="tr-TR" sz="1400">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27915">
                <a:tc>
                  <a:txBody>
                    <a:bodyPr/>
                    <a:lstStyle/>
                    <a:p>
                      <a:pPr algn="ctr">
                        <a:spcAft>
                          <a:spcPts val="0"/>
                        </a:spcAft>
                      </a:pPr>
                      <a:r>
                        <a:rPr lang="tr-TR" sz="1400" b="1">
                          <a:latin typeface="+mn-lt"/>
                          <a:ea typeface="Times New Roman"/>
                          <a:cs typeface="Arial"/>
                        </a:rPr>
                        <a:t>İnsan Kaynakları</a:t>
                      </a:r>
                      <a:endParaRPr lang="tr-TR" sz="1400">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tr-TR" sz="1400" dirty="0">
                          <a:solidFill>
                            <a:srgbClr val="FF0066"/>
                          </a:solidFill>
                          <a:latin typeface="+mn-lt"/>
                          <a:ea typeface="Times New Roman"/>
                        </a:rPr>
                        <a:t>İnsan kaynağı olarak hangi tür pozisyonların olacağı belirtilmelidir. Mesela eğitim faaliyeti olacaksa kesinlikle eğitmenin olacağı ve onun sahip olması gereken nitelikleri açıklanmalıdır.</a:t>
                      </a:r>
                      <a:endParaRPr lang="tr-TR" sz="1600" dirty="0">
                        <a:latin typeface="+mn-lt"/>
                        <a:ea typeface="Times New Roman"/>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a:solidFill>
                            <a:srgbClr val="FF0066"/>
                          </a:solidFill>
                          <a:latin typeface="+mn-lt"/>
                          <a:ea typeface="Times New Roman"/>
                        </a:rPr>
                        <a:t>Yaklaşık maliyet (VERGİLER dahil).</a:t>
                      </a:r>
                      <a:endParaRPr lang="tr-TR" sz="1400">
                        <a:latin typeface="+mn-lt"/>
                        <a:ea typeface="Times New Roman"/>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871">
                <a:tc>
                  <a:txBody>
                    <a:bodyPr/>
                    <a:lstStyle/>
                    <a:p>
                      <a:pPr algn="ctr">
                        <a:spcBef>
                          <a:spcPts val="600"/>
                        </a:spcBef>
                        <a:spcAft>
                          <a:spcPts val="600"/>
                        </a:spcAft>
                      </a:pPr>
                      <a:r>
                        <a:rPr lang="tr-TR" sz="1400" b="1">
                          <a:latin typeface="+mn-lt"/>
                          <a:ea typeface="Times New Roman"/>
                          <a:cs typeface="Arial"/>
                        </a:rPr>
                        <a:t>Ekipman</a:t>
                      </a:r>
                      <a:endParaRPr lang="tr-TR" sz="1400">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dirty="0">
                          <a:solidFill>
                            <a:srgbClr val="FF0066"/>
                          </a:solidFill>
                          <a:latin typeface="+mn-lt"/>
                          <a:ea typeface="Times New Roman"/>
                        </a:rPr>
                        <a:t>Faaliyette kullanılacak ekipmanlar tek tek belirtilmeli, özellikleri açıklanmalı ve kaçar adet kullanılacağı ifade edilmelidir. Özellikle niçin bu tür ekipmanların bu faaliyette ve proje için gerekli olduğu vurgulanmalıdır. Çünkü gerekçesiz hiçbir maliyet MEVKA tarafından desteklenmeyecektir.</a:t>
                      </a:r>
                      <a:endParaRPr lang="tr-TR" sz="1400" dirty="0">
                        <a:latin typeface="+mn-lt"/>
                        <a:ea typeface="Times New Roman"/>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dirty="0">
                          <a:solidFill>
                            <a:srgbClr val="FF0066"/>
                          </a:solidFill>
                          <a:latin typeface="+mn-lt"/>
                          <a:ea typeface="Times New Roman"/>
                        </a:rPr>
                        <a:t>Yaklaşık maliyet (KDV dahil).</a:t>
                      </a:r>
                      <a:endParaRPr lang="tr-TR" sz="1400" dirty="0">
                        <a:latin typeface="+mn-lt"/>
                        <a:ea typeface="Times New Roman"/>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15">
                <a:tc>
                  <a:txBody>
                    <a:bodyPr/>
                    <a:lstStyle/>
                    <a:p>
                      <a:pPr algn="ctr">
                        <a:spcBef>
                          <a:spcPts val="600"/>
                        </a:spcBef>
                        <a:spcAft>
                          <a:spcPts val="600"/>
                        </a:spcAft>
                      </a:pPr>
                      <a:r>
                        <a:rPr lang="tr-TR" sz="1400" b="1">
                          <a:latin typeface="+mn-lt"/>
                          <a:ea typeface="Times New Roman"/>
                          <a:cs typeface="Arial"/>
                        </a:rPr>
                        <a:t>(Varsa) Ortaklar / İştirakçiler</a:t>
                      </a:r>
                      <a:endParaRPr lang="tr-TR" sz="1400">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a:solidFill>
                            <a:srgbClr val="FF0066"/>
                          </a:solidFill>
                          <a:latin typeface="+mn-lt"/>
                          <a:ea typeface="Times New Roman"/>
                        </a:rPr>
                        <a:t>Projenin ortağı/iştirakçisi varsa, o ortağın bu faaliyette alacağı roller, görevler açıklanmalıdır. Katkısının bu faaliyette ne olacağı belirgin olmalıdır.</a:t>
                      </a:r>
                      <a:endParaRPr lang="tr-TR" sz="1400">
                        <a:latin typeface="+mn-lt"/>
                        <a:ea typeface="Times New Roman"/>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a:solidFill>
                            <a:srgbClr val="FF0066"/>
                          </a:solidFill>
                          <a:latin typeface="+mn-lt"/>
                          <a:ea typeface="Times New Roman"/>
                        </a:rPr>
                        <a:t>Yaklaşık maliyet (KDV dahil).</a:t>
                      </a:r>
                      <a:endParaRPr lang="tr-TR" sz="1400">
                        <a:latin typeface="+mn-lt"/>
                        <a:ea typeface="Times New Roman"/>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30">
                <a:tc>
                  <a:txBody>
                    <a:bodyPr/>
                    <a:lstStyle/>
                    <a:p>
                      <a:pPr algn="ctr">
                        <a:spcBef>
                          <a:spcPts val="600"/>
                        </a:spcBef>
                        <a:spcAft>
                          <a:spcPts val="600"/>
                        </a:spcAft>
                      </a:pPr>
                      <a:r>
                        <a:rPr lang="tr-TR" sz="1400" b="1">
                          <a:latin typeface="+mn-lt"/>
                          <a:ea typeface="Times New Roman"/>
                          <a:cs typeface="Arial"/>
                        </a:rPr>
                        <a:t>......</a:t>
                      </a:r>
                      <a:endParaRPr lang="tr-TR" sz="1400">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400">
                        <a:latin typeface="+mn-lt"/>
                        <a:ea typeface="Times New Roman"/>
                        <a:cs typeface="Arial"/>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400">
                        <a:latin typeface="+mn-lt"/>
                        <a:ea typeface="Times New Roman"/>
                        <a:cs typeface="Arial"/>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3">
                <a:tc gridSpan="3">
                  <a:txBody>
                    <a:bodyPr/>
                    <a:lstStyle/>
                    <a:p>
                      <a:pPr algn="ctr">
                        <a:spcAft>
                          <a:spcPts val="0"/>
                        </a:spcAft>
                      </a:pPr>
                      <a:r>
                        <a:rPr lang="tr-TR" sz="1400" b="1">
                          <a:latin typeface="+mn-lt"/>
                          <a:ea typeface="Times New Roman"/>
                          <a:cs typeface="Arial"/>
                        </a:rPr>
                        <a:t>ÇIKTILAR</a:t>
                      </a:r>
                      <a:endParaRPr lang="tr-TR" sz="1400">
                        <a:latin typeface="+mn-lt"/>
                        <a:ea typeface="Times New Roman"/>
                      </a:endParaRPr>
                    </a:p>
                    <a:p>
                      <a:pPr algn="ctr">
                        <a:spcAft>
                          <a:spcPts val="0"/>
                        </a:spcAft>
                      </a:pPr>
                      <a:r>
                        <a:rPr lang="tr-TR" sz="1400">
                          <a:latin typeface="+mn-lt"/>
                          <a:ea typeface="Times New Roman"/>
                          <a:cs typeface="Arial"/>
                        </a:rPr>
                        <a:t>(Yapılacak faaliyet hakkında sayısal verilere yer veriniz)</a:t>
                      </a:r>
                      <a:endParaRPr lang="tr-TR" sz="1400">
                        <a:latin typeface="+mn-lt"/>
                        <a:ea typeface="Times New Roman"/>
                      </a:endParaRPr>
                    </a:p>
                  </a:txBody>
                  <a:tcPr marL="38090" marR="380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r>
              <a:tr h="427915">
                <a:tc gridSpan="3">
                  <a:txBody>
                    <a:bodyPr/>
                    <a:lstStyle/>
                    <a:p>
                      <a:pPr algn="just">
                        <a:spcAft>
                          <a:spcPts val="0"/>
                        </a:spcAft>
                      </a:pPr>
                      <a:r>
                        <a:rPr lang="tr-TR" sz="1400" dirty="0">
                          <a:solidFill>
                            <a:srgbClr val="FF0066"/>
                          </a:solidFill>
                          <a:latin typeface="+mn-lt"/>
                          <a:ea typeface="Times New Roman"/>
                        </a:rPr>
                        <a:t>Her bir faaliyette gerçekleştirilen faaliyetler sonucunda elde edilecek çıktılar tek tek tanımlanmalıdır. Mesela bir eğitim faaliyeti olacaksa ve yaklaşık 30 kişi farklı kültürler hakkında eğitim alacaksa, buradaki en önemli çıktı </a:t>
                      </a:r>
                      <a:r>
                        <a:rPr lang="tr-TR" sz="1400" b="1" dirty="0">
                          <a:solidFill>
                            <a:srgbClr val="FF0066"/>
                          </a:solidFill>
                          <a:latin typeface="+mn-lt"/>
                          <a:ea typeface="Times New Roman"/>
                        </a:rPr>
                        <a:t>farklı kültürlerin farkındalığını kazanmış 30 kişi</a:t>
                      </a:r>
                      <a:r>
                        <a:rPr lang="tr-TR" sz="1400" dirty="0">
                          <a:solidFill>
                            <a:srgbClr val="FF0066"/>
                          </a:solidFill>
                          <a:latin typeface="+mn-lt"/>
                          <a:ea typeface="Times New Roman"/>
                        </a:rPr>
                        <a:t> olmalıdır. Yine benzer farklı çıktılar da tanımlanabilir.</a:t>
                      </a:r>
                      <a:endParaRPr lang="tr-TR" sz="1400" dirty="0">
                        <a:latin typeface="+mn-lt"/>
                        <a:ea typeface="Times New Roman"/>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bl>
          </a:graphicData>
        </a:graphic>
      </p:graphicFrame>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264F33B9-5E0D-4B55-A296-89CB295A37E1}" type="slidenum">
              <a:rPr lang="tr-TR">
                <a:solidFill>
                  <a:schemeClr val="accent1">
                    <a:lumMod val="40000"/>
                    <a:lumOff val="60000"/>
                  </a:schemeClr>
                </a:solidFill>
              </a:rPr>
              <a:pPr>
                <a:defRPr/>
              </a:pPr>
              <a:t>38</a:t>
            </a:fld>
            <a:endParaRPr lang="tr-TR">
              <a:solidFill>
                <a:schemeClr val="accent1">
                  <a:lumMod val="40000"/>
                  <a:lumOff val="60000"/>
                </a:schemeClr>
              </a:solidFill>
            </a:endParaRPr>
          </a:p>
        </p:txBody>
      </p:sp>
      <p:sp>
        <p:nvSpPr>
          <p:cNvPr id="8" name="7 Metin kutusu"/>
          <p:cNvSpPr txBox="1"/>
          <p:nvPr/>
        </p:nvSpPr>
        <p:spPr>
          <a:xfrm>
            <a:off x="250825" y="1125538"/>
            <a:ext cx="8424863" cy="36830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1.7 Faaliyetlerin ayrıntılı açıklaması</a:t>
            </a:r>
            <a:endParaRPr lang="tr-TR" dirty="0"/>
          </a:p>
        </p:txBody>
      </p:sp>
      <p:sp>
        <p:nvSpPr>
          <p:cNvPr id="11" name="10 Metin kutusu"/>
          <p:cNvSpPr txBox="1"/>
          <p:nvPr/>
        </p:nvSpPr>
        <p:spPr>
          <a:xfrm>
            <a:off x="0" y="3933056"/>
            <a:ext cx="2016224" cy="230832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fontAlgn="auto">
              <a:spcBef>
                <a:spcPts val="0"/>
              </a:spcBef>
              <a:spcAft>
                <a:spcPts val="0"/>
              </a:spcAft>
              <a:defRPr/>
            </a:pPr>
            <a:r>
              <a:rPr lang="tr-TR" b="1" u="sng" dirty="0"/>
              <a:t>Örnek;</a:t>
            </a:r>
          </a:p>
          <a:p>
            <a:pPr fontAlgn="auto">
              <a:spcBef>
                <a:spcPts val="0"/>
              </a:spcBef>
              <a:spcAft>
                <a:spcPts val="0"/>
              </a:spcAft>
              <a:defRPr/>
            </a:pPr>
            <a:r>
              <a:rPr lang="tr-TR" b="1" dirty="0"/>
              <a:t>1. Temel faaliyet</a:t>
            </a:r>
          </a:p>
          <a:p>
            <a:pPr fontAlgn="auto">
              <a:spcBef>
                <a:spcPts val="0"/>
              </a:spcBef>
              <a:spcAft>
                <a:spcPts val="0"/>
              </a:spcAft>
              <a:defRPr/>
            </a:pPr>
            <a:r>
              <a:rPr lang="tr-TR" b="1" dirty="0"/>
              <a:t>    1.1 </a:t>
            </a:r>
            <a:r>
              <a:rPr lang="tr-TR" dirty="0"/>
              <a:t>Alt faaliyet</a:t>
            </a:r>
          </a:p>
          <a:p>
            <a:pPr fontAlgn="auto">
              <a:spcBef>
                <a:spcPts val="0"/>
              </a:spcBef>
              <a:spcAft>
                <a:spcPts val="0"/>
              </a:spcAft>
              <a:defRPr/>
            </a:pPr>
            <a:r>
              <a:rPr lang="tr-TR" dirty="0"/>
              <a:t>    </a:t>
            </a:r>
            <a:r>
              <a:rPr lang="tr-TR" b="1" dirty="0"/>
              <a:t>1.2 </a:t>
            </a:r>
            <a:r>
              <a:rPr lang="tr-TR" dirty="0"/>
              <a:t>Alt faaliyet</a:t>
            </a:r>
          </a:p>
          <a:p>
            <a:pPr fontAlgn="auto">
              <a:spcBef>
                <a:spcPts val="0"/>
              </a:spcBef>
              <a:spcAft>
                <a:spcPts val="0"/>
              </a:spcAft>
              <a:defRPr/>
            </a:pPr>
            <a:r>
              <a:rPr lang="tr-TR" b="1" dirty="0"/>
              <a:t>2. Temel faaliyet</a:t>
            </a:r>
          </a:p>
          <a:p>
            <a:pPr fontAlgn="auto">
              <a:spcBef>
                <a:spcPts val="0"/>
              </a:spcBef>
              <a:spcAft>
                <a:spcPts val="0"/>
              </a:spcAft>
              <a:defRPr/>
            </a:pPr>
            <a:r>
              <a:rPr lang="tr-TR" dirty="0"/>
              <a:t>    </a:t>
            </a:r>
            <a:r>
              <a:rPr lang="tr-TR" b="1" dirty="0"/>
              <a:t>2.1 </a:t>
            </a:r>
            <a:r>
              <a:rPr lang="tr-TR" dirty="0"/>
              <a:t>Alt faaliyet</a:t>
            </a:r>
          </a:p>
          <a:p>
            <a:pPr fontAlgn="auto">
              <a:spcBef>
                <a:spcPts val="0"/>
              </a:spcBef>
              <a:spcAft>
                <a:spcPts val="0"/>
              </a:spcAft>
              <a:defRPr/>
            </a:pPr>
            <a:r>
              <a:rPr lang="tr-TR" dirty="0"/>
              <a:t>    </a:t>
            </a:r>
            <a:r>
              <a:rPr lang="tr-TR" b="1" dirty="0"/>
              <a:t>2.2 </a:t>
            </a:r>
            <a:r>
              <a:rPr lang="tr-TR" dirty="0"/>
              <a:t>Alt faaliyet</a:t>
            </a:r>
            <a:endParaRPr lang="tr-TR" b="1" dirty="0"/>
          </a:p>
          <a:p>
            <a:pPr fontAlgn="auto">
              <a:spcBef>
                <a:spcPts val="0"/>
              </a:spcBef>
              <a:spcAft>
                <a:spcPts val="0"/>
              </a:spcAft>
              <a:defRPr/>
            </a:pPr>
            <a:endParaRPr lang="tr-TR" b="1" dirty="0"/>
          </a:p>
        </p:txBody>
      </p:sp>
      <p:sp>
        <p:nvSpPr>
          <p:cNvPr id="9" name="8 Metin kutusu"/>
          <p:cNvSpPr txBox="1"/>
          <p:nvPr/>
        </p:nvSpPr>
        <p:spPr>
          <a:xfrm>
            <a:off x="2700338" y="1628775"/>
            <a:ext cx="6119812" cy="17541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tr-TR" b="1" dirty="0"/>
              <a:t>Bir faaliyeti eğer bu bölümde göstermezseniz veya bu bölümden çıkarırsanız, projenin uygulanması sırasında onu tekrar projeye ekleme şansınız olmayacaktır. Bu nedenle projeyi hazırlarken çok dikkatli bir şekilde amaçlarınıza ulaşmak için hangi faaliyetleri yapmanız gerektiğini düşünmeli ve bunların hepsini baştan projeye dahil etmelisiniz.</a:t>
            </a:r>
          </a:p>
        </p:txBody>
      </p:sp>
      <p:sp>
        <p:nvSpPr>
          <p:cNvPr id="10" name="9 Metin kutusu"/>
          <p:cNvSpPr txBox="1"/>
          <p:nvPr/>
        </p:nvSpPr>
        <p:spPr>
          <a:xfrm>
            <a:off x="2699792" y="3645024"/>
            <a:ext cx="6120680" cy="92333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tr-TR" b="1" dirty="0"/>
              <a:t>Başvuru formunun bu aşamasında yazdığınız temel ve alt faaliyetlerinizin, Mantıksal Çerçeve Matrisi, 1. sütun, 4. satırdaki faaliyetlerle aynı olmasına dikkat ediniz.</a:t>
            </a:r>
          </a:p>
        </p:txBody>
      </p:sp>
      <p:pic>
        <p:nvPicPr>
          <p:cNvPr id="27659" name="Picture 2" descr="http://t0.gstatic.com/images?q=tbn:ANd9GcRfSDeaJqTNAoD_80iiERtq9i-JWmz9i4HGSdZ36U1JxGZwdZ46"/>
          <p:cNvPicPr>
            <a:picLocks noChangeAspect="1" noChangeArrowheads="1"/>
          </p:cNvPicPr>
          <p:nvPr/>
        </p:nvPicPr>
        <p:blipFill>
          <a:blip r:embed="rId3" cstate="print"/>
          <a:srcRect/>
          <a:stretch>
            <a:fillRect/>
          </a:stretch>
        </p:blipFill>
        <p:spPr bwMode="auto">
          <a:xfrm>
            <a:off x="0" y="1628775"/>
            <a:ext cx="2200275" cy="20764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8CD39D54-8BB3-4491-801D-C1300E4FA54C}" type="slidenum">
              <a:rPr lang="tr-TR">
                <a:solidFill>
                  <a:schemeClr val="accent1">
                    <a:lumMod val="40000"/>
                    <a:lumOff val="60000"/>
                  </a:schemeClr>
                </a:solidFill>
              </a:rPr>
              <a:pPr>
                <a:defRPr/>
              </a:pPr>
              <a:t>39</a:t>
            </a:fld>
            <a:endParaRPr lang="tr-TR" dirty="0">
              <a:solidFill>
                <a:schemeClr val="accent1">
                  <a:lumMod val="40000"/>
                  <a:lumOff val="60000"/>
                </a:schemeClr>
              </a:solidFill>
            </a:endParaRPr>
          </a:p>
        </p:txBody>
      </p:sp>
      <p:sp>
        <p:nvSpPr>
          <p:cNvPr id="945156" name="Rectangle 4"/>
          <p:cNvSpPr>
            <a:spLocks noChangeArrowheads="1"/>
          </p:cNvSpPr>
          <p:nvPr/>
        </p:nvSpPr>
        <p:spPr bwMode="auto">
          <a:xfrm>
            <a:off x="1619672" y="142528"/>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rPr>
              <a:t>BAŞVURU FORMUNUN DOLDURULMASI</a:t>
            </a:r>
          </a:p>
        </p:txBody>
      </p:sp>
      <p:sp>
        <p:nvSpPr>
          <p:cNvPr id="8" name="7 Metin kutusu"/>
          <p:cNvSpPr txBox="1"/>
          <p:nvPr/>
        </p:nvSpPr>
        <p:spPr>
          <a:xfrm>
            <a:off x="250825" y="1052513"/>
            <a:ext cx="8424863" cy="5262562"/>
          </a:xfrm>
          <a:prstGeom prst="rect">
            <a:avLst/>
          </a:prstGeom>
          <a:noFill/>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1.8 Yöntem</a:t>
            </a:r>
            <a:r>
              <a:rPr lang="tr-TR" sz="1600" dirty="0"/>
              <a:t>. </a:t>
            </a:r>
            <a:endParaRPr lang="tr-TR" dirty="0"/>
          </a:p>
          <a:p>
            <a:pPr fontAlgn="auto">
              <a:spcBef>
                <a:spcPts val="0"/>
              </a:spcBef>
              <a:spcAft>
                <a:spcPts val="0"/>
              </a:spcAft>
              <a:defRPr/>
            </a:pPr>
            <a:r>
              <a:rPr lang="tr-TR" sz="1000" dirty="0"/>
              <a:t> </a:t>
            </a:r>
          </a:p>
          <a:p>
            <a:pPr fontAlgn="auto">
              <a:spcBef>
                <a:spcPts val="0"/>
              </a:spcBef>
              <a:spcAft>
                <a:spcPts val="0"/>
              </a:spcAft>
              <a:defRPr/>
            </a:pPr>
            <a:r>
              <a:rPr lang="tr-TR" dirty="0"/>
              <a:t>En fazla 4 sayfa.  Aşağıdakilerin ayrıntılı açıklaması:</a:t>
            </a:r>
            <a:endParaRPr lang="tr-TR" sz="2000" dirty="0"/>
          </a:p>
          <a:p>
            <a:pPr lvl="2" fontAlgn="auto">
              <a:spcBef>
                <a:spcPts val="0"/>
              </a:spcBef>
              <a:spcAft>
                <a:spcPts val="0"/>
              </a:spcAft>
              <a:defRPr/>
            </a:pPr>
            <a:r>
              <a:rPr lang="tr-TR" b="1" dirty="0"/>
              <a:t>1.8.1 </a:t>
            </a:r>
            <a:r>
              <a:rPr lang="tr-TR" dirty="0"/>
              <a:t>Uygulama yöntemleri ve </a:t>
            </a:r>
            <a:r>
              <a:rPr lang="tr-TR" b="1" dirty="0"/>
              <a:t>teklif edilen yöntemin nedenleri ve gerekçeleri</a:t>
            </a:r>
            <a:r>
              <a:rPr lang="tr-TR" dirty="0"/>
              <a:t>. Başvurunuzda </a:t>
            </a:r>
            <a:r>
              <a:rPr lang="tr-TR" b="1" dirty="0"/>
              <a:t>Ajans desteğini belirtecek </a:t>
            </a:r>
            <a:r>
              <a:rPr lang="tr-TR" dirty="0"/>
              <a:t>görünürlük faaliyetlerinin yer almasına dikkat ediniz.</a:t>
            </a:r>
          </a:p>
          <a:p>
            <a:pPr lvl="2" fontAlgn="auto">
              <a:spcBef>
                <a:spcPts val="0"/>
              </a:spcBef>
              <a:spcAft>
                <a:spcPts val="0"/>
              </a:spcAft>
              <a:defRPr/>
            </a:pPr>
            <a:endParaRPr lang="tr-TR" sz="500" dirty="0"/>
          </a:p>
          <a:p>
            <a:pPr lvl="2" fontAlgn="auto">
              <a:spcBef>
                <a:spcPts val="0"/>
              </a:spcBef>
              <a:spcAft>
                <a:spcPts val="0"/>
              </a:spcAft>
              <a:defRPr/>
            </a:pPr>
            <a:r>
              <a:rPr lang="tr-TR" b="1" dirty="0"/>
              <a:t>1.8.2</a:t>
            </a:r>
            <a:r>
              <a:rPr lang="tr-TR" dirty="0"/>
              <a:t> Projenin daha önceki </a:t>
            </a:r>
            <a:r>
              <a:rPr lang="tr-TR" b="1" dirty="0"/>
              <a:t>başka bir projenin devamı olması durumunda</a:t>
            </a:r>
            <a:r>
              <a:rPr lang="tr-TR" dirty="0"/>
              <a:t>, bu projenin öncekinin sonuçları üzerine nasıl inşa edileceğini anlatınız.</a:t>
            </a:r>
          </a:p>
          <a:p>
            <a:pPr lvl="2" fontAlgn="auto">
              <a:spcBef>
                <a:spcPts val="0"/>
              </a:spcBef>
              <a:spcAft>
                <a:spcPts val="0"/>
              </a:spcAft>
              <a:defRPr/>
            </a:pPr>
            <a:endParaRPr lang="tr-TR" sz="500" dirty="0"/>
          </a:p>
          <a:p>
            <a:pPr lvl="2" fontAlgn="auto">
              <a:spcBef>
                <a:spcPts val="0"/>
              </a:spcBef>
              <a:spcAft>
                <a:spcPts val="0"/>
              </a:spcAft>
              <a:defRPr/>
            </a:pPr>
            <a:r>
              <a:rPr lang="tr-TR" b="1" dirty="0"/>
              <a:t>1.8.3 </a:t>
            </a:r>
            <a:r>
              <a:rPr lang="tr-TR" dirty="0"/>
              <a:t>Proje </a:t>
            </a:r>
            <a:r>
              <a:rPr lang="tr-TR" b="1" dirty="0"/>
              <a:t>büyük bir programın parçası ise</a:t>
            </a:r>
            <a:r>
              <a:rPr lang="tr-TR" dirty="0"/>
              <a:t>, programa nasıl uyacağı veya programla nasıl koordine edileceğini anlatınız.</a:t>
            </a:r>
          </a:p>
          <a:p>
            <a:pPr lvl="2" fontAlgn="auto">
              <a:spcBef>
                <a:spcPts val="0"/>
              </a:spcBef>
              <a:spcAft>
                <a:spcPts val="0"/>
              </a:spcAft>
              <a:defRPr/>
            </a:pPr>
            <a:endParaRPr lang="tr-TR" sz="500" dirty="0"/>
          </a:p>
          <a:p>
            <a:pPr lvl="2" fontAlgn="auto">
              <a:spcBef>
                <a:spcPts val="0"/>
              </a:spcBef>
              <a:spcAft>
                <a:spcPts val="0"/>
              </a:spcAft>
              <a:defRPr/>
            </a:pPr>
            <a:r>
              <a:rPr lang="tr-TR" b="1" dirty="0"/>
              <a:t>1.8.4 Proje takibi ve iç/dış değerlendirme prosedürleri.</a:t>
            </a:r>
          </a:p>
          <a:p>
            <a:pPr lvl="2" fontAlgn="auto">
              <a:spcBef>
                <a:spcPts val="0"/>
              </a:spcBef>
              <a:spcAft>
                <a:spcPts val="0"/>
              </a:spcAft>
              <a:defRPr/>
            </a:pPr>
            <a:r>
              <a:rPr lang="tr-TR" sz="500" dirty="0"/>
              <a:t> </a:t>
            </a:r>
          </a:p>
          <a:p>
            <a:pPr lvl="2" fontAlgn="auto">
              <a:spcBef>
                <a:spcPts val="0"/>
              </a:spcBef>
              <a:spcAft>
                <a:spcPts val="0"/>
              </a:spcAft>
              <a:defRPr/>
            </a:pPr>
            <a:r>
              <a:rPr lang="tr-TR" b="1" dirty="0"/>
              <a:t>1.8.5 Çeşitli aktörlerin projedeki rollerinin ve katılımlarının </a:t>
            </a:r>
            <a:r>
              <a:rPr lang="tr-TR" dirty="0"/>
              <a:t>tanımlanması (yerel ortaklar, hedef gruplar, yerel yönetimler, vs.), ve bu rollerin onlara verilmesinin sebepleri.</a:t>
            </a:r>
          </a:p>
          <a:p>
            <a:pPr lvl="2" fontAlgn="auto">
              <a:spcBef>
                <a:spcPts val="0"/>
              </a:spcBef>
              <a:spcAft>
                <a:spcPts val="0"/>
              </a:spcAft>
              <a:defRPr/>
            </a:pPr>
            <a:endParaRPr lang="tr-TR" sz="500" dirty="0"/>
          </a:p>
          <a:p>
            <a:pPr lvl="2" fontAlgn="auto">
              <a:spcBef>
                <a:spcPts val="0"/>
              </a:spcBef>
              <a:spcAft>
                <a:spcPts val="0"/>
              </a:spcAft>
              <a:defRPr/>
            </a:pPr>
            <a:r>
              <a:rPr lang="tr-TR" b="1" dirty="0"/>
              <a:t>1.8.6 </a:t>
            </a:r>
            <a:r>
              <a:rPr lang="tr-TR" dirty="0"/>
              <a:t>Proje uygulaması için önerilen </a:t>
            </a:r>
            <a:r>
              <a:rPr lang="tr-TR" b="1" dirty="0"/>
              <a:t>ekip</a:t>
            </a:r>
            <a:r>
              <a:rPr lang="tr-TR" dirty="0"/>
              <a:t> (işlevlerine göre: burada kişilerin isimlerinin belirtilmesine gerek yoktur)</a:t>
            </a:r>
          </a:p>
          <a:p>
            <a:pPr lvl="2" fontAlgn="auto">
              <a:spcBef>
                <a:spcPts val="0"/>
              </a:spcBef>
              <a:spcAft>
                <a:spcPts val="0"/>
              </a:spcAft>
              <a:defRPr/>
            </a:pPr>
            <a:endParaRPr lang="tr-TR" sz="500" dirty="0"/>
          </a:p>
          <a:p>
            <a:pPr lvl="2" fontAlgn="auto">
              <a:spcBef>
                <a:spcPts val="0"/>
              </a:spcBef>
              <a:spcAft>
                <a:spcPts val="0"/>
              </a:spcAft>
              <a:defRPr/>
            </a:pPr>
            <a:r>
              <a:rPr lang="tr-TR" b="1" dirty="0"/>
              <a:t>1.8.7 </a:t>
            </a:r>
            <a:r>
              <a:rPr lang="tr-TR" dirty="0"/>
              <a:t>Projelerin uygulanması için önerilen </a:t>
            </a:r>
            <a:r>
              <a:rPr lang="tr-TR" b="1" dirty="0"/>
              <a:t>temel araçlar (ekipmanlar, araçlar…)</a:t>
            </a:r>
            <a:endParaRPr lang="tr-TR" sz="2000" b="1"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68313" y="1447800"/>
            <a:ext cx="7499350" cy="4800600"/>
          </a:xfrm>
          <a:prstGeom prst="rect">
            <a:avLst/>
          </a:prstGeom>
        </p:spPr>
        <p:txBody>
          <a:bodyPr/>
          <a:lstStyle/>
          <a:p>
            <a:pPr>
              <a:defRPr/>
            </a:pPr>
            <a:r>
              <a:rPr lang="tr-TR" sz="2000" b="1" dirty="0" smtClean="0"/>
              <a:t>Proje hazırlamak için bulunulabilecek en yanlış nokta:</a:t>
            </a:r>
          </a:p>
          <a:p>
            <a:pPr>
              <a:defRPr/>
            </a:pPr>
            <a:endParaRPr lang="tr-TR" sz="2000" b="1" dirty="0" smtClean="0"/>
          </a:p>
          <a:p>
            <a:pPr>
              <a:defRPr/>
            </a:pPr>
            <a:endParaRPr lang="tr-TR" sz="2000" b="1" dirty="0" smtClean="0"/>
          </a:p>
          <a:p>
            <a:pPr>
              <a:defRPr/>
            </a:pPr>
            <a:r>
              <a:rPr lang="tr-TR" sz="2000" b="1" dirty="0" smtClean="0">
                <a:solidFill>
                  <a:schemeClr val="bg1">
                    <a:lumMod val="50000"/>
                  </a:schemeClr>
                </a:solidFill>
              </a:rPr>
              <a:t>Ajans para dağıtıyormuş...</a:t>
            </a:r>
          </a:p>
          <a:p>
            <a:pPr>
              <a:defRPr/>
            </a:pPr>
            <a:r>
              <a:rPr lang="tr-TR" sz="2000" b="1" dirty="0" smtClean="0">
                <a:solidFill>
                  <a:schemeClr val="bg1">
                    <a:lumMod val="50000"/>
                  </a:schemeClr>
                </a:solidFill>
              </a:rPr>
              <a:t>Başka yerde yapılmış başarılı bir proje örneği var mıdır? Aynısını biz de burada yapsak?</a:t>
            </a:r>
            <a:endParaRPr lang="tr-TR" sz="2000" dirty="0">
              <a:solidFill>
                <a:schemeClr val="bg1">
                  <a:lumMod val="50000"/>
                </a:schemeClr>
              </a:solidFill>
            </a:endParaRPr>
          </a:p>
        </p:txBody>
      </p:sp>
      <p:pic>
        <p:nvPicPr>
          <p:cNvPr id="20484" name="Picture 2" descr="http://t1.gstatic.com/images?q=tbn:ANd9GcS51RO3hqTBT7c4VmDf7G2e0VYyWWcts-7L9sJKMdzJdhmIfz7SiA"/>
          <p:cNvPicPr>
            <a:picLocks noChangeAspect="1" noChangeArrowheads="1"/>
          </p:cNvPicPr>
          <p:nvPr/>
        </p:nvPicPr>
        <p:blipFill>
          <a:blip r:embed="rId3" cstate="print"/>
          <a:srcRect/>
          <a:stretch>
            <a:fillRect/>
          </a:stretch>
        </p:blipFill>
        <p:spPr bwMode="auto">
          <a:xfrm>
            <a:off x="7072330" y="857232"/>
            <a:ext cx="1770063" cy="172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3C80F46E-7805-4037-B0BC-DDA6D443A808}" type="slidenum">
              <a:rPr lang="tr-TR">
                <a:solidFill>
                  <a:schemeClr val="accent1">
                    <a:lumMod val="40000"/>
                    <a:lumOff val="60000"/>
                  </a:schemeClr>
                </a:solidFill>
              </a:rPr>
              <a:pPr>
                <a:defRPr/>
              </a:pPr>
              <a:t>40</a:t>
            </a:fld>
            <a:endParaRPr lang="tr-TR">
              <a:solidFill>
                <a:schemeClr val="accent1">
                  <a:lumMod val="40000"/>
                  <a:lumOff val="60000"/>
                </a:schemeClr>
              </a:solidFill>
            </a:endParaRPr>
          </a:p>
        </p:txBody>
      </p:sp>
      <p:sp>
        <p:nvSpPr>
          <p:cNvPr id="8" name="7 Metin kutusu"/>
          <p:cNvSpPr txBox="1"/>
          <p:nvPr/>
        </p:nvSpPr>
        <p:spPr>
          <a:xfrm>
            <a:off x="250825" y="1052513"/>
            <a:ext cx="8424863" cy="923925"/>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1.8.1 </a:t>
            </a:r>
            <a:r>
              <a:rPr lang="tr-TR" dirty="0"/>
              <a:t>Uygulama yöntemleri ve </a:t>
            </a:r>
            <a:r>
              <a:rPr lang="tr-TR" b="1" dirty="0"/>
              <a:t>teklif edilen yöntemin nedenleri ve gerekçeleri</a:t>
            </a:r>
            <a:r>
              <a:rPr lang="tr-TR" dirty="0"/>
              <a:t>. Başvurunuzda </a:t>
            </a:r>
            <a:r>
              <a:rPr lang="tr-TR" b="1" dirty="0"/>
              <a:t>Ajans desteğini belirtecek </a:t>
            </a:r>
            <a:r>
              <a:rPr lang="tr-TR" dirty="0"/>
              <a:t>görünürlük faaliyetlerinin yer almasına dikkat ediniz.</a:t>
            </a:r>
          </a:p>
        </p:txBody>
      </p:sp>
      <p:sp>
        <p:nvSpPr>
          <p:cNvPr id="7" name="6 Metin kutusu"/>
          <p:cNvSpPr txBox="1"/>
          <p:nvPr/>
        </p:nvSpPr>
        <p:spPr>
          <a:xfrm>
            <a:off x="250825" y="2289175"/>
            <a:ext cx="8424863" cy="9239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tr-TR" b="1" u="sng" dirty="0"/>
              <a:t>Anahtar Soru:</a:t>
            </a:r>
          </a:p>
          <a:p>
            <a:pPr fontAlgn="auto">
              <a:spcBef>
                <a:spcPts val="0"/>
              </a:spcBef>
              <a:spcAft>
                <a:spcPts val="0"/>
              </a:spcAft>
              <a:defRPr/>
            </a:pPr>
            <a:r>
              <a:rPr lang="tr-TR" b="1" dirty="0"/>
              <a:t>Projenizin amacını gerçekleştirmek –</a:t>
            </a:r>
            <a:r>
              <a:rPr lang="tr-TR" b="1" dirty="0">
                <a:solidFill>
                  <a:srgbClr val="FF0000"/>
                </a:solidFill>
              </a:rPr>
              <a:t>sorunu çözmek </a:t>
            </a:r>
            <a:r>
              <a:rPr lang="tr-TR" b="1" dirty="0"/>
              <a:t>için yapacağınız faaliyetlerde </a:t>
            </a:r>
            <a:r>
              <a:rPr lang="tr-TR" b="1" dirty="0">
                <a:solidFill>
                  <a:srgbClr val="FF0000"/>
                </a:solidFill>
              </a:rPr>
              <a:t>hangi yöntemleri </a:t>
            </a:r>
            <a:r>
              <a:rPr lang="tr-TR" b="1" dirty="0"/>
              <a:t>kullanacaksınız? </a:t>
            </a:r>
            <a:r>
              <a:rPr lang="tr-TR" b="1" dirty="0">
                <a:solidFill>
                  <a:srgbClr val="FF0000"/>
                </a:solidFill>
              </a:rPr>
              <a:t>Neden</a:t>
            </a:r>
            <a:r>
              <a:rPr lang="tr-TR" b="1" dirty="0"/>
              <a:t> bu yöntemleri tercih ettiniz?</a:t>
            </a:r>
            <a:endParaRPr lang="tr-TR" u="sng" dirty="0">
              <a:solidFill>
                <a:srgbClr val="C00000"/>
              </a:solidFill>
            </a:endParaRPr>
          </a:p>
        </p:txBody>
      </p:sp>
      <p:sp>
        <p:nvSpPr>
          <p:cNvPr id="9" name="8 Metin kutusu"/>
          <p:cNvSpPr txBox="1"/>
          <p:nvPr/>
        </p:nvSpPr>
        <p:spPr>
          <a:xfrm>
            <a:off x="395288" y="3644900"/>
            <a:ext cx="8280400" cy="20320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tr-TR" dirty="0"/>
              <a:t>-Tercih ettiğiniz yöntemler sizi proje amacına nasıl ulaştıracak?</a:t>
            </a:r>
          </a:p>
          <a:p>
            <a:pPr fontAlgn="auto">
              <a:spcBef>
                <a:spcPts val="0"/>
              </a:spcBef>
              <a:spcAft>
                <a:spcPts val="0"/>
              </a:spcAft>
              <a:defRPr/>
            </a:pPr>
            <a:endParaRPr lang="tr-TR" dirty="0"/>
          </a:p>
          <a:p>
            <a:pPr fontAlgn="auto">
              <a:spcBef>
                <a:spcPts val="0"/>
              </a:spcBef>
              <a:spcAft>
                <a:spcPts val="0"/>
              </a:spcAft>
              <a:defRPr/>
            </a:pPr>
            <a:r>
              <a:rPr lang="tr-TR" dirty="0"/>
              <a:t>-Ortaklarla ve diğer katılımcılarla nasıl bir işbirliği yapacağınızı bu bölümde anlatabilirsiniz. Ayrıca, paydaşlarınızın projeye olumlu katkılarını sağlamak için kullanacağınız yöntemleri de bu bölümde anlatabilirsiniz.</a:t>
            </a:r>
          </a:p>
          <a:p>
            <a:pPr fontAlgn="auto">
              <a:spcBef>
                <a:spcPts val="0"/>
              </a:spcBef>
              <a:spcAft>
                <a:spcPts val="0"/>
              </a:spcAft>
              <a:defRPr/>
            </a:pPr>
            <a:r>
              <a:rPr lang="tr-TR" b="1" dirty="0"/>
              <a:t>Örn: </a:t>
            </a:r>
            <a:r>
              <a:rPr lang="tr-TR" dirty="0"/>
              <a:t>Projeye eşinin katılımını istemeyen – karşıt paydaşı ikna etmek için nasıl bir yöntem?</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ECD2150E-D6B1-4BCE-9C65-CFE4AC1B4BBF}" type="slidenum">
              <a:rPr lang="tr-TR">
                <a:solidFill>
                  <a:schemeClr val="accent1">
                    <a:lumMod val="40000"/>
                    <a:lumOff val="60000"/>
                  </a:schemeClr>
                </a:solidFill>
              </a:rPr>
              <a:pPr>
                <a:defRPr/>
              </a:pPr>
              <a:t>41</a:t>
            </a:fld>
            <a:endParaRPr lang="tr-TR">
              <a:solidFill>
                <a:schemeClr val="accent1">
                  <a:lumMod val="40000"/>
                  <a:lumOff val="60000"/>
                </a:schemeClr>
              </a:solidFill>
            </a:endParaRPr>
          </a:p>
        </p:txBody>
      </p:sp>
      <p:sp>
        <p:nvSpPr>
          <p:cNvPr id="8" name="7 Metin kutusu"/>
          <p:cNvSpPr txBox="1"/>
          <p:nvPr/>
        </p:nvSpPr>
        <p:spPr>
          <a:xfrm>
            <a:off x="250825" y="1052513"/>
            <a:ext cx="8424863" cy="923925"/>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1.8.1 </a:t>
            </a:r>
            <a:r>
              <a:rPr lang="tr-TR" dirty="0"/>
              <a:t>Uygulama yöntemleri ve </a:t>
            </a:r>
            <a:r>
              <a:rPr lang="tr-TR" b="1" dirty="0"/>
              <a:t>teklif edilen yöntemin nedenleri ve gerekçeleri</a:t>
            </a:r>
            <a:r>
              <a:rPr lang="tr-TR" dirty="0"/>
              <a:t>. Başvurunuzda </a:t>
            </a:r>
            <a:r>
              <a:rPr lang="tr-TR" b="1" dirty="0"/>
              <a:t>Ajans desteğini belirtecek </a:t>
            </a:r>
            <a:r>
              <a:rPr lang="tr-TR" dirty="0"/>
              <a:t>görünürlük faaliyetlerinin yer almasına dikkat ediniz.</a:t>
            </a:r>
          </a:p>
        </p:txBody>
      </p:sp>
      <p:sp>
        <p:nvSpPr>
          <p:cNvPr id="7" name="6 Metin kutusu"/>
          <p:cNvSpPr txBox="1"/>
          <p:nvPr/>
        </p:nvSpPr>
        <p:spPr>
          <a:xfrm>
            <a:off x="250825" y="2133600"/>
            <a:ext cx="8424863" cy="397031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buFont typeface="Arial" pitchFamily="34" charset="0"/>
              <a:buChar char="•"/>
              <a:defRPr/>
            </a:pPr>
            <a:r>
              <a:rPr lang="tr-TR" dirty="0">
                <a:solidFill>
                  <a:srgbClr val="C00000"/>
                </a:solidFill>
              </a:rPr>
              <a:t>Proje amacına ulaşabilmek için,</a:t>
            </a:r>
          </a:p>
          <a:p>
            <a:pPr fontAlgn="auto">
              <a:spcBef>
                <a:spcPts val="0"/>
              </a:spcBef>
              <a:spcAft>
                <a:spcPts val="0"/>
              </a:spcAft>
              <a:buFont typeface="Arial" pitchFamily="34" charset="0"/>
              <a:buChar char="•"/>
              <a:defRPr/>
            </a:pPr>
            <a:r>
              <a:rPr lang="tr-TR" dirty="0">
                <a:solidFill>
                  <a:srgbClr val="C00000"/>
                </a:solidFill>
              </a:rPr>
              <a:t>Beklenen sonuçları doğurabilmek için,</a:t>
            </a:r>
          </a:p>
          <a:p>
            <a:pPr fontAlgn="auto">
              <a:spcBef>
                <a:spcPts val="0"/>
              </a:spcBef>
              <a:spcAft>
                <a:spcPts val="0"/>
              </a:spcAft>
              <a:defRPr/>
            </a:pPr>
            <a:endParaRPr lang="tr-TR" dirty="0" smtClean="0">
              <a:solidFill>
                <a:srgbClr val="C00000"/>
              </a:solidFill>
            </a:endParaRPr>
          </a:p>
          <a:p>
            <a:pPr fontAlgn="auto">
              <a:spcBef>
                <a:spcPts val="0"/>
              </a:spcBef>
              <a:spcAft>
                <a:spcPts val="0"/>
              </a:spcAft>
              <a:defRPr/>
            </a:pPr>
            <a:r>
              <a:rPr lang="tr-TR" dirty="0" smtClean="0">
                <a:solidFill>
                  <a:srgbClr val="C00000"/>
                </a:solidFill>
              </a:rPr>
              <a:t>olası </a:t>
            </a:r>
            <a:r>
              <a:rPr lang="tr-TR" dirty="0">
                <a:solidFill>
                  <a:srgbClr val="C00000"/>
                </a:solidFill>
              </a:rPr>
              <a:t>alternatiflerin arasından teklif edilen yöntemin tercih edilme sebebi, yapılan </a:t>
            </a:r>
          </a:p>
          <a:p>
            <a:pPr fontAlgn="auto">
              <a:spcBef>
                <a:spcPts val="0"/>
              </a:spcBef>
              <a:spcAft>
                <a:spcPts val="0"/>
              </a:spcAft>
              <a:defRPr/>
            </a:pPr>
            <a:r>
              <a:rPr lang="tr-TR" dirty="0">
                <a:solidFill>
                  <a:srgbClr val="C00000"/>
                </a:solidFill>
              </a:rPr>
              <a:t>fizibilite çalışmalarının sonuçları ve alternatiflerine kıyasla gerekçesi belirtilir.</a:t>
            </a:r>
          </a:p>
          <a:p>
            <a:pPr fontAlgn="auto">
              <a:spcBef>
                <a:spcPts val="0"/>
              </a:spcBef>
              <a:spcAft>
                <a:spcPts val="0"/>
              </a:spcAft>
              <a:defRPr/>
            </a:pPr>
            <a:endParaRPr lang="tr-TR" dirty="0">
              <a:solidFill>
                <a:srgbClr val="C00000"/>
              </a:solidFill>
            </a:endParaRPr>
          </a:p>
          <a:p>
            <a:pPr fontAlgn="auto">
              <a:spcBef>
                <a:spcPts val="0"/>
              </a:spcBef>
              <a:spcAft>
                <a:spcPts val="0"/>
              </a:spcAft>
              <a:defRPr/>
            </a:pPr>
            <a:r>
              <a:rPr lang="tr-TR" b="1" dirty="0">
                <a:solidFill>
                  <a:srgbClr val="C00000"/>
                </a:solidFill>
              </a:rPr>
              <a:t>Neyin Yöntemi olabilir?</a:t>
            </a:r>
          </a:p>
          <a:p>
            <a:pPr fontAlgn="auto">
              <a:spcBef>
                <a:spcPts val="0"/>
              </a:spcBef>
              <a:spcAft>
                <a:spcPts val="0"/>
              </a:spcAft>
              <a:defRPr/>
            </a:pPr>
            <a:r>
              <a:rPr lang="tr-TR" dirty="0">
                <a:solidFill>
                  <a:srgbClr val="C00000"/>
                </a:solidFill>
              </a:rPr>
              <a:t>-</a:t>
            </a:r>
            <a:r>
              <a:rPr lang="tr-TR" b="1" dirty="0">
                <a:solidFill>
                  <a:srgbClr val="C00000"/>
                </a:solidFill>
              </a:rPr>
              <a:t>Eğitimin Yöntemi </a:t>
            </a:r>
            <a:r>
              <a:rPr lang="tr-TR" dirty="0">
                <a:solidFill>
                  <a:srgbClr val="C00000"/>
                </a:solidFill>
              </a:rPr>
              <a:t>– neden eğitimi bu şekilde yapıyorsun? Hangi faktörleri düşündün de bu şekilde yapmaya karar verdin? </a:t>
            </a:r>
          </a:p>
          <a:p>
            <a:pPr fontAlgn="auto">
              <a:spcBef>
                <a:spcPts val="0"/>
              </a:spcBef>
              <a:spcAft>
                <a:spcPts val="0"/>
              </a:spcAft>
              <a:defRPr/>
            </a:pPr>
            <a:r>
              <a:rPr lang="tr-TR" b="1" dirty="0">
                <a:solidFill>
                  <a:srgbClr val="C00000"/>
                </a:solidFill>
              </a:rPr>
              <a:t>-Satın almanın Yöntemi </a:t>
            </a:r>
            <a:r>
              <a:rPr lang="tr-TR" dirty="0">
                <a:solidFill>
                  <a:srgbClr val="C00000"/>
                </a:solidFill>
              </a:rPr>
              <a:t>– amaç için neden bunları satın alacaksın, neden satın almayı bu şekilde yapacaksın? Ajansın  “Satın Alma Rehberi” mi etkin oldu? Nasıl bir ihale?</a:t>
            </a:r>
          </a:p>
          <a:p>
            <a:pPr fontAlgn="auto">
              <a:spcBef>
                <a:spcPts val="0"/>
              </a:spcBef>
              <a:spcAft>
                <a:spcPts val="0"/>
              </a:spcAft>
              <a:defRPr/>
            </a:pPr>
            <a:r>
              <a:rPr lang="tr-TR" dirty="0">
                <a:solidFill>
                  <a:srgbClr val="C00000"/>
                </a:solidFill>
              </a:rPr>
              <a:t>-</a:t>
            </a:r>
            <a:r>
              <a:rPr lang="tr-TR" b="1" dirty="0">
                <a:solidFill>
                  <a:srgbClr val="C00000"/>
                </a:solidFill>
              </a:rPr>
              <a:t>Ajansın desteğini görünür kılmak için </a:t>
            </a:r>
            <a:r>
              <a:rPr lang="tr-TR" dirty="0">
                <a:solidFill>
                  <a:srgbClr val="C00000"/>
                </a:solidFill>
              </a:rPr>
              <a:t>“Görünürlük Rehberi”ne uygun ve Bütçenin “5.8 Tanıtım faaliyetleri” kaleminde bütçeleştirilecek faaliyetleri de bu bölümde belirtiniz. Neden bu kalemlerle, neden bu yöntemle?</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DBFC7265-BB48-4290-B955-48CA9BB2CE84}" type="slidenum">
              <a:rPr lang="tr-TR">
                <a:solidFill>
                  <a:schemeClr val="accent1">
                    <a:lumMod val="40000"/>
                    <a:lumOff val="60000"/>
                  </a:schemeClr>
                </a:solidFill>
              </a:rPr>
              <a:pPr>
                <a:defRPr/>
              </a:pPr>
              <a:t>42</a:t>
            </a:fld>
            <a:endParaRPr lang="tr-TR">
              <a:solidFill>
                <a:schemeClr val="accent1">
                  <a:lumMod val="40000"/>
                  <a:lumOff val="60000"/>
                </a:schemeClr>
              </a:solidFill>
            </a:endParaRPr>
          </a:p>
        </p:txBody>
      </p:sp>
      <p:sp>
        <p:nvSpPr>
          <p:cNvPr id="11" name="10 Metin kutusu"/>
          <p:cNvSpPr txBox="1"/>
          <p:nvPr/>
        </p:nvSpPr>
        <p:spPr>
          <a:xfrm>
            <a:off x="0" y="1"/>
            <a:ext cx="9144000" cy="701730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tr-TR" b="1" u="sng" dirty="0"/>
              <a:t>ÖRNEK;</a:t>
            </a:r>
          </a:p>
          <a:p>
            <a:pPr algn="just" fontAlgn="auto">
              <a:spcBef>
                <a:spcPts val="0"/>
              </a:spcBef>
              <a:spcAft>
                <a:spcPts val="0"/>
              </a:spcAft>
              <a:defRPr/>
            </a:pPr>
            <a:r>
              <a:rPr lang="tr-TR" u="sng" dirty="0">
                <a:solidFill>
                  <a:srgbClr val="FF0000"/>
                </a:solidFill>
              </a:rPr>
              <a:t>Kullanılan başlıca yöntemler</a:t>
            </a:r>
            <a:r>
              <a:rPr lang="tr-TR" u="sng" dirty="0" smtClean="0">
                <a:solidFill>
                  <a:srgbClr val="FF0000"/>
                </a:solidFill>
              </a:rPr>
              <a:t>;</a:t>
            </a:r>
            <a:endParaRPr lang="tr-TR" dirty="0"/>
          </a:p>
          <a:p>
            <a:pPr algn="just" fontAlgn="auto">
              <a:spcBef>
                <a:spcPts val="0"/>
              </a:spcBef>
              <a:spcAft>
                <a:spcPts val="0"/>
              </a:spcAft>
              <a:defRPr/>
            </a:pPr>
            <a:r>
              <a:rPr lang="tr-TR" dirty="0" smtClean="0"/>
              <a:t>1.Eğitim </a:t>
            </a:r>
            <a:r>
              <a:rPr lang="tr-TR" dirty="0"/>
              <a:t>yöntemi </a:t>
            </a:r>
          </a:p>
          <a:p>
            <a:pPr algn="just" fontAlgn="auto">
              <a:spcBef>
                <a:spcPts val="0"/>
              </a:spcBef>
              <a:spcAft>
                <a:spcPts val="0"/>
              </a:spcAft>
              <a:defRPr/>
            </a:pPr>
            <a:r>
              <a:rPr lang="tr-TR" dirty="0"/>
              <a:t>2</a:t>
            </a:r>
            <a:r>
              <a:rPr lang="tr-TR" dirty="0" smtClean="0"/>
              <a:t>.Tanıtım </a:t>
            </a:r>
            <a:r>
              <a:rPr lang="tr-TR" dirty="0"/>
              <a:t>yöntemi</a:t>
            </a:r>
          </a:p>
          <a:p>
            <a:pPr algn="just" fontAlgn="auto">
              <a:spcBef>
                <a:spcPts val="0"/>
              </a:spcBef>
              <a:spcAft>
                <a:spcPts val="0"/>
              </a:spcAft>
              <a:defRPr/>
            </a:pPr>
            <a:r>
              <a:rPr lang="tr-TR" dirty="0"/>
              <a:t>3</a:t>
            </a:r>
            <a:r>
              <a:rPr lang="tr-TR" dirty="0" smtClean="0"/>
              <a:t>. </a:t>
            </a:r>
            <a:r>
              <a:rPr lang="tr-TR" dirty="0"/>
              <a:t>Kapasite artırma </a:t>
            </a:r>
            <a:r>
              <a:rPr lang="tr-TR" dirty="0" smtClean="0"/>
              <a:t>yöntemİ</a:t>
            </a:r>
            <a:endParaRPr lang="tr-TR" dirty="0"/>
          </a:p>
          <a:p>
            <a:pPr algn="just" fontAlgn="auto">
              <a:spcBef>
                <a:spcPts val="0"/>
              </a:spcBef>
              <a:spcAft>
                <a:spcPts val="0"/>
              </a:spcAft>
              <a:defRPr/>
            </a:pPr>
            <a:r>
              <a:rPr lang="tr-TR" u="sng" dirty="0">
                <a:solidFill>
                  <a:srgbClr val="FF0000"/>
                </a:solidFill>
              </a:rPr>
              <a:t>Önerilen metodolojinin gerekçeleri:</a:t>
            </a:r>
            <a:r>
              <a:rPr lang="tr-TR" dirty="0">
                <a:solidFill>
                  <a:srgbClr val="FF0000"/>
                </a:solidFill>
              </a:rPr>
              <a:t> </a:t>
            </a:r>
          </a:p>
          <a:p>
            <a:pPr algn="just" fontAlgn="auto">
              <a:spcBef>
                <a:spcPts val="0"/>
              </a:spcBef>
              <a:spcAft>
                <a:spcPts val="0"/>
              </a:spcAft>
              <a:defRPr/>
            </a:pPr>
            <a:r>
              <a:rPr lang="tr-TR" b="1" dirty="0"/>
              <a:t>1</a:t>
            </a:r>
            <a:r>
              <a:rPr lang="tr-TR" b="1" dirty="0" smtClean="0"/>
              <a:t>. </a:t>
            </a:r>
            <a:r>
              <a:rPr lang="tr-TR" b="1" dirty="0"/>
              <a:t>Eğitim yöntemi:</a:t>
            </a:r>
            <a:endParaRPr lang="tr-TR" dirty="0"/>
          </a:p>
          <a:p>
            <a:pPr algn="just" fontAlgn="auto">
              <a:spcBef>
                <a:spcPts val="0"/>
              </a:spcBef>
              <a:spcAft>
                <a:spcPts val="0"/>
              </a:spcAft>
              <a:defRPr/>
            </a:pPr>
            <a:r>
              <a:rPr lang="tr-TR" u="sng" dirty="0"/>
              <a:t>Eğitim Atölyesi: </a:t>
            </a:r>
            <a:r>
              <a:rPr lang="tr-TR" dirty="0"/>
              <a:t>Gençlerin ve kadınların halı dokuma ustası olmalarına yönelik faaliyetlerinin bütünlüğünü sağlamak açısından bir eğitim atölyesinin kurulması ihtiyacı doğmuştur. Böylelikle seçilen hedef grupların ilgili meslekte bilgi ve beceri sahibi olmalarına yönelik faaliyetler, sürdürebilir bir biçimde bu eğitim atölyesi aracılığı ile sunulacaktır. Projenin tamamlanmasının ardından destek bekleyen herkese eğitim verilmeye devam edilecektir.  </a:t>
            </a:r>
          </a:p>
          <a:p>
            <a:pPr algn="just" fontAlgn="auto">
              <a:spcBef>
                <a:spcPts val="0"/>
              </a:spcBef>
              <a:spcAft>
                <a:spcPts val="0"/>
              </a:spcAft>
              <a:defRPr/>
            </a:pPr>
            <a:r>
              <a:rPr lang="tr-TR" u="sng" dirty="0" smtClean="0"/>
              <a:t>Teorik </a:t>
            </a:r>
            <a:r>
              <a:rPr lang="tr-TR" u="sng" dirty="0"/>
              <a:t>ve Uygulamalı Eğitim: </a:t>
            </a:r>
            <a:r>
              <a:rPr lang="tr-TR" dirty="0"/>
              <a:t>Proje kapsamında toplam 40 kursiyere teorik ve uygulamalı bir eğitim sunulacaktır. Uygulamalı eğitimler katılımcılara pratik yaparak ustalaşma imkanı verecek, teorik eğitimler ise mesleğe yönelik becerilerin yanı sıra katılımcıların bilişsel anlamda gelişmelerini destekleyecektir.</a:t>
            </a:r>
          </a:p>
          <a:p>
            <a:pPr fontAlgn="auto">
              <a:spcBef>
                <a:spcPts val="0"/>
              </a:spcBef>
              <a:spcAft>
                <a:spcPts val="0"/>
              </a:spcAft>
              <a:defRPr/>
            </a:pPr>
            <a:r>
              <a:rPr lang="tr-TR" b="1" dirty="0"/>
              <a:t>2</a:t>
            </a:r>
            <a:r>
              <a:rPr lang="tr-TR" b="1" dirty="0" smtClean="0"/>
              <a:t>.Tanıtım </a:t>
            </a:r>
            <a:r>
              <a:rPr lang="tr-TR" b="1" dirty="0"/>
              <a:t>yöntemi</a:t>
            </a:r>
          </a:p>
          <a:p>
            <a:pPr algn="just" fontAlgn="auto">
              <a:spcBef>
                <a:spcPts val="0"/>
              </a:spcBef>
              <a:spcAft>
                <a:spcPts val="0"/>
              </a:spcAft>
              <a:defRPr/>
            </a:pPr>
            <a:r>
              <a:rPr lang="tr-TR" u="sng" dirty="0"/>
              <a:t>Hedef gruba yeni ürün ve yatırımların en iyi şekilde yerinde ve uygulamalı gösterilebileceği için tanıtım toplantısı yapılması yöntemi seçilmiştir</a:t>
            </a:r>
            <a:r>
              <a:rPr lang="tr-TR" dirty="0"/>
              <a:t>. </a:t>
            </a:r>
          </a:p>
          <a:p>
            <a:pPr algn="just" fontAlgn="auto">
              <a:spcBef>
                <a:spcPts val="0"/>
              </a:spcBef>
              <a:spcAft>
                <a:spcPts val="0"/>
              </a:spcAft>
              <a:defRPr/>
            </a:pPr>
            <a:r>
              <a:rPr lang="tr-TR" b="1" dirty="0" smtClean="0"/>
              <a:t>3. </a:t>
            </a:r>
            <a:r>
              <a:rPr lang="tr-TR" b="1" dirty="0"/>
              <a:t>Kapasite artırma yöntemi</a:t>
            </a:r>
          </a:p>
          <a:p>
            <a:pPr algn="just" fontAlgn="auto">
              <a:spcBef>
                <a:spcPts val="0"/>
              </a:spcBef>
              <a:spcAft>
                <a:spcPts val="0"/>
              </a:spcAft>
              <a:defRPr/>
            </a:pPr>
            <a:r>
              <a:rPr lang="tr-TR" u="sng" dirty="0"/>
              <a:t>Proje kapsamında üretim kapasitesini ve ürün çeşitliliğini arttırmak amacı ile makine ve ekipman temini yapılacaktır. </a:t>
            </a:r>
            <a:r>
              <a:rPr lang="tr-TR" dirty="0"/>
              <a:t>Tesise kurulumu yapılacak olan Sürekli Üretim Hattı ile birlikte firmamızın satışlarının artması </a:t>
            </a:r>
            <a:r>
              <a:rPr lang="tr-TR" dirty="0" smtClean="0"/>
              <a:t>beklenmektedir </a:t>
            </a:r>
            <a:r>
              <a:rPr lang="tr-TR" dirty="0"/>
              <a:t>Bu satın almalar </a:t>
            </a:r>
            <a:r>
              <a:rPr lang="tr-TR" dirty="0" err="1"/>
              <a:t>MEVKA’nın</a:t>
            </a:r>
            <a:r>
              <a:rPr lang="tr-TR" dirty="0"/>
              <a:t> belirlemiş olduğu ihale kuralları çerçevesinde gerçekleştirilecektir. Bu yöntem uygulanarak en düşük maliyete ve yüksek kaliteye sahip makine ve ekipmanın temini sağlanacaktır. </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DBF37D40-622C-4684-9B8B-429C85989F03}" type="slidenum">
              <a:rPr lang="tr-TR">
                <a:solidFill>
                  <a:schemeClr val="accent1">
                    <a:lumMod val="40000"/>
                    <a:lumOff val="60000"/>
                  </a:schemeClr>
                </a:solidFill>
              </a:rPr>
              <a:pPr>
                <a:defRPr/>
              </a:pPr>
              <a:t>43</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30363"/>
            <a:ext cx="8424863" cy="646112"/>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1.8.2</a:t>
            </a:r>
            <a:r>
              <a:rPr lang="tr-TR" dirty="0"/>
              <a:t> Projenin daha önceki </a:t>
            </a:r>
            <a:r>
              <a:rPr lang="tr-TR" b="1" dirty="0"/>
              <a:t>başka bir projenin devamı olması </a:t>
            </a:r>
            <a:r>
              <a:rPr lang="tr-TR" b="1" dirty="0">
                <a:solidFill>
                  <a:srgbClr val="FF0000"/>
                </a:solidFill>
              </a:rPr>
              <a:t>durumunda</a:t>
            </a:r>
            <a:r>
              <a:rPr lang="tr-TR" dirty="0"/>
              <a:t>, bu projenin öncekinin sonuçları üzerine nasıl inşa edileceğini anlatınız.</a:t>
            </a:r>
          </a:p>
        </p:txBody>
      </p:sp>
      <p:sp>
        <p:nvSpPr>
          <p:cNvPr id="7" name="6 Metin kutusu"/>
          <p:cNvSpPr txBox="1"/>
          <p:nvPr/>
        </p:nvSpPr>
        <p:spPr>
          <a:xfrm>
            <a:off x="323850" y="2422525"/>
            <a:ext cx="8351838"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tr-TR" b="1" dirty="0"/>
              <a:t>Başvuru Sahibi daha önce bir proje uygulamış ve tamamlamış, daha sonra o</a:t>
            </a:r>
          </a:p>
          <a:p>
            <a:pPr algn="just" fontAlgn="auto">
              <a:spcBef>
                <a:spcPts val="0"/>
              </a:spcBef>
              <a:spcAft>
                <a:spcPts val="0"/>
              </a:spcAft>
              <a:defRPr/>
            </a:pPr>
            <a:r>
              <a:rPr lang="tr-TR" b="1" dirty="0"/>
              <a:t>projenin ortaya çıkan sonuçları ile ilgili olabilecek yeni bir proje tasarlamış olabilir.</a:t>
            </a:r>
            <a:endParaRPr lang="tr-TR" u="sng" dirty="0">
              <a:solidFill>
                <a:srgbClr val="C00000"/>
              </a:solidFill>
            </a:endParaRPr>
          </a:p>
        </p:txBody>
      </p:sp>
      <p:sp>
        <p:nvSpPr>
          <p:cNvPr id="9" name="8 Metin kutusu"/>
          <p:cNvSpPr txBox="1"/>
          <p:nvPr/>
        </p:nvSpPr>
        <p:spPr>
          <a:xfrm>
            <a:off x="899592" y="3463840"/>
            <a:ext cx="7056784" cy="147732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b="1" dirty="0"/>
              <a:t>Önceki projenin,</a:t>
            </a:r>
          </a:p>
          <a:p>
            <a:pPr fontAlgn="auto">
              <a:spcBef>
                <a:spcPts val="0"/>
              </a:spcBef>
              <a:spcAft>
                <a:spcPts val="0"/>
              </a:spcAft>
              <a:defRPr/>
            </a:pPr>
            <a:r>
              <a:rPr lang="tr-TR" dirty="0"/>
              <a:t>• Sonuçlarının projenizle olan ilişkisini</a:t>
            </a:r>
          </a:p>
          <a:p>
            <a:pPr fontAlgn="auto">
              <a:spcBef>
                <a:spcPts val="0"/>
              </a:spcBef>
              <a:spcAft>
                <a:spcPts val="0"/>
              </a:spcAft>
              <a:defRPr/>
            </a:pPr>
            <a:r>
              <a:rPr lang="tr-TR" dirty="0"/>
              <a:t>• Uygulayacağınız projeye etkilerini</a:t>
            </a:r>
          </a:p>
          <a:p>
            <a:pPr fontAlgn="auto">
              <a:spcBef>
                <a:spcPts val="0"/>
              </a:spcBef>
              <a:spcAft>
                <a:spcPts val="0"/>
              </a:spcAft>
              <a:defRPr/>
            </a:pPr>
            <a:r>
              <a:rPr lang="tr-TR" dirty="0"/>
              <a:t>• Bu sonuçların nasıl ileriye götürüleceğini ve</a:t>
            </a:r>
          </a:p>
          <a:p>
            <a:pPr fontAlgn="auto">
              <a:spcBef>
                <a:spcPts val="0"/>
              </a:spcBef>
              <a:spcAft>
                <a:spcPts val="0"/>
              </a:spcAft>
              <a:defRPr/>
            </a:pPr>
            <a:r>
              <a:rPr lang="tr-TR" dirty="0"/>
              <a:t>•Değerlendirmelerden çıkarmış olduğunuz dersleri burada belirtmelisiniz.</a:t>
            </a:r>
            <a:endParaRPr lang="tr-TR" b="1" dirty="0"/>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F2E56C7B-CA7A-4AC1-A208-5BF78E9FC93F}" type="slidenum">
              <a:rPr lang="tr-TR">
                <a:solidFill>
                  <a:schemeClr val="accent1">
                    <a:lumMod val="40000"/>
                    <a:lumOff val="60000"/>
                  </a:schemeClr>
                </a:solidFill>
              </a:rPr>
              <a:pPr>
                <a:defRPr/>
              </a:pPr>
              <a:t>44</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630363"/>
            <a:ext cx="8424863" cy="646112"/>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1.8.3 </a:t>
            </a:r>
            <a:r>
              <a:rPr lang="tr-TR" dirty="0"/>
              <a:t>Proje </a:t>
            </a:r>
            <a:r>
              <a:rPr lang="tr-TR" b="1" dirty="0"/>
              <a:t>büyük bir programın parçası </a:t>
            </a:r>
            <a:r>
              <a:rPr lang="tr-TR" b="1" dirty="0">
                <a:solidFill>
                  <a:srgbClr val="FF0000"/>
                </a:solidFill>
              </a:rPr>
              <a:t>ise</a:t>
            </a:r>
            <a:r>
              <a:rPr lang="tr-TR" dirty="0"/>
              <a:t>, programa nasıl uyacağı veya programla nasıl koordine edileceğini anlatınız.</a:t>
            </a:r>
          </a:p>
        </p:txBody>
      </p:sp>
      <p:sp>
        <p:nvSpPr>
          <p:cNvPr id="7" name="6 Metin kutusu"/>
          <p:cNvSpPr txBox="1"/>
          <p:nvPr/>
        </p:nvSpPr>
        <p:spPr>
          <a:xfrm>
            <a:off x="323850" y="3176588"/>
            <a:ext cx="8351838" cy="14763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tr-TR" b="1" dirty="0"/>
              <a:t>Projeniz daha büyük bir programın parçası niteliğindeyse,ortak olan çalışmalarınızı, faaliyetlerinizi ve yöntemlerinizi anlatınız. </a:t>
            </a:r>
          </a:p>
          <a:p>
            <a:pPr fontAlgn="auto">
              <a:spcBef>
                <a:spcPts val="0"/>
              </a:spcBef>
              <a:spcAft>
                <a:spcPts val="0"/>
              </a:spcAft>
              <a:defRPr/>
            </a:pPr>
            <a:endParaRPr lang="tr-TR" b="1" dirty="0"/>
          </a:p>
          <a:p>
            <a:pPr fontAlgn="auto">
              <a:spcBef>
                <a:spcPts val="0"/>
              </a:spcBef>
              <a:spcAft>
                <a:spcPts val="0"/>
              </a:spcAft>
              <a:defRPr/>
            </a:pPr>
            <a:r>
              <a:rPr lang="tr-TR" b="1" dirty="0"/>
              <a:t>Bu programın projenizle olan ilişkisinden, uygulayacağınız projeye olacak etkilerinden mümkün olduğu kadar somut bilgiler vererek bahsediniz.</a:t>
            </a:r>
            <a:endParaRPr lang="tr-TR" u="sng" dirty="0">
              <a:solidFill>
                <a:srgbClr val="C00000"/>
              </a:solidFill>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E88DAC75-74D2-424E-B929-8F541F1B2383}" type="slidenum">
              <a:rPr lang="tr-TR">
                <a:solidFill>
                  <a:schemeClr val="accent1">
                    <a:lumMod val="40000"/>
                    <a:lumOff val="60000"/>
                  </a:schemeClr>
                </a:solidFill>
              </a:rPr>
              <a:pPr>
                <a:defRPr/>
              </a:pPr>
              <a:t>45</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8" name="7 Metin kutusu"/>
          <p:cNvSpPr txBox="1"/>
          <p:nvPr/>
        </p:nvSpPr>
        <p:spPr>
          <a:xfrm>
            <a:off x="250825" y="1768475"/>
            <a:ext cx="8424863" cy="36988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1.8.4 </a:t>
            </a:r>
            <a:r>
              <a:rPr lang="tr-TR" dirty="0"/>
              <a:t>Proje takibi ve iç/dış değerlendirme prosedürleri.</a:t>
            </a:r>
          </a:p>
        </p:txBody>
      </p:sp>
      <p:sp>
        <p:nvSpPr>
          <p:cNvPr id="7" name="6 Metin kutusu"/>
          <p:cNvSpPr txBox="1"/>
          <p:nvPr/>
        </p:nvSpPr>
        <p:spPr>
          <a:xfrm>
            <a:off x="323850" y="2349500"/>
            <a:ext cx="8351838" cy="397031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tr-TR" dirty="0"/>
              <a:t>Ajansın izleme uzmanları projeyi yakından izliyor ve denetliyor / değerlendiriyor</a:t>
            </a:r>
          </a:p>
          <a:p>
            <a:pPr fontAlgn="auto">
              <a:spcBef>
                <a:spcPts val="0"/>
              </a:spcBef>
              <a:spcAft>
                <a:spcPts val="0"/>
              </a:spcAft>
              <a:defRPr/>
            </a:pPr>
            <a:r>
              <a:rPr lang="tr-TR" dirty="0"/>
              <a:t>olacaklardır</a:t>
            </a:r>
            <a:r>
              <a:rPr lang="tr-TR" dirty="0" smtClean="0"/>
              <a:t>.</a:t>
            </a:r>
          </a:p>
          <a:p>
            <a:pPr fontAlgn="auto">
              <a:spcBef>
                <a:spcPts val="0"/>
              </a:spcBef>
              <a:spcAft>
                <a:spcPts val="0"/>
              </a:spcAft>
              <a:defRPr/>
            </a:pPr>
            <a:endParaRPr lang="tr-TR" dirty="0"/>
          </a:p>
          <a:p>
            <a:pPr fontAlgn="auto">
              <a:spcBef>
                <a:spcPts val="0"/>
              </a:spcBef>
              <a:spcAft>
                <a:spcPts val="0"/>
              </a:spcAft>
              <a:buFont typeface="Wingdings" pitchFamily="2" charset="2"/>
              <a:buChar char="Ø"/>
              <a:defRPr/>
            </a:pPr>
            <a:r>
              <a:rPr lang="tr-TR" dirty="0"/>
              <a:t>Ancak </a:t>
            </a:r>
            <a:r>
              <a:rPr lang="tr-TR" b="1" dirty="0"/>
              <a:t>yararlanıcı</a:t>
            </a:r>
            <a:r>
              <a:rPr lang="tr-TR" dirty="0"/>
              <a:t> da projenin ilerleyişini kendi iç mevzuatı ve/veya projenin</a:t>
            </a:r>
          </a:p>
          <a:p>
            <a:pPr fontAlgn="auto">
              <a:spcBef>
                <a:spcPts val="0"/>
              </a:spcBef>
              <a:spcAft>
                <a:spcPts val="0"/>
              </a:spcAft>
              <a:defRPr/>
            </a:pPr>
            <a:r>
              <a:rPr lang="tr-TR" dirty="0"/>
              <a:t>ilerleyişinin sıhhatli olabilmesini istediği için projeyi takip ediyor olması</a:t>
            </a:r>
          </a:p>
          <a:p>
            <a:pPr fontAlgn="auto">
              <a:spcBef>
                <a:spcPts val="0"/>
              </a:spcBef>
              <a:spcAft>
                <a:spcPts val="0"/>
              </a:spcAft>
              <a:defRPr/>
            </a:pPr>
            <a:r>
              <a:rPr lang="tr-TR" dirty="0"/>
              <a:t>gerekmektedir</a:t>
            </a:r>
            <a:r>
              <a:rPr lang="tr-TR" dirty="0" smtClean="0"/>
              <a:t>.</a:t>
            </a:r>
          </a:p>
          <a:p>
            <a:pPr fontAlgn="auto">
              <a:spcBef>
                <a:spcPts val="0"/>
              </a:spcBef>
              <a:spcAft>
                <a:spcPts val="0"/>
              </a:spcAft>
              <a:defRPr/>
            </a:pPr>
            <a:endParaRPr lang="tr-TR" dirty="0"/>
          </a:p>
          <a:p>
            <a:pPr fontAlgn="auto">
              <a:spcBef>
                <a:spcPts val="0"/>
              </a:spcBef>
              <a:spcAft>
                <a:spcPts val="0"/>
              </a:spcAft>
              <a:buFont typeface="Wingdings" pitchFamily="2" charset="2"/>
              <a:buChar char="Ø"/>
              <a:defRPr/>
            </a:pPr>
            <a:r>
              <a:rPr lang="tr-TR" dirty="0"/>
              <a:t>Uygunluk, hedeflere ulaşma etkililiği, verimlilik, etki ve ve sürdürülebilirlik tespiti ve analizi için gerekli iç raporlamaların, risk analizleri ve alınacak tedbirlerin gözden geçirilmesi için bir </a:t>
            </a:r>
            <a:r>
              <a:rPr lang="tr-TR" b="1" dirty="0">
                <a:solidFill>
                  <a:srgbClr val="FF0000"/>
                </a:solidFill>
              </a:rPr>
              <a:t>iç kontrol sistemi tasarlanmış olmalıdır.</a:t>
            </a:r>
          </a:p>
          <a:p>
            <a:pPr fontAlgn="auto">
              <a:spcBef>
                <a:spcPts val="0"/>
              </a:spcBef>
              <a:spcAft>
                <a:spcPts val="0"/>
              </a:spcAft>
              <a:buFont typeface="Wingdings" pitchFamily="2" charset="2"/>
              <a:buChar char="Ø"/>
              <a:defRPr/>
            </a:pPr>
            <a:endParaRPr lang="tr-TR" dirty="0" smtClean="0"/>
          </a:p>
          <a:p>
            <a:pPr fontAlgn="auto">
              <a:spcBef>
                <a:spcPts val="0"/>
              </a:spcBef>
              <a:spcAft>
                <a:spcPts val="0"/>
              </a:spcAft>
              <a:buFont typeface="Wingdings" pitchFamily="2" charset="2"/>
              <a:buChar char="Ø"/>
              <a:defRPr/>
            </a:pPr>
            <a:r>
              <a:rPr lang="tr-TR" dirty="0" smtClean="0"/>
              <a:t>Ajansın </a:t>
            </a:r>
            <a:r>
              <a:rPr lang="tr-TR" dirty="0"/>
              <a:t>desteğinin </a:t>
            </a:r>
            <a:r>
              <a:rPr lang="tr-TR" dirty="0" smtClean="0"/>
              <a:t>100.000 </a:t>
            </a:r>
            <a:r>
              <a:rPr lang="tr-TR" dirty="0"/>
              <a:t>TL’yi geçmesi durumunda Yeminli Mali Müşavir veya </a:t>
            </a:r>
          </a:p>
          <a:p>
            <a:pPr fontAlgn="auto">
              <a:spcBef>
                <a:spcPts val="0"/>
              </a:spcBef>
              <a:spcAft>
                <a:spcPts val="0"/>
              </a:spcAft>
              <a:defRPr/>
            </a:pPr>
            <a:r>
              <a:rPr lang="tr-TR" dirty="0"/>
              <a:t>SPK mevzuatına kapsamında Bağımsız Dış Denetim Şirketi tarafından bağımsız </a:t>
            </a:r>
          </a:p>
          <a:p>
            <a:pPr fontAlgn="auto">
              <a:spcBef>
                <a:spcPts val="0"/>
              </a:spcBef>
              <a:spcAft>
                <a:spcPts val="0"/>
              </a:spcAft>
              <a:defRPr/>
            </a:pPr>
            <a:r>
              <a:rPr lang="tr-TR" dirty="0"/>
              <a:t>denetim raporu düzenlenmelidir.</a:t>
            </a:r>
            <a:endParaRPr lang="tr-TR" u="sng" dirty="0">
              <a:solidFill>
                <a:srgbClr val="C00000"/>
              </a:solidFill>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5604A843-1D8E-400C-BE34-1B23A8BB5B07}" type="slidenum">
              <a:rPr lang="tr-TR">
                <a:solidFill>
                  <a:schemeClr val="accent1">
                    <a:lumMod val="40000"/>
                    <a:lumOff val="60000"/>
                  </a:schemeClr>
                </a:solidFill>
              </a:rPr>
              <a:pPr>
                <a:defRPr/>
              </a:pPr>
              <a:t>46</a:t>
            </a:fld>
            <a:endParaRPr lang="tr-TR">
              <a:solidFill>
                <a:schemeClr val="accent1">
                  <a:lumMod val="40000"/>
                  <a:lumOff val="60000"/>
                </a:schemeClr>
              </a:solidFill>
            </a:endParaRPr>
          </a:p>
        </p:txBody>
      </p:sp>
      <p:sp>
        <p:nvSpPr>
          <p:cNvPr id="7" name="6 Metin kutusu"/>
          <p:cNvSpPr txBox="1"/>
          <p:nvPr/>
        </p:nvSpPr>
        <p:spPr>
          <a:xfrm>
            <a:off x="1042988" y="188913"/>
            <a:ext cx="8101012" cy="36830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1.8.4 </a:t>
            </a:r>
            <a:r>
              <a:rPr lang="tr-TR" dirty="0"/>
              <a:t>Proje takibi ve iç/dış değerlendirme prosedürleri.</a:t>
            </a:r>
          </a:p>
        </p:txBody>
      </p:sp>
      <p:sp>
        <p:nvSpPr>
          <p:cNvPr id="8" name="7 Metin kutusu"/>
          <p:cNvSpPr txBox="1"/>
          <p:nvPr/>
        </p:nvSpPr>
        <p:spPr>
          <a:xfrm>
            <a:off x="0" y="571480"/>
            <a:ext cx="9144000" cy="6295249"/>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just" fontAlgn="auto">
              <a:lnSpc>
                <a:spcPct val="130000"/>
              </a:lnSpc>
              <a:spcBef>
                <a:spcPts val="0"/>
              </a:spcBef>
              <a:spcAft>
                <a:spcPts val="0"/>
              </a:spcAft>
              <a:defRPr/>
            </a:pPr>
            <a:r>
              <a:rPr lang="tr-TR" sz="2400" b="1" u="sng" dirty="0"/>
              <a:t>ÖRNEK </a:t>
            </a:r>
            <a:endParaRPr lang="tr-TR" sz="2400" b="1" u="sng" dirty="0" smtClean="0"/>
          </a:p>
          <a:p>
            <a:pPr algn="just" fontAlgn="auto">
              <a:lnSpc>
                <a:spcPct val="130000"/>
              </a:lnSpc>
              <a:spcBef>
                <a:spcPts val="0"/>
              </a:spcBef>
              <a:spcAft>
                <a:spcPts val="0"/>
              </a:spcAft>
              <a:defRPr/>
            </a:pPr>
            <a:r>
              <a:rPr lang="tr-TR" sz="2400" dirty="0" smtClean="0"/>
              <a:t>XX </a:t>
            </a:r>
            <a:r>
              <a:rPr lang="tr-TR" sz="2400" dirty="0"/>
              <a:t>Projesi 12 ay süreli bir proje olduğundan, projenin geldiği aşamalar düzenli olarak (haftalık, aylık, üç aylık, altı aylık ve sonuç raporu) takip edilecektir. </a:t>
            </a:r>
            <a:endParaRPr lang="tr-TR" sz="2400" dirty="0" smtClean="0"/>
          </a:p>
          <a:p>
            <a:pPr fontAlgn="auto">
              <a:lnSpc>
                <a:spcPct val="130000"/>
              </a:lnSpc>
              <a:spcBef>
                <a:spcPts val="0"/>
              </a:spcBef>
              <a:spcAft>
                <a:spcPts val="0"/>
              </a:spcAft>
              <a:defRPr/>
            </a:pPr>
            <a:r>
              <a:rPr lang="tr-TR" sz="2400" dirty="0" smtClean="0">
                <a:solidFill>
                  <a:srgbClr val="FF0000"/>
                </a:solidFill>
              </a:rPr>
              <a:t>Haftalık</a:t>
            </a:r>
            <a:r>
              <a:rPr lang="tr-TR" sz="2400" dirty="0" smtClean="0"/>
              <a:t> </a:t>
            </a:r>
            <a:r>
              <a:rPr lang="tr-TR" sz="2400" dirty="0"/>
              <a:t>değerlendirmeler proje ortağımız X Müdürlüğü’ne bağlı X Şube Müdürü koordinesinde eğiticilerle yapılacak ve sonuç bir rapor halinde şube müdürüne arz edilecektir. </a:t>
            </a:r>
            <a:endParaRPr lang="tr-TR" sz="2400" dirty="0" smtClean="0"/>
          </a:p>
          <a:p>
            <a:pPr fontAlgn="auto">
              <a:lnSpc>
                <a:spcPct val="130000"/>
              </a:lnSpc>
              <a:spcBef>
                <a:spcPts val="0"/>
              </a:spcBef>
              <a:spcAft>
                <a:spcPts val="0"/>
              </a:spcAft>
              <a:defRPr/>
            </a:pPr>
            <a:r>
              <a:rPr lang="tr-TR" sz="2400" dirty="0" smtClean="0">
                <a:solidFill>
                  <a:srgbClr val="FF0000"/>
                </a:solidFill>
              </a:rPr>
              <a:t>Aylık</a:t>
            </a:r>
            <a:r>
              <a:rPr lang="tr-TR" sz="2400" dirty="0" smtClean="0"/>
              <a:t> </a:t>
            </a:r>
            <a:r>
              <a:rPr lang="tr-TR" sz="2400" dirty="0"/>
              <a:t>değerlendirmeler Y Şube Müdür Yardımcısının koordinesinde yapılacak (4 haftalık değerlendirme raporları birlikte değerlendirilecek) ve değerlendirme sonuçları </a:t>
            </a:r>
            <a:r>
              <a:rPr lang="tr-TR" sz="2400" dirty="0">
                <a:solidFill>
                  <a:srgbClr val="FF0000"/>
                </a:solidFill>
              </a:rPr>
              <a:t>bir basın bülteni ile kamuoyuna duyurulacaktır</a:t>
            </a:r>
            <a:r>
              <a:rPr lang="tr-TR" sz="2400" dirty="0"/>
              <a:t>. Yapılan değerlendirmede aksayan bir durumun varlığı halinde, bu aksaklığı gidermeye </a:t>
            </a:r>
            <a:r>
              <a:rPr lang="tr-TR" sz="2400" dirty="0">
                <a:solidFill>
                  <a:srgbClr val="FF0000"/>
                </a:solidFill>
              </a:rPr>
              <a:t>yönelik idari tedbirler alınacak ve gerekirse planlamada güncellemeye gidilecektir</a:t>
            </a:r>
            <a:r>
              <a:rPr lang="tr-TR" sz="2400" dirty="0" smtClean="0"/>
              <a:t>.</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5604A843-1D8E-400C-BE34-1B23A8BB5B07}" type="slidenum">
              <a:rPr lang="tr-TR">
                <a:solidFill>
                  <a:schemeClr val="accent1">
                    <a:lumMod val="40000"/>
                    <a:lumOff val="60000"/>
                  </a:schemeClr>
                </a:solidFill>
              </a:rPr>
              <a:pPr>
                <a:defRPr/>
              </a:pPr>
              <a:t>47</a:t>
            </a:fld>
            <a:endParaRPr lang="tr-TR">
              <a:solidFill>
                <a:schemeClr val="accent1">
                  <a:lumMod val="40000"/>
                  <a:lumOff val="60000"/>
                </a:schemeClr>
              </a:solidFill>
            </a:endParaRPr>
          </a:p>
        </p:txBody>
      </p:sp>
      <p:sp>
        <p:nvSpPr>
          <p:cNvPr id="7" name="6 Metin kutusu"/>
          <p:cNvSpPr txBox="1"/>
          <p:nvPr/>
        </p:nvSpPr>
        <p:spPr>
          <a:xfrm>
            <a:off x="1042988" y="188913"/>
            <a:ext cx="8101012" cy="36830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1.8.4 </a:t>
            </a:r>
            <a:r>
              <a:rPr lang="tr-TR" dirty="0"/>
              <a:t>Proje takibi ve iç/dış değerlendirme prosedürleri.</a:t>
            </a:r>
          </a:p>
        </p:txBody>
      </p:sp>
      <p:sp>
        <p:nvSpPr>
          <p:cNvPr id="8" name="7 Metin kutusu"/>
          <p:cNvSpPr txBox="1"/>
          <p:nvPr/>
        </p:nvSpPr>
        <p:spPr>
          <a:xfrm>
            <a:off x="0" y="571480"/>
            <a:ext cx="9144000" cy="581511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just" fontAlgn="auto">
              <a:lnSpc>
                <a:spcPct val="130000"/>
              </a:lnSpc>
              <a:spcBef>
                <a:spcPts val="0"/>
              </a:spcBef>
              <a:spcAft>
                <a:spcPts val="0"/>
              </a:spcAft>
              <a:defRPr/>
            </a:pPr>
            <a:r>
              <a:rPr lang="tr-TR" sz="2400" b="1" u="sng" dirty="0"/>
              <a:t>ÖRNEK </a:t>
            </a:r>
          </a:p>
          <a:p>
            <a:pPr fontAlgn="auto">
              <a:lnSpc>
                <a:spcPct val="130000"/>
              </a:lnSpc>
              <a:spcBef>
                <a:spcPts val="0"/>
              </a:spcBef>
              <a:spcAft>
                <a:spcPts val="0"/>
              </a:spcAft>
              <a:defRPr/>
            </a:pPr>
            <a:r>
              <a:rPr lang="tr-TR" sz="2400" dirty="0" smtClean="0">
                <a:solidFill>
                  <a:srgbClr val="FF0000"/>
                </a:solidFill>
              </a:rPr>
              <a:t>Üç aylık </a:t>
            </a:r>
            <a:r>
              <a:rPr lang="tr-TR" sz="2400" dirty="0" smtClean="0"/>
              <a:t>değerlendirmeler İl Müdürü ve X Şube Müdürü’nün koordinesinde yapılacak ve 3 aylık raporlar incelenecektir. </a:t>
            </a:r>
          </a:p>
          <a:p>
            <a:pPr fontAlgn="auto">
              <a:lnSpc>
                <a:spcPct val="130000"/>
              </a:lnSpc>
              <a:spcBef>
                <a:spcPts val="0"/>
              </a:spcBef>
              <a:spcAft>
                <a:spcPts val="0"/>
              </a:spcAft>
              <a:defRPr/>
            </a:pPr>
            <a:r>
              <a:rPr lang="tr-TR" sz="2400" dirty="0" smtClean="0">
                <a:solidFill>
                  <a:srgbClr val="FF0000"/>
                </a:solidFill>
              </a:rPr>
              <a:t>Altı aylık değerlendirme</a:t>
            </a:r>
            <a:r>
              <a:rPr lang="tr-TR" sz="2400" dirty="0" smtClean="0"/>
              <a:t> ise proje konusundan sorumlu İl Müdür Yardımcısının koordinesinde yapılacak ve 6 aylık raporlar incelenerek projenin geldiği aşama gözden geçirilecektir. Geri kalan 6 ay için ilave tedbirlerin alınmasının gerekip gerekmediği gibi konular ele alınacaktır. </a:t>
            </a:r>
          </a:p>
          <a:p>
            <a:pPr fontAlgn="auto">
              <a:lnSpc>
                <a:spcPct val="130000"/>
              </a:lnSpc>
              <a:spcBef>
                <a:spcPts val="0"/>
              </a:spcBef>
              <a:spcAft>
                <a:spcPts val="0"/>
              </a:spcAft>
              <a:defRPr/>
            </a:pPr>
            <a:r>
              <a:rPr lang="tr-TR" sz="2400" dirty="0" smtClean="0">
                <a:solidFill>
                  <a:srgbClr val="FF0000"/>
                </a:solidFill>
              </a:rPr>
              <a:t>Yılsonu değerlendirmesi </a:t>
            </a:r>
            <a:r>
              <a:rPr lang="tr-TR" sz="2400" dirty="0" smtClean="0"/>
              <a:t>ise proje konusundan sorumlu İl Müdür Yardımcısının koordinesinde, projede görev alan şube müdürleri, şube müdür yardımcıları ve eğitici personelin katılımı ile yapılacak ve değerlendirme sonucu ile ilgili hazırlanacak rapor İl Müdürlüğü </a:t>
            </a:r>
            <a:r>
              <a:rPr lang="tr-TR" sz="2400" dirty="0" smtClean="0">
                <a:solidFill>
                  <a:srgbClr val="FF0000"/>
                </a:solidFill>
              </a:rPr>
              <a:t>Web sayfaları üzerinden ve basın bültenleriyle kamuoyu ile paylaşılacaktır</a:t>
            </a:r>
            <a:r>
              <a:rPr lang="tr-TR" sz="2400" dirty="0" smtClean="0"/>
              <a:t>.</a:t>
            </a:r>
            <a:endParaRPr lang="tr-TR" sz="2400" dirty="0"/>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97EC051-184E-4509-B998-C1D3718E9DCB}" type="datetime1">
              <a:rPr lang="tr-TR" smtClean="0"/>
              <a:pPr>
                <a:defRPr/>
              </a:pPr>
              <a:t>04.12.2013</a:t>
            </a:fld>
            <a:endParaRPr lang="tr-TR"/>
          </a:p>
        </p:txBody>
      </p:sp>
      <p:sp>
        <p:nvSpPr>
          <p:cNvPr id="5" name="4 Slayt Numarası Yer Tutucusu"/>
          <p:cNvSpPr>
            <a:spLocks noGrp="1"/>
          </p:cNvSpPr>
          <p:nvPr>
            <p:ph type="sldNum" sz="quarter" idx="11"/>
          </p:nvPr>
        </p:nvSpPr>
        <p:spPr/>
        <p:txBody>
          <a:bodyPr/>
          <a:lstStyle/>
          <a:p>
            <a:pPr>
              <a:defRPr/>
            </a:pPr>
            <a:fld id="{5CED2CF9-DBBA-4818-AE4D-83FF9FE12478}" type="slidenum">
              <a:rPr lang="tr-TR" smtClean="0"/>
              <a:pPr>
                <a:defRPr/>
              </a:pPr>
              <a:t>48</a:t>
            </a:fld>
            <a:endParaRPr lang="tr-TR"/>
          </a:p>
        </p:txBody>
      </p:sp>
      <p:sp>
        <p:nvSpPr>
          <p:cNvPr id="6" name="5 Metin kutusu"/>
          <p:cNvSpPr txBox="1"/>
          <p:nvPr/>
        </p:nvSpPr>
        <p:spPr>
          <a:xfrm>
            <a:off x="0" y="2214554"/>
            <a:ext cx="9144000" cy="317009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tr-TR" sz="3200" b="1" u="sng" dirty="0" smtClean="0"/>
              <a:t>ÖRNEK</a:t>
            </a:r>
            <a:endParaRPr lang="tr-TR" sz="3200" b="1" u="sng" dirty="0"/>
          </a:p>
          <a:p>
            <a:pPr fontAlgn="auto">
              <a:spcBef>
                <a:spcPts val="0"/>
              </a:spcBef>
              <a:spcAft>
                <a:spcPts val="0"/>
              </a:spcAft>
              <a:defRPr/>
            </a:pPr>
            <a:r>
              <a:rPr lang="tr-TR" sz="3200" dirty="0"/>
              <a:t>Proje mali iç değerlendirme muhasebe birimimiz tarafından yapılacaktır. Proje izleme ve değerlendirme faaliyeti izleme değerlendirme sorumlusu ve proje ekibi tarafından yapılacaktır. </a:t>
            </a:r>
          </a:p>
          <a:p>
            <a:pPr fontAlgn="auto">
              <a:spcBef>
                <a:spcPts val="0"/>
              </a:spcBef>
              <a:spcAft>
                <a:spcPts val="0"/>
              </a:spcAft>
              <a:defRPr/>
            </a:pPr>
            <a:endParaRPr lang="tr-TR" sz="4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F17A89A4-031F-419E-9A4F-4ED6037B6BF7}" type="slidenum">
              <a:rPr lang="tr-TR">
                <a:solidFill>
                  <a:schemeClr val="accent1">
                    <a:lumMod val="40000"/>
                    <a:lumOff val="60000"/>
                  </a:schemeClr>
                </a:solidFill>
              </a:rPr>
              <a:pPr>
                <a:defRPr/>
              </a:pPr>
              <a:t>49</a:t>
            </a:fld>
            <a:endParaRPr lang="tr-TR">
              <a:solidFill>
                <a:schemeClr val="accent1">
                  <a:lumMod val="40000"/>
                  <a:lumOff val="60000"/>
                </a:schemeClr>
              </a:solidFill>
            </a:endParaRPr>
          </a:p>
        </p:txBody>
      </p:sp>
      <p:sp>
        <p:nvSpPr>
          <p:cNvPr id="945156" name="Rectangle 4"/>
          <p:cNvSpPr>
            <a:spLocks noChangeArrowheads="1"/>
          </p:cNvSpPr>
          <p:nvPr/>
        </p:nvSpPr>
        <p:spPr bwMode="auto">
          <a:xfrm>
            <a:off x="1403350" y="692150"/>
            <a:ext cx="6934200" cy="8382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tr-TR" sz="3200" b="1" dirty="0">
                <a:solidFill>
                  <a:schemeClr val="accent2"/>
                </a:solidFill>
                <a:effectLst>
                  <a:outerShdw blurRad="38100" dist="38100" dir="2700000" algn="tl">
                    <a:srgbClr val="C0C0C0"/>
                  </a:outerShdw>
                </a:effectLst>
                <a:latin typeface="Tahoma" pitchFamily="34" charset="0"/>
              </a:rPr>
              <a:t>BAŞVURU FORMUNUN DOLDURULMASI</a:t>
            </a:r>
          </a:p>
        </p:txBody>
      </p:sp>
      <p:sp>
        <p:nvSpPr>
          <p:cNvPr id="6" name="5 Metin kutusu"/>
          <p:cNvSpPr txBox="1"/>
          <p:nvPr/>
        </p:nvSpPr>
        <p:spPr>
          <a:xfrm>
            <a:off x="250825" y="1492250"/>
            <a:ext cx="8424863" cy="92233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1.8.5 </a:t>
            </a:r>
            <a:r>
              <a:rPr lang="tr-TR" dirty="0"/>
              <a:t>Çeşitli aktörlerin projedeki rollerinin ve katılımlarının tanımlanması (yerel ortaklar, hedef gruplar, yerel yönetimler, vs.), ve bu rollerin onlara verilmesinin sebepleri.</a:t>
            </a:r>
          </a:p>
        </p:txBody>
      </p:sp>
      <p:sp>
        <p:nvSpPr>
          <p:cNvPr id="9" name="8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38918" name="9 Metin kutusu"/>
          <p:cNvSpPr txBox="1">
            <a:spLocks noChangeArrowheads="1"/>
          </p:cNvSpPr>
          <p:nvPr/>
        </p:nvSpPr>
        <p:spPr bwMode="auto">
          <a:xfrm>
            <a:off x="0" y="2357430"/>
            <a:ext cx="9001156" cy="3970318"/>
          </a:xfrm>
          <a:prstGeom prst="rect">
            <a:avLst/>
          </a:prstGeom>
          <a:noFill/>
          <a:ln w="9525">
            <a:noFill/>
            <a:miter lim="800000"/>
            <a:headEnd/>
            <a:tailEnd/>
          </a:ln>
        </p:spPr>
        <p:txBody>
          <a:bodyPr wrap="square">
            <a:spAutoFit/>
          </a:bodyPr>
          <a:lstStyle/>
          <a:p>
            <a:r>
              <a:rPr lang="tr-TR" sz="2400" dirty="0">
                <a:latin typeface="Calibri" pitchFamily="34" charset="0"/>
              </a:rPr>
              <a:t>Başvuru Formunu doldurmaya başlamadan </a:t>
            </a:r>
            <a:r>
              <a:rPr lang="tr-TR" sz="2400" dirty="0">
                <a:solidFill>
                  <a:srgbClr val="FF0000"/>
                </a:solidFill>
                <a:latin typeface="Calibri" pitchFamily="34" charset="0"/>
              </a:rPr>
              <a:t>Paydaş Analizi </a:t>
            </a:r>
            <a:r>
              <a:rPr lang="tr-TR" sz="2400" dirty="0">
                <a:latin typeface="Calibri" pitchFamily="34" charset="0"/>
              </a:rPr>
              <a:t>ile mevcut </a:t>
            </a:r>
            <a:r>
              <a:rPr lang="tr-TR" sz="2400" dirty="0" smtClean="0">
                <a:latin typeface="Calibri" pitchFamily="34" charset="0"/>
              </a:rPr>
              <a:t>soruna yönelik </a:t>
            </a:r>
            <a:r>
              <a:rPr lang="tr-TR" sz="2400" dirty="0">
                <a:latin typeface="Calibri" pitchFamily="34" charset="0"/>
              </a:rPr>
              <a:t>bir müdahale stratejisi geliştirildiğinde bundan olumlu/olumsuz</a:t>
            </a:r>
            <a:r>
              <a:rPr lang="tr-TR" sz="2400" dirty="0" smtClean="0">
                <a:latin typeface="Calibri" pitchFamily="34" charset="0"/>
              </a:rPr>
              <a:t>, doğrudan/dolaylı </a:t>
            </a:r>
            <a:r>
              <a:rPr lang="tr-TR" sz="2400" dirty="0">
                <a:latin typeface="Calibri" pitchFamily="34" charset="0"/>
              </a:rPr>
              <a:t>etkilenecek kesimlerin analizi </a:t>
            </a:r>
            <a:r>
              <a:rPr lang="tr-TR" sz="2400" b="1" dirty="0">
                <a:solidFill>
                  <a:srgbClr val="FF0000"/>
                </a:solidFill>
                <a:latin typeface="Calibri" pitchFamily="34" charset="0"/>
              </a:rPr>
              <a:t>tamamlanmış olması </a:t>
            </a:r>
            <a:r>
              <a:rPr lang="tr-TR" sz="2400" dirty="0">
                <a:latin typeface="Calibri" pitchFamily="34" charset="0"/>
              </a:rPr>
              <a:t>gerekirdi.</a:t>
            </a:r>
          </a:p>
          <a:p>
            <a:endParaRPr lang="tr-TR" sz="2400" dirty="0">
              <a:latin typeface="Calibri" pitchFamily="34" charset="0"/>
            </a:endParaRPr>
          </a:p>
          <a:p>
            <a:r>
              <a:rPr lang="tr-TR" sz="2400" b="1" dirty="0">
                <a:solidFill>
                  <a:srgbClr val="FF0000"/>
                </a:solidFill>
                <a:latin typeface="Calibri" pitchFamily="34" charset="0"/>
              </a:rPr>
              <a:t>Paydaş</a:t>
            </a:r>
            <a:r>
              <a:rPr lang="tr-TR" sz="2400" dirty="0">
                <a:solidFill>
                  <a:srgbClr val="FF0000"/>
                </a:solidFill>
                <a:latin typeface="Calibri" pitchFamily="34" charset="0"/>
              </a:rPr>
              <a:t>:</a:t>
            </a:r>
            <a:r>
              <a:rPr lang="tr-TR" sz="2400" dirty="0">
                <a:latin typeface="Calibri" pitchFamily="34" charset="0"/>
              </a:rPr>
              <a:t> Proje ile ilişkisi olan kişiler, gruplar, kurumlar ya da kuruluşların hepsi</a:t>
            </a:r>
          </a:p>
          <a:p>
            <a:endParaRPr lang="tr-TR" sz="2400" dirty="0">
              <a:latin typeface="Calibri" pitchFamily="34" charset="0"/>
            </a:endParaRPr>
          </a:p>
          <a:p>
            <a:pPr>
              <a:buFont typeface="Wingdings" pitchFamily="2" charset="2"/>
              <a:buChar char="Ø"/>
            </a:pPr>
            <a:endParaRPr lang="tr-TR" sz="2400" dirty="0">
              <a:latin typeface="Calibri" pitchFamily="34" charset="0"/>
            </a:endParaRPr>
          </a:p>
          <a:p>
            <a:pPr>
              <a:buFont typeface="Wingdings" pitchFamily="2" charset="2"/>
              <a:buChar char="Ø"/>
            </a:pPr>
            <a:endParaRPr lang="tr-TR" sz="3600"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68313" y="1124744"/>
            <a:ext cx="7499350" cy="4104456"/>
          </a:xfrm>
          <a:prstGeom prst="rect">
            <a:avLst/>
          </a:prstGeom>
        </p:spPr>
        <p:txBody>
          <a:bodyPr/>
          <a:lstStyle/>
          <a:p>
            <a:pPr algn="just">
              <a:buNone/>
            </a:pPr>
            <a:r>
              <a:rPr lang="tr-TR" sz="2000" b="1" dirty="0" smtClean="0"/>
              <a:t>Proje:</a:t>
            </a:r>
          </a:p>
          <a:p>
            <a:pPr algn="just"/>
            <a:r>
              <a:rPr lang="tr-TR" sz="2000" b="1" dirty="0" smtClean="0"/>
              <a:t>Belirli bir </a:t>
            </a:r>
            <a:r>
              <a:rPr lang="tr-TR" sz="2000" b="1" dirty="0" smtClean="0">
                <a:solidFill>
                  <a:srgbClr val="FF0000"/>
                </a:solidFill>
              </a:rPr>
              <a:t>zaman</a:t>
            </a:r>
            <a:r>
              <a:rPr lang="tr-TR" sz="2000" b="1" dirty="0" smtClean="0"/>
              <a:t> diliminde,</a:t>
            </a:r>
          </a:p>
          <a:p>
            <a:pPr algn="just"/>
            <a:r>
              <a:rPr lang="tr-TR" sz="2000" b="1" dirty="0" smtClean="0"/>
              <a:t>Belirli bir </a:t>
            </a:r>
            <a:r>
              <a:rPr lang="tr-TR" sz="2000" b="1" dirty="0" smtClean="0">
                <a:solidFill>
                  <a:srgbClr val="FF0000"/>
                </a:solidFill>
              </a:rPr>
              <a:t>bütçe</a:t>
            </a:r>
            <a:r>
              <a:rPr lang="tr-TR" sz="2000" b="1" dirty="0" smtClean="0"/>
              <a:t> çerçevesinde,</a:t>
            </a:r>
          </a:p>
          <a:p>
            <a:pPr algn="just"/>
            <a:r>
              <a:rPr lang="tr-TR" sz="2000" b="1" dirty="0" smtClean="0"/>
              <a:t>Belirli bir </a:t>
            </a:r>
            <a:r>
              <a:rPr lang="tr-TR" sz="2000" b="1" dirty="0" smtClean="0">
                <a:solidFill>
                  <a:srgbClr val="FF0000"/>
                </a:solidFill>
              </a:rPr>
              <a:t>amaca</a:t>
            </a:r>
            <a:r>
              <a:rPr lang="tr-TR" sz="2000" b="1" dirty="0" smtClean="0"/>
              <a:t> ulaşmak ve bu doğrultuda </a:t>
            </a:r>
            <a:r>
              <a:rPr lang="tr-TR" sz="2000" b="1" dirty="0" smtClean="0">
                <a:solidFill>
                  <a:srgbClr val="FF0000"/>
                </a:solidFill>
              </a:rPr>
              <a:t>sonuçlar</a:t>
            </a:r>
            <a:r>
              <a:rPr lang="tr-TR" sz="2000" b="1" dirty="0" smtClean="0"/>
              <a:t> üretmek üzere</a:t>
            </a:r>
          </a:p>
          <a:p>
            <a:pPr algn="just"/>
            <a:r>
              <a:rPr lang="tr-TR" sz="2000" b="1" dirty="0" smtClean="0"/>
              <a:t>Mali, fiziki ve beşeri kaynakların bir araya getirildiği </a:t>
            </a:r>
            <a:r>
              <a:rPr lang="tr-TR" sz="2000" b="1" dirty="0" smtClean="0">
                <a:solidFill>
                  <a:srgbClr val="C00000"/>
                </a:solidFill>
              </a:rPr>
              <a:t>planlanmış faaliyetlerin bütünüdür.</a:t>
            </a:r>
          </a:p>
          <a:p>
            <a:pPr algn="just"/>
            <a:endParaRPr lang="tr-TR" sz="2000" b="1" dirty="0" smtClean="0"/>
          </a:p>
          <a:p>
            <a:pPr algn="just">
              <a:buNone/>
            </a:pPr>
            <a:r>
              <a:rPr lang="tr-TR" sz="2000" b="1" dirty="0" smtClean="0"/>
              <a:t>Proje metni:</a:t>
            </a:r>
          </a:p>
          <a:p>
            <a:pPr algn="just">
              <a:buNone/>
            </a:pPr>
            <a:r>
              <a:rPr lang="it-IT" sz="2000" b="1" dirty="0" smtClean="0">
                <a:solidFill>
                  <a:srgbClr val="C00000"/>
                </a:solidFill>
              </a:rPr>
              <a:t>N</a:t>
            </a:r>
            <a:r>
              <a:rPr lang="it-IT" sz="2000" b="1" dirty="0" smtClean="0"/>
              <a:t>e, </a:t>
            </a:r>
            <a:r>
              <a:rPr lang="it-IT" sz="2000" b="1" dirty="0" smtClean="0">
                <a:solidFill>
                  <a:srgbClr val="C00000"/>
                </a:solidFill>
              </a:rPr>
              <a:t>N</a:t>
            </a:r>
            <a:r>
              <a:rPr lang="it-IT" sz="2000" b="1" dirty="0" smtClean="0"/>
              <a:t>erede, </a:t>
            </a:r>
            <a:r>
              <a:rPr lang="it-IT" sz="2000" b="1" dirty="0" smtClean="0">
                <a:solidFill>
                  <a:srgbClr val="C00000"/>
                </a:solidFill>
              </a:rPr>
              <a:t>N</a:t>
            </a:r>
            <a:r>
              <a:rPr lang="it-IT" sz="2000" b="1" dirty="0" smtClean="0"/>
              <a:t>e zaman, </a:t>
            </a:r>
            <a:r>
              <a:rPr lang="it-IT" sz="2000" b="1" dirty="0" smtClean="0">
                <a:solidFill>
                  <a:srgbClr val="C00000"/>
                </a:solidFill>
              </a:rPr>
              <a:t>N</a:t>
            </a:r>
            <a:r>
              <a:rPr lang="it-IT" sz="2000" b="1" dirty="0" smtClean="0"/>
              <a:t>için, </a:t>
            </a:r>
            <a:r>
              <a:rPr lang="it-IT" sz="2000" b="1" dirty="0" smtClean="0">
                <a:solidFill>
                  <a:srgbClr val="C00000"/>
                </a:solidFill>
              </a:rPr>
              <a:t>N</a:t>
            </a:r>
            <a:r>
              <a:rPr lang="it-IT" sz="2000" b="1" dirty="0" smtClean="0"/>
              <a:t>asıl (</a:t>
            </a:r>
            <a:r>
              <a:rPr lang="it-IT" sz="2000" b="1" dirty="0" smtClean="0">
                <a:solidFill>
                  <a:srgbClr val="C00000"/>
                </a:solidFill>
              </a:rPr>
              <a:t>5N</a:t>
            </a:r>
            <a:r>
              <a:rPr lang="it-IT" sz="2000" b="1" dirty="0" smtClean="0"/>
              <a:t>);</a:t>
            </a:r>
          </a:p>
          <a:p>
            <a:pPr algn="just">
              <a:buNone/>
            </a:pPr>
            <a:r>
              <a:rPr lang="tr-TR" sz="2000" b="1" dirty="0" smtClean="0">
                <a:solidFill>
                  <a:srgbClr val="C00000"/>
                </a:solidFill>
              </a:rPr>
              <a:t>K</a:t>
            </a:r>
            <a:r>
              <a:rPr lang="tr-TR" sz="2000" b="1" dirty="0" smtClean="0"/>
              <a:t>im için, </a:t>
            </a:r>
            <a:r>
              <a:rPr lang="tr-TR" sz="2000" b="1" dirty="0" smtClean="0">
                <a:solidFill>
                  <a:srgbClr val="C00000"/>
                </a:solidFill>
              </a:rPr>
              <a:t>K</a:t>
            </a:r>
            <a:r>
              <a:rPr lang="tr-TR" sz="2000" b="1" dirty="0" smtClean="0"/>
              <a:t>im tarafından, </a:t>
            </a:r>
            <a:r>
              <a:rPr lang="tr-TR" sz="2000" b="1" dirty="0" smtClean="0">
                <a:solidFill>
                  <a:srgbClr val="C00000"/>
                </a:solidFill>
              </a:rPr>
              <a:t>K</a:t>
            </a:r>
            <a:r>
              <a:rPr lang="tr-TR" sz="2000" b="1" dirty="0" smtClean="0"/>
              <a:t>aç paraya (</a:t>
            </a:r>
            <a:r>
              <a:rPr lang="tr-TR" sz="2000" b="1" dirty="0" smtClean="0">
                <a:solidFill>
                  <a:srgbClr val="C00000"/>
                </a:solidFill>
              </a:rPr>
              <a:t>3K</a:t>
            </a:r>
            <a:r>
              <a:rPr lang="tr-TR" sz="2000" b="1" dirty="0" smtClean="0"/>
              <a:t>)</a:t>
            </a:r>
            <a:endParaRPr lang="tr-TR" sz="2000" dirty="0">
              <a:solidFill>
                <a:schemeClr val="bg1">
                  <a:lumMod val="50000"/>
                </a:schemeClr>
              </a:solidFill>
            </a:endParaRPr>
          </a:p>
        </p:txBody>
      </p:sp>
      <p:sp>
        <p:nvSpPr>
          <p:cNvPr id="6" name="5 Metin kutusu"/>
          <p:cNvSpPr txBox="1"/>
          <p:nvPr/>
        </p:nvSpPr>
        <p:spPr>
          <a:xfrm>
            <a:off x="3059832" y="548680"/>
            <a:ext cx="439248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tr-TR" b="1" dirty="0"/>
              <a:t>PROJE DÖNGÜSÜ YÖNETİMİ</a:t>
            </a:r>
            <a:endParaRPr lang="tr-TR" dirty="0"/>
          </a:p>
        </p:txBody>
      </p:sp>
      <p:sp>
        <p:nvSpPr>
          <p:cNvPr id="7" name="6 Metin kutusu"/>
          <p:cNvSpPr txBox="1"/>
          <p:nvPr/>
        </p:nvSpPr>
        <p:spPr>
          <a:xfrm>
            <a:off x="683568" y="5445224"/>
            <a:ext cx="741682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b="1" dirty="0"/>
              <a:t>Proje; bir </a:t>
            </a:r>
            <a:r>
              <a:rPr lang="tr-TR" b="1" u="sng" dirty="0"/>
              <a:t>ihtiyaç</a:t>
            </a:r>
            <a:r>
              <a:rPr lang="tr-TR" b="1" dirty="0"/>
              <a:t>tan doğar;</a:t>
            </a:r>
          </a:p>
          <a:p>
            <a:pPr algn="ctr"/>
            <a:r>
              <a:rPr lang="tr-TR" b="1" dirty="0"/>
              <a:t>ve bu ihtiyacı karşılamaya yönelik olarak tasarlanır...</a:t>
            </a: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1454F3DF-CE84-46FE-9A15-D94360CAB1DF}" type="slidenum">
              <a:rPr lang="tr-TR">
                <a:solidFill>
                  <a:schemeClr val="accent1">
                    <a:lumMod val="40000"/>
                    <a:lumOff val="60000"/>
                  </a:schemeClr>
                </a:solidFill>
              </a:rPr>
              <a:pPr>
                <a:defRPr/>
              </a:pPr>
              <a:t>50</a:t>
            </a:fld>
            <a:endParaRPr lang="tr-TR">
              <a:solidFill>
                <a:schemeClr val="accent1">
                  <a:lumMod val="40000"/>
                  <a:lumOff val="60000"/>
                </a:schemeClr>
              </a:solidFill>
            </a:endParaRPr>
          </a:p>
        </p:txBody>
      </p:sp>
      <p:sp>
        <p:nvSpPr>
          <p:cNvPr id="6" name="5 Metin kutusu"/>
          <p:cNvSpPr txBox="1"/>
          <p:nvPr/>
        </p:nvSpPr>
        <p:spPr>
          <a:xfrm>
            <a:off x="71406" y="292084"/>
            <a:ext cx="8424863" cy="1015663"/>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sz="2000" b="1" dirty="0">
                <a:latin typeface="Calibri" pitchFamily="34" charset="0"/>
              </a:rPr>
              <a:t>1.8.5 </a:t>
            </a:r>
            <a:r>
              <a:rPr lang="tr-TR" sz="2000" dirty="0">
                <a:latin typeface="Calibri" pitchFamily="34" charset="0"/>
              </a:rPr>
              <a:t>Çeşitli aktörlerin projedeki rollerinin ve katılımlarının tanımlanması (yerel ortaklar, hedef gruplar, yerel yönetimler, vs.), ve bu rollerin onlara verilmesinin sebepleri.</a:t>
            </a:r>
          </a:p>
        </p:txBody>
      </p:sp>
      <p:sp>
        <p:nvSpPr>
          <p:cNvPr id="9" name="8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40966" name="9 Metin kutusu"/>
          <p:cNvSpPr txBox="1">
            <a:spLocks noChangeArrowheads="1"/>
          </p:cNvSpPr>
          <p:nvPr/>
        </p:nvSpPr>
        <p:spPr bwMode="auto">
          <a:xfrm>
            <a:off x="142844" y="1223737"/>
            <a:ext cx="9001156" cy="5373779"/>
          </a:xfrm>
          <a:prstGeom prst="rect">
            <a:avLst/>
          </a:prstGeom>
          <a:noFill/>
          <a:ln w="9525">
            <a:noFill/>
            <a:miter lim="800000"/>
            <a:headEnd/>
            <a:tailEnd/>
          </a:ln>
        </p:spPr>
        <p:txBody>
          <a:bodyPr wrap="square">
            <a:spAutoFit/>
          </a:bodyPr>
          <a:lstStyle/>
          <a:p>
            <a:pPr>
              <a:lnSpc>
                <a:spcPct val="120000"/>
              </a:lnSpc>
            </a:pPr>
            <a:r>
              <a:rPr lang="tr-TR" sz="2200" dirty="0">
                <a:latin typeface="Calibri" pitchFamily="34" charset="0"/>
              </a:rPr>
              <a:t>Başvuru Sahibi teklif edilen projeyi yürütebilmek için:</a:t>
            </a:r>
          </a:p>
          <a:p>
            <a:pPr>
              <a:lnSpc>
                <a:spcPct val="120000"/>
              </a:lnSpc>
              <a:buFont typeface="Wingdings" pitchFamily="2" charset="2"/>
              <a:buChar char="§"/>
            </a:pPr>
            <a:r>
              <a:rPr lang="tr-TR" sz="2200" dirty="0">
                <a:latin typeface="Calibri" pitchFamily="34" charset="0"/>
              </a:rPr>
              <a:t>İdari,</a:t>
            </a:r>
          </a:p>
          <a:p>
            <a:pPr>
              <a:lnSpc>
                <a:spcPct val="120000"/>
              </a:lnSpc>
              <a:buFont typeface="Wingdings" pitchFamily="2" charset="2"/>
              <a:buChar char="§"/>
            </a:pPr>
            <a:r>
              <a:rPr lang="tr-TR" sz="2200" dirty="0">
                <a:latin typeface="Calibri" pitchFamily="34" charset="0"/>
              </a:rPr>
              <a:t>Teknik,</a:t>
            </a:r>
          </a:p>
          <a:p>
            <a:pPr>
              <a:lnSpc>
                <a:spcPct val="120000"/>
              </a:lnSpc>
              <a:buFont typeface="Wingdings" pitchFamily="2" charset="2"/>
              <a:buChar char="§"/>
            </a:pPr>
            <a:r>
              <a:rPr lang="tr-TR" sz="2200" dirty="0">
                <a:latin typeface="Calibri" pitchFamily="34" charset="0"/>
              </a:rPr>
              <a:t>Bilgi ve Tecrübe,</a:t>
            </a:r>
          </a:p>
          <a:p>
            <a:pPr>
              <a:lnSpc>
                <a:spcPct val="120000"/>
              </a:lnSpc>
              <a:buFont typeface="Wingdings" pitchFamily="2" charset="2"/>
              <a:buChar char="§"/>
            </a:pPr>
            <a:r>
              <a:rPr lang="tr-TR" sz="2200" dirty="0">
                <a:latin typeface="Calibri" pitchFamily="34" charset="0"/>
              </a:rPr>
              <a:t>Donanım,</a:t>
            </a:r>
          </a:p>
          <a:p>
            <a:pPr>
              <a:lnSpc>
                <a:spcPct val="120000"/>
              </a:lnSpc>
              <a:buFont typeface="Wingdings" pitchFamily="2" charset="2"/>
              <a:buChar char="§"/>
            </a:pPr>
            <a:r>
              <a:rPr lang="tr-TR" sz="2200" dirty="0">
                <a:latin typeface="Calibri" pitchFamily="34" charset="0"/>
              </a:rPr>
              <a:t>Mali,</a:t>
            </a:r>
          </a:p>
          <a:p>
            <a:pPr>
              <a:lnSpc>
                <a:spcPct val="120000"/>
              </a:lnSpc>
            </a:pPr>
            <a:r>
              <a:rPr lang="tr-TR" sz="2200" dirty="0">
                <a:latin typeface="Calibri" pitchFamily="34" charset="0"/>
              </a:rPr>
              <a:t>yönleri itibari ile yetersiz olabilir.</a:t>
            </a:r>
          </a:p>
          <a:p>
            <a:pPr>
              <a:lnSpc>
                <a:spcPct val="120000"/>
              </a:lnSpc>
            </a:pPr>
            <a:r>
              <a:rPr lang="tr-TR" sz="2200" dirty="0">
                <a:latin typeface="Calibri" pitchFamily="34" charset="0"/>
              </a:rPr>
              <a:t> Bu durum değerlendirme sürecinde Değerlendirme Tablosunun “1. Mali Kapasite </a:t>
            </a:r>
            <a:r>
              <a:rPr lang="tr-TR" sz="2200" dirty="0" smtClean="0">
                <a:latin typeface="Calibri" pitchFamily="34" charset="0"/>
              </a:rPr>
              <a:t>ve </a:t>
            </a:r>
            <a:r>
              <a:rPr lang="tr-TR" sz="2200" dirty="0">
                <a:latin typeface="Calibri" pitchFamily="34" charset="0"/>
              </a:rPr>
              <a:t>İşletme Kapasitesi” bölüm eşiğinden başarısız olmasını gerektirebilir.</a:t>
            </a:r>
          </a:p>
          <a:p>
            <a:pPr>
              <a:lnSpc>
                <a:spcPct val="120000"/>
              </a:lnSpc>
            </a:pPr>
            <a:r>
              <a:rPr lang="tr-TR" sz="2200" dirty="0">
                <a:latin typeface="Calibri" pitchFamily="34" charset="0"/>
              </a:rPr>
              <a:t>Bu eksik projeye uygun bir </a:t>
            </a:r>
            <a:r>
              <a:rPr lang="tr-TR" sz="2200" dirty="0">
                <a:solidFill>
                  <a:srgbClr val="FF0000"/>
                </a:solidFill>
                <a:latin typeface="Calibri" pitchFamily="34" charset="0"/>
              </a:rPr>
              <a:t>Proje Ortağı dahil edilerek aşılabilir. </a:t>
            </a:r>
            <a:r>
              <a:rPr lang="tr-TR" sz="2200" b="1" dirty="0">
                <a:solidFill>
                  <a:srgbClr val="FF0000"/>
                </a:solidFill>
                <a:latin typeface="Calibri" pitchFamily="34" charset="0"/>
              </a:rPr>
              <a:t>Projeye dahil </a:t>
            </a:r>
            <a:r>
              <a:rPr lang="tr-TR" sz="2200" b="1" dirty="0" smtClean="0">
                <a:solidFill>
                  <a:srgbClr val="FF0000"/>
                </a:solidFill>
                <a:latin typeface="Calibri" pitchFamily="34" charset="0"/>
              </a:rPr>
              <a:t>edilişgerekçesinin </a:t>
            </a:r>
            <a:r>
              <a:rPr lang="tr-TR" sz="2200" b="1" dirty="0">
                <a:solidFill>
                  <a:srgbClr val="FF0000"/>
                </a:solidFill>
                <a:latin typeface="Calibri" pitchFamily="34" charset="0"/>
              </a:rPr>
              <a:t>ve proje kapsamında üstleneceği roller açık bir şekilde belirtilmelidir</a:t>
            </a:r>
            <a:r>
              <a:rPr lang="tr-TR" sz="2200" b="1" dirty="0" smtClean="0">
                <a:solidFill>
                  <a:srgbClr val="FF0000"/>
                </a:solidFill>
                <a:latin typeface="Calibri" pitchFamily="34" charset="0"/>
              </a:rPr>
              <a:t>.</a:t>
            </a:r>
            <a:endParaRPr lang="tr-TR" sz="2200" b="1" dirty="0">
              <a:solidFill>
                <a:srgbClr val="FF0000"/>
              </a:solidFill>
              <a:latin typeface="Calibri" pitchFamily="34" charset="0"/>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0AEE7480-813E-436E-A3A6-B65FF1E13465}" type="slidenum">
              <a:rPr lang="tr-TR">
                <a:solidFill>
                  <a:schemeClr val="accent1">
                    <a:lumMod val="40000"/>
                    <a:lumOff val="60000"/>
                  </a:schemeClr>
                </a:solidFill>
              </a:rPr>
              <a:pPr>
                <a:defRPr/>
              </a:pPr>
              <a:t>51</a:t>
            </a:fld>
            <a:endParaRPr lang="tr-TR">
              <a:solidFill>
                <a:schemeClr val="accent1">
                  <a:lumMod val="40000"/>
                  <a:lumOff val="60000"/>
                </a:schemeClr>
              </a:solidFill>
            </a:endParaRPr>
          </a:p>
        </p:txBody>
      </p:sp>
      <p:sp>
        <p:nvSpPr>
          <p:cNvPr id="6" name="5 Metin kutusu"/>
          <p:cNvSpPr txBox="1"/>
          <p:nvPr/>
        </p:nvSpPr>
        <p:spPr>
          <a:xfrm>
            <a:off x="142844" y="214290"/>
            <a:ext cx="8424863" cy="923925"/>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2" fontAlgn="auto">
              <a:spcBef>
                <a:spcPts val="0"/>
              </a:spcBef>
              <a:spcAft>
                <a:spcPts val="0"/>
              </a:spcAft>
              <a:defRPr/>
            </a:pPr>
            <a:r>
              <a:rPr lang="tr-TR" b="1" dirty="0"/>
              <a:t>1.8.5 </a:t>
            </a:r>
            <a:r>
              <a:rPr lang="tr-TR" dirty="0"/>
              <a:t>Çeşitli aktörlerin projedeki rollerinin ve katılımlarının tanımlanması (yerel ortaklar, hedef gruplar, yerel yönetimler, vs.), ve bu rollerin onlara verilmesinin sebepleri.</a:t>
            </a:r>
          </a:p>
        </p:txBody>
      </p:sp>
      <p:sp>
        <p:nvSpPr>
          <p:cNvPr id="9" name="8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10" name="9 Metin kutusu"/>
          <p:cNvSpPr txBox="1"/>
          <p:nvPr/>
        </p:nvSpPr>
        <p:spPr>
          <a:xfrm>
            <a:off x="827584" y="1142984"/>
            <a:ext cx="7416824" cy="107721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buFont typeface="Wingdings" pitchFamily="2" charset="2"/>
              <a:buChar char="ü"/>
              <a:defRPr/>
            </a:pPr>
            <a:r>
              <a:rPr lang="tr-TR" sz="1600" b="1" dirty="0"/>
              <a:t>Ortaklar, iştirakçiler, hedef gruplar vs neden bu role seçildi?</a:t>
            </a:r>
          </a:p>
          <a:p>
            <a:pPr fontAlgn="auto">
              <a:spcBef>
                <a:spcPts val="0"/>
              </a:spcBef>
              <a:spcAft>
                <a:spcPts val="0"/>
              </a:spcAft>
              <a:buFont typeface="Wingdings" pitchFamily="2" charset="2"/>
              <a:buChar char="ü"/>
              <a:defRPr/>
            </a:pPr>
            <a:r>
              <a:rPr lang="tr-TR" sz="1600" b="1" dirty="0"/>
              <a:t>Belirlenen rollerin projenin başarısı açısından önemi nedir?</a:t>
            </a:r>
          </a:p>
          <a:p>
            <a:pPr fontAlgn="auto">
              <a:spcBef>
                <a:spcPts val="0"/>
              </a:spcBef>
              <a:spcAft>
                <a:spcPts val="0"/>
              </a:spcAft>
              <a:buFont typeface="Wingdings" pitchFamily="2" charset="2"/>
              <a:buChar char="ü"/>
              <a:defRPr/>
            </a:pPr>
            <a:r>
              <a:rPr lang="tr-TR" sz="1600" b="1" dirty="0"/>
              <a:t>Belirlenen rollerin proje yönteminizle ne kadar uyumlu?</a:t>
            </a:r>
          </a:p>
          <a:p>
            <a:pPr fontAlgn="auto">
              <a:spcBef>
                <a:spcPts val="0"/>
              </a:spcBef>
              <a:spcAft>
                <a:spcPts val="0"/>
              </a:spcAft>
              <a:buFont typeface="Wingdings" pitchFamily="2" charset="2"/>
              <a:buChar char="ü"/>
              <a:defRPr/>
            </a:pPr>
            <a:r>
              <a:rPr lang="tr-TR" sz="1600" b="1" dirty="0"/>
              <a:t>Projede yer alan aktörlerin sorumlulukları açık olarak tanımlandı mı?</a:t>
            </a:r>
          </a:p>
        </p:txBody>
      </p:sp>
      <p:sp>
        <p:nvSpPr>
          <p:cNvPr id="7" name="6 Metin kutusu"/>
          <p:cNvSpPr txBox="1"/>
          <p:nvPr/>
        </p:nvSpPr>
        <p:spPr>
          <a:xfrm>
            <a:off x="0" y="2215116"/>
            <a:ext cx="9144000" cy="47459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20000"/>
              </a:lnSpc>
            </a:pPr>
            <a:r>
              <a:rPr lang="tr-TR" u="sng" dirty="0" smtClean="0"/>
              <a:t>Karşıyaka Halk </a:t>
            </a:r>
            <a:r>
              <a:rPr lang="tr-TR" u="sng" dirty="0"/>
              <a:t>Eğitim Merkezi Müdürlüğü: </a:t>
            </a:r>
            <a:r>
              <a:rPr lang="tr-TR" dirty="0" smtClean="0"/>
              <a:t>Karşıyaka bölgesinde </a:t>
            </a:r>
            <a:r>
              <a:rPr lang="tr-TR" dirty="0"/>
              <a:t>“ Hayat Boyu Öğrenme” kapsamında topluma eğitim hizmeti vermektedir. Proje kapsamında verilecek eğitimin modülerinin tespiti </a:t>
            </a:r>
            <a:r>
              <a:rPr lang="tr-TR" dirty="0" smtClean="0"/>
              <a:t>taraflarınca </a:t>
            </a:r>
            <a:r>
              <a:rPr lang="tr-TR" dirty="0"/>
              <a:t>yapılmıştır. Ayrıca eğitim verecek olan uzmanları belirleyecekler ve eğitim sınıfını kuracaklardır. </a:t>
            </a:r>
          </a:p>
          <a:p>
            <a:pPr>
              <a:lnSpc>
                <a:spcPct val="120000"/>
              </a:lnSpc>
            </a:pPr>
            <a:r>
              <a:rPr lang="tr-TR" u="sng" dirty="0" smtClean="0"/>
              <a:t>Konak Rehberlik </a:t>
            </a:r>
            <a:r>
              <a:rPr lang="tr-TR" u="sng" dirty="0"/>
              <a:t>Araştırma Merkezi Müdürlüğü</a:t>
            </a:r>
            <a:r>
              <a:rPr lang="tr-TR" dirty="0"/>
              <a:t>: Proje iştirakçi olarak katılacak olup, kursiyerlerin belirlenmesi ve ailelere psikolojik danışmanlık yapılması, eğitim süresi boyunca destek olacaklardır.</a:t>
            </a:r>
          </a:p>
          <a:p>
            <a:pPr>
              <a:lnSpc>
                <a:spcPct val="120000"/>
              </a:lnSpc>
            </a:pPr>
            <a:r>
              <a:rPr lang="tr-TR" u="sng" dirty="0"/>
              <a:t>Suça itilmiş çocuklar: </a:t>
            </a:r>
            <a:r>
              <a:rPr lang="tr-TR" dirty="0"/>
              <a:t>Suça itilen yaklaşık 600 çocuk içerisinden gerekli psikolojik araştırmalar neticesinde 20 çocuğa ulaşılıp eğitimler verilip neticesinde meslek sahibi olmaları noktasında çalışmalar yapılacaktır. Bu çocuklar bulundukları suç ortamından uzaklaştırılarak topluma kazandırılmış olacak, diğer suça itilmiş çocuklara örnek teşkil edecektir.</a:t>
            </a:r>
          </a:p>
          <a:p>
            <a:pPr>
              <a:lnSpc>
                <a:spcPct val="120000"/>
              </a:lnSpc>
            </a:pPr>
            <a:r>
              <a:rPr lang="tr-TR" u="sng" dirty="0"/>
              <a:t>Suça itilmiş çocukların aileleri: </a:t>
            </a:r>
            <a:r>
              <a:rPr lang="tr-TR" dirty="0"/>
              <a:t>Suça itilen yaklaşık 600 çocuğun aileleri içerisinden gerekli psikolojik araştırmalar neticesinde 20 aileye ulaşılıp aile eğitimleri verilecek, çocuklarına verilecek eğitimler sonucunda meslek sahibi olmaları noktasında destekleri sağlanacaktır. </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471E3A8C-27B0-4DD5-B70D-ACB9449B392C}" type="slidenum">
              <a:rPr lang="tr-TR">
                <a:solidFill>
                  <a:schemeClr val="accent1">
                    <a:lumMod val="40000"/>
                    <a:lumOff val="60000"/>
                  </a:schemeClr>
                </a:solidFill>
              </a:rPr>
              <a:pPr>
                <a:defRPr/>
              </a:pPr>
              <a:t>52</a:t>
            </a:fld>
            <a:endParaRPr lang="tr-TR">
              <a:solidFill>
                <a:schemeClr val="accent1">
                  <a:lumMod val="40000"/>
                  <a:lumOff val="60000"/>
                </a:schemeClr>
              </a:solidFill>
            </a:endParaRPr>
          </a:p>
        </p:txBody>
      </p:sp>
      <p:sp>
        <p:nvSpPr>
          <p:cNvPr id="6" name="5 Metin kutusu"/>
          <p:cNvSpPr txBox="1"/>
          <p:nvPr/>
        </p:nvSpPr>
        <p:spPr>
          <a:xfrm>
            <a:off x="179512" y="1000108"/>
            <a:ext cx="8569201" cy="707886"/>
          </a:xfrm>
          <a:prstGeom prst="rect">
            <a:avLst/>
          </a:prstGeom>
        </p:spPr>
        <p:style>
          <a:lnRef idx="2">
            <a:schemeClr val="dk1"/>
          </a:lnRef>
          <a:fillRef idx="1">
            <a:schemeClr val="lt1"/>
          </a:fillRef>
          <a:effectRef idx="0">
            <a:schemeClr val="dk1"/>
          </a:effectRef>
          <a:fontRef idx="minor">
            <a:schemeClr val="dk1"/>
          </a:fontRef>
        </p:style>
        <p:txBody>
          <a:bodyPr wrap="square" anchor="ctr">
            <a:spAutoFit/>
          </a:bodyPr>
          <a:lstStyle/>
          <a:p>
            <a:pPr fontAlgn="auto">
              <a:spcBef>
                <a:spcPts val="0"/>
              </a:spcBef>
              <a:spcAft>
                <a:spcPts val="0"/>
              </a:spcAft>
              <a:defRPr/>
            </a:pPr>
            <a:r>
              <a:rPr lang="tr-TR" sz="2000" b="1" dirty="0"/>
              <a:t>1.8.6  Proje uygulaması için önerilen ekip (işlevlerine göre: burada kişilerin isimlerinin belirtilmesine gerek yoktur)</a:t>
            </a:r>
          </a:p>
        </p:txBody>
      </p:sp>
      <p:sp>
        <p:nvSpPr>
          <p:cNvPr id="9" name="8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10" name="9 Metin kutusu"/>
          <p:cNvSpPr txBox="1"/>
          <p:nvPr/>
        </p:nvSpPr>
        <p:spPr>
          <a:xfrm>
            <a:off x="827584" y="1857364"/>
            <a:ext cx="7416824" cy="255454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fontAlgn="auto">
              <a:spcBef>
                <a:spcPts val="0"/>
              </a:spcBef>
              <a:spcAft>
                <a:spcPts val="0"/>
              </a:spcAft>
              <a:defRPr/>
            </a:pPr>
            <a:r>
              <a:rPr lang="tr-TR" sz="2000" b="1" dirty="0"/>
              <a:t>Projenin yürütülmesi için kurulan ekibin yapısı burada belirtilir.</a:t>
            </a:r>
          </a:p>
          <a:p>
            <a:pPr algn="just" fontAlgn="auto">
              <a:spcBef>
                <a:spcPts val="0"/>
              </a:spcBef>
              <a:spcAft>
                <a:spcPts val="0"/>
              </a:spcAft>
              <a:defRPr/>
            </a:pPr>
            <a:endParaRPr lang="tr-TR" sz="2000" b="1" dirty="0"/>
          </a:p>
          <a:p>
            <a:pPr algn="just" fontAlgn="auto">
              <a:spcBef>
                <a:spcPts val="0"/>
              </a:spcBef>
              <a:spcAft>
                <a:spcPts val="0"/>
              </a:spcAft>
              <a:defRPr/>
            </a:pPr>
            <a:r>
              <a:rPr lang="tr-TR" sz="2000" b="1" dirty="0"/>
              <a:t>Kişilerin isimlerinden bahsedilmeden proje ekibini oluşturanların görev tanımlarına, proje konusu ile ilgili özel tecrübelerine kısa atıflara ve üstlenecekleri görevlere yer verilir. </a:t>
            </a:r>
          </a:p>
          <a:p>
            <a:pPr algn="just" fontAlgn="auto">
              <a:spcBef>
                <a:spcPts val="0"/>
              </a:spcBef>
              <a:spcAft>
                <a:spcPts val="0"/>
              </a:spcAft>
              <a:defRPr/>
            </a:pPr>
            <a:endParaRPr lang="tr-TR" sz="2000" b="1" dirty="0"/>
          </a:p>
          <a:p>
            <a:pPr fontAlgn="auto">
              <a:spcBef>
                <a:spcPts val="0"/>
              </a:spcBef>
              <a:spcAft>
                <a:spcPts val="0"/>
              </a:spcAft>
              <a:defRPr/>
            </a:pPr>
            <a:r>
              <a:rPr lang="tr-TR" sz="2000" b="1" dirty="0"/>
              <a:t>Projede görevlendirilen kilit personelin özgeçmişleri –zorunlu olarak- ekte </a:t>
            </a:r>
            <a:r>
              <a:rPr lang="tr-TR" sz="2000" b="1" dirty="0" smtClean="0"/>
              <a:t>sunulur</a:t>
            </a:r>
            <a:r>
              <a:rPr lang="tr-TR" sz="2000" b="1" dirty="0"/>
              <a:t>.</a:t>
            </a:r>
          </a:p>
        </p:txBody>
      </p:sp>
      <p:sp>
        <p:nvSpPr>
          <p:cNvPr id="8" name="7 Metin kutusu"/>
          <p:cNvSpPr txBox="1"/>
          <p:nvPr/>
        </p:nvSpPr>
        <p:spPr>
          <a:xfrm>
            <a:off x="1115616" y="5013176"/>
            <a:ext cx="6573081" cy="92333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tr-TR" dirty="0"/>
              <a:t>Bu bölüm değerlendirme aşamasında Değerlendirme Tablosunun </a:t>
            </a:r>
          </a:p>
          <a:p>
            <a:pPr algn="ctr" fontAlgn="auto">
              <a:spcBef>
                <a:spcPts val="0"/>
              </a:spcBef>
              <a:spcAft>
                <a:spcPts val="0"/>
              </a:spcAft>
              <a:defRPr/>
            </a:pPr>
            <a:r>
              <a:rPr lang="tr-TR" dirty="0"/>
              <a:t>“1. Mali Kapasite ve İşletme Kapasitesi” bölümünden alınacak puanı </a:t>
            </a:r>
          </a:p>
          <a:p>
            <a:pPr algn="ctr" fontAlgn="auto">
              <a:spcBef>
                <a:spcPts val="0"/>
              </a:spcBef>
              <a:spcAft>
                <a:spcPts val="0"/>
              </a:spcAft>
              <a:defRPr/>
            </a:pPr>
            <a:r>
              <a:rPr lang="tr-TR" dirty="0"/>
              <a:t>etkileyecektir.</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979A2177-24D0-428E-8E55-3504F6AF3E44}" type="slidenum">
              <a:rPr lang="tr-TR">
                <a:solidFill>
                  <a:schemeClr val="accent1">
                    <a:lumMod val="40000"/>
                    <a:lumOff val="60000"/>
                  </a:schemeClr>
                </a:solidFill>
              </a:rPr>
              <a:pPr>
                <a:defRPr/>
              </a:pPr>
              <a:t>53</a:t>
            </a:fld>
            <a:endParaRPr lang="tr-TR">
              <a:solidFill>
                <a:schemeClr val="accent1">
                  <a:lumMod val="40000"/>
                  <a:lumOff val="60000"/>
                </a:schemeClr>
              </a:solidFill>
            </a:endParaRPr>
          </a:p>
        </p:txBody>
      </p:sp>
      <p:sp>
        <p:nvSpPr>
          <p:cNvPr id="6" name="5 Metin kutusu"/>
          <p:cNvSpPr txBox="1"/>
          <p:nvPr/>
        </p:nvSpPr>
        <p:spPr>
          <a:xfrm>
            <a:off x="285720" y="285728"/>
            <a:ext cx="8424863" cy="707886"/>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tr-TR" sz="2000" b="1" dirty="0"/>
              <a:t>1.8.6  Proje uygulaması için önerilen ekip (işlevlerine göre: burada kişilerin isimlerinin belirtilmesine gerek yoktur)</a:t>
            </a:r>
          </a:p>
        </p:txBody>
      </p:sp>
      <p:sp>
        <p:nvSpPr>
          <p:cNvPr id="9" name="8 Metin kutusu"/>
          <p:cNvSpPr txBox="1"/>
          <p:nvPr/>
        </p:nvSpPr>
        <p:spPr>
          <a:xfrm>
            <a:off x="5724128" y="0"/>
            <a:ext cx="3419872" cy="369332"/>
          </a:xfrm>
          <a:prstGeom prst="rect">
            <a:avLst/>
          </a:prstGeom>
          <a:noFill/>
          <a:ln>
            <a:solidFill>
              <a:schemeClr val="bg2">
                <a:lumMod val="75000"/>
              </a:schemeClr>
            </a:solidFill>
          </a:ln>
        </p:spPr>
        <p:txBody>
          <a:bodyPr>
            <a:spAutoFit/>
          </a:bodyPr>
          <a:lstStyle/>
          <a:p>
            <a:pPr algn="r" fontAlgn="auto">
              <a:spcBef>
                <a:spcPts val="0"/>
              </a:spcBef>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Paydaş Analizi</a:t>
            </a:r>
          </a:p>
        </p:txBody>
      </p:sp>
      <p:sp>
        <p:nvSpPr>
          <p:cNvPr id="10" name="9 Metin kutusu"/>
          <p:cNvSpPr txBox="1"/>
          <p:nvPr/>
        </p:nvSpPr>
        <p:spPr>
          <a:xfrm>
            <a:off x="0" y="1214422"/>
            <a:ext cx="914400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buFontTx/>
              <a:buChar char="-"/>
              <a:defRPr/>
            </a:pPr>
            <a:r>
              <a:rPr lang="tr-TR" sz="2400" dirty="0"/>
              <a:t>Proje faaliyetlerini gerçekleştirecek yeterli sayıda personel olduğunu göstermeniz, eğer bu personel istihdam edilecekse bunu açıklamanız gerekmektedir.</a:t>
            </a:r>
          </a:p>
          <a:p>
            <a:pPr algn="just" fontAlgn="auto">
              <a:spcBef>
                <a:spcPts val="0"/>
              </a:spcBef>
              <a:spcAft>
                <a:spcPts val="0"/>
              </a:spcAft>
              <a:buFontTx/>
              <a:buChar char="-"/>
              <a:defRPr/>
            </a:pPr>
            <a:endParaRPr lang="tr-TR" sz="600" dirty="0"/>
          </a:p>
          <a:p>
            <a:pPr algn="just" fontAlgn="auto">
              <a:spcBef>
                <a:spcPts val="0"/>
              </a:spcBef>
              <a:spcAft>
                <a:spcPts val="0"/>
              </a:spcAft>
              <a:defRPr/>
            </a:pPr>
            <a:r>
              <a:rPr lang="tr-TR" sz="2400" dirty="0"/>
              <a:t>- Proje ekibinde yer alacak olan personelin çalışma süresini, tam zamanlı veya yarı-zamanlı, belirtmeniz gerekmektedir.</a:t>
            </a:r>
          </a:p>
          <a:p>
            <a:pPr algn="just" fontAlgn="auto">
              <a:spcBef>
                <a:spcPts val="0"/>
              </a:spcBef>
              <a:spcAft>
                <a:spcPts val="0"/>
              </a:spcAft>
              <a:defRPr/>
            </a:pPr>
            <a:endParaRPr lang="tr-TR" sz="600" dirty="0"/>
          </a:p>
          <a:p>
            <a:pPr algn="just" fontAlgn="auto">
              <a:spcBef>
                <a:spcPts val="0"/>
              </a:spcBef>
              <a:spcAft>
                <a:spcPts val="0"/>
              </a:spcAft>
              <a:buFontTx/>
              <a:buChar char="-"/>
              <a:defRPr/>
            </a:pPr>
            <a:r>
              <a:rPr lang="tr-TR" sz="2400" dirty="0"/>
              <a:t>Proje ekibinin ve özellikle proje koordinatörünün gerçekleştireceğiniz projeyle ilgili olarak deneyimlerini ve uzmanlık alanlarını açıklamanız gerekmektedir.</a:t>
            </a:r>
          </a:p>
          <a:p>
            <a:pPr algn="just" fontAlgn="auto">
              <a:spcBef>
                <a:spcPts val="0"/>
              </a:spcBef>
              <a:spcAft>
                <a:spcPts val="0"/>
              </a:spcAft>
              <a:buFontTx/>
              <a:buChar char="-"/>
              <a:defRPr/>
            </a:pPr>
            <a:endParaRPr lang="tr-TR" sz="600" dirty="0"/>
          </a:p>
          <a:p>
            <a:pPr algn="just" fontAlgn="auto">
              <a:spcBef>
                <a:spcPts val="0"/>
              </a:spcBef>
              <a:spcAft>
                <a:spcPts val="0"/>
              </a:spcAft>
              <a:buFontTx/>
              <a:buChar char="-"/>
              <a:defRPr/>
            </a:pPr>
            <a:r>
              <a:rPr lang="tr-TR" sz="2400" dirty="0"/>
              <a:t>Eğer projeniz teknik bir konuyla ilgiliyse, personelin teknik yeterliliğini göstermeniz gerekmektedir.</a:t>
            </a:r>
          </a:p>
          <a:p>
            <a:pPr algn="just" fontAlgn="auto">
              <a:spcBef>
                <a:spcPts val="0"/>
              </a:spcBef>
              <a:spcAft>
                <a:spcPts val="0"/>
              </a:spcAft>
              <a:buFontTx/>
              <a:buChar char="-"/>
              <a:defRPr/>
            </a:pPr>
            <a:endParaRPr lang="tr-TR" sz="600" dirty="0"/>
          </a:p>
          <a:p>
            <a:pPr algn="just" fontAlgn="auto">
              <a:spcBef>
                <a:spcPts val="0"/>
              </a:spcBef>
              <a:spcAft>
                <a:spcPts val="0"/>
              </a:spcAft>
              <a:defRPr/>
            </a:pPr>
            <a:r>
              <a:rPr lang="tr-TR" sz="2400" dirty="0"/>
              <a:t>- Proje ekibinde yer alanların görev tanımlarını açıklamanız gerekmektedir.</a:t>
            </a:r>
            <a:endParaRPr lang="tr-TR" sz="2400" b="1" dirty="0"/>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43EF6280-8092-4E60-AFFB-5AD38FCBE795}" type="slidenum">
              <a:rPr lang="tr-TR">
                <a:solidFill>
                  <a:schemeClr val="accent1">
                    <a:lumMod val="40000"/>
                    <a:lumOff val="60000"/>
                  </a:schemeClr>
                </a:solidFill>
              </a:rPr>
              <a:pPr>
                <a:defRPr/>
              </a:pPr>
              <a:t>54</a:t>
            </a:fld>
            <a:endParaRPr lang="tr-TR">
              <a:solidFill>
                <a:schemeClr val="accent1">
                  <a:lumMod val="40000"/>
                  <a:lumOff val="60000"/>
                </a:schemeClr>
              </a:solidFill>
            </a:endParaRPr>
          </a:p>
        </p:txBody>
      </p:sp>
      <p:sp>
        <p:nvSpPr>
          <p:cNvPr id="6" name="5 Metin kutusu"/>
          <p:cNvSpPr txBox="1"/>
          <p:nvPr/>
        </p:nvSpPr>
        <p:spPr>
          <a:xfrm>
            <a:off x="285720" y="1000108"/>
            <a:ext cx="8424863" cy="40011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tr-TR" b="1" dirty="0"/>
              <a:t>1.8.7 Projelerin uygulanması </a:t>
            </a:r>
            <a:r>
              <a:rPr lang="tr-TR" sz="2000" b="1" dirty="0"/>
              <a:t>için</a:t>
            </a:r>
            <a:r>
              <a:rPr lang="tr-TR" b="1" dirty="0"/>
              <a:t> önerilen temel araç-gereçler</a:t>
            </a:r>
            <a:endParaRPr lang="tr-TR" dirty="0"/>
          </a:p>
        </p:txBody>
      </p:sp>
      <p:sp>
        <p:nvSpPr>
          <p:cNvPr id="10" name="9 Metin kutusu"/>
          <p:cNvSpPr txBox="1"/>
          <p:nvPr/>
        </p:nvSpPr>
        <p:spPr>
          <a:xfrm>
            <a:off x="785786" y="1571612"/>
            <a:ext cx="7416824"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tr-TR" b="1" dirty="0"/>
              <a:t>Projede kullanacağınız ekipmanlar nelerdir?</a:t>
            </a:r>
          </a:p>
          <a:p>
            <a:pPr fontAlgn="auto">
              <a:spcBef>
                <a:spcPts val="0"/>
              </a:spcBef>
              <a:spcAft>
                <a:spcPts val="0"/>
              </a:spcAft>
              <a:defRPr/>
            </a:pPr>
            <a:r>
              <a:rPr lang="tr-TR" b="1" dirty="0"/>
              <a:t>Proje ekipmanları proje faaliyetleri ile uyumlu olmalıdır.</a:t>
            </a:r>
          </a:p>
        </p:txBody>
      </p:sp>
      <p:sp>
        <p:nvSpPr>
          <p:cNvPr id="7" name="6 Metin kutusu"/>
          <p:cNvSpPr txBox="1"/>
          <p:nvPr/>
        </p:nvSpPr>
        <p:spPr>
          <a:xfrm>
            <a:off x="179388" y="2285992"/>
            <a:ext cx="8820150" cy="452431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tr-TR" b="1" u="sng" dirty="0"/>
              <a:t>ÖRNEK:</a:t>
            </a:r>
          </a:p>
          <a:p>
            <a:pPr fontAlgn="auto">
              <a:spcBef>
                <a:spcPts val="0"/>
              </a:spcBef>
              <a:spcAft>
                <a:spcPts val="0"/>
              </a:spcAft>
              <a:defRPr/>
            </a:pPr>
            <a:r>
              <a:rPr lang="tr-TR" b="1" dirty="0"/>
              <a:t>Ofis ekipmanları: Proje personeli için</a:t>
            </a:r>
            <a:r>
              <a:rPr lang="tr-TR" dirty="0"/>
              <a:t>(eğitimlerde ve konferansta da kullanılmak üzere)</a:t>
            </a:r>
          </a:p>
          <a:p>
            <a:pPr fontAlgn="auto">
              <a:spcBef>
                <a:spcPts val="0"/>
              </a:spcBef>
              <a:spcAft>
                <a:spcPts val="0"/>
              </a:spcAft>
              <a:defRPr/>
            </a:pPr>
            <a:r>
              <a:rPr lang="tr-TR" dirty="0"/>
              <a:t> 1 adet dizüstü bilgisayar, 1 masaüstü bilgisayar, etkinliklerin kaydı için dijital fotoğraf </a:t>
            </a:r>
            <a:r>
              <a:rPr lang="tr-TR" dirty="0" err="1"/>
              <a:t>makinası</a:t>
            </a:r>
            <a:r>
              <a:rPr lang="tr-TR" dirty="0"/>
              <a:t>.</a:t>
            </a:r>
          </a:p>
          <a:p>
            <a:pPr fontAlgn="auto">
              <a:spcBef>
                <a:spcPts val="0"/>
              </a:spcBef>
              <a:spcAft>
                <a:spcPts val="0"/>
              </a:spcAft>
              <a:defRPr/>
            </a:pPr>
            <a:r>
              <a:rPr lang="tr-TR" b="1" dirty="0"/>
              <a:t>Eğitim ve etkinlik mekanları: </a:t>
            </a:r>
            <a:r>
              <a:rPr lang="tr-TR" dirty="0"/>
              <a:t>Bilgilendirme</a:t>
            </a:r>
            <a:r>
              <a:rPr lang="tr-TR" b="1" dirty="0"/>
              <a:t> </a:t>
            </a:r>
            <a:r>
              <a:rPr lang="tr-TR" dirty="0"/>
              <a:t>Konferansı için en az 250 kişi kapasiteli </a:t>
            </a:r>
            <a:r>
              <a:rPr lang="pl-PL" dirty="0"/>
              <a:t>konferans salonu kiralanacaktır. Tam gün</a:t>
            </a:r>
            <a:r>
              <a:rPr lang="tr-TR" dirty="0"/>
              <a:t> gerçekleştirilecek konferansta 2 </a:t>
            </a:r>
            <a:r>
              <a:rPr lang="tr-TR" dirty="0" err="1"/>
              <a:t>çaykahve</a:t>
            </a:r>
            <a:r>
              <a:rPr lang="tr-TR" dirty="0"/>
              <a:t> arası ve uygun bir öğle yemeği hizmeti (</a:t>
            </a:r>
            <a:r>
              <a:rPr lang="tr-TR" dirty="0" err="1"/>
              <a:t>lunch</a:t>
            </a:r>
            <a:r>
              <a:rPr lang="tr-TR" dirty="0"/>
              <a:t>-</a:t>
            </a:r>
            <a:r>
              <a:rPr lang="tr-TR" dirty="0" err="1"/>
              <a:t>box</a:t>
            </a:r>
            <a:r>
              <a:rPr lang="tr-TR" dirty="0"/>
              <a:t>) proje kapsamında sağlanacaktır.</a:t>
            </a:r>
          </a:p>
          <a:p>
            <a:pPr fontAlgn="auto">
              <a:spcBef>
                <a:spcPts val="0"/>
              </a:spcBef>
              <a:spcAft>
                <a:spcPts val="0"/>
              </a:spcAft>
              <a:defRPr/>
            </a:pPr>
            <a:r>
              <a:rPr lang="tr-TR" dirty="0"/>
              <a:t>Konaklamalı yapılacak 8 eğitim semineri için uygun toplantı salonu ve yeme-içme </a:t>
            </a:r>
            <a:r>
              <a:rPr lang="nn-NO" dirty="0"/>
              <a:t>dahil konaklama imkanına sahip bir otel</a:t>
            </a:r>
            <a:r>
              <a:rPr lang="tr-TR" dirty="0"/>
              <a:t> eğitim yeri olarak kiralanacaktır.</a:t>
            </a:r>
          </a:p>
          <a:p>
            <a:pPr fontAlgn="auto">
              <a:spcBef>
                <a:spcPts val="0"/>
              </a:spcBef>
              <a:spcAft>
                <a:spcPts val="0"/>
              </a:spcAft>
              <a:defRPr/>
            </a:pPr>
            <a:r>
              <a:rPr lang="tr-TR" b="1" dirty="0"/>
              <a:t>Eğitim/Konferans malzemeleri: </a:t>
            </a:r>
            <a:r>
              <a:rPr lang="tr-TR" dirty="0"/>
              <a:t>Eğitim kitapçığı; sunumların ve PDY ile ilgili dokümanların olduğu eğitim CD ’si; katılımcılara verilecek katılımcı belgesi. Proje sonrasında düzenlenecek eğitimlerde de kullanılmak üzere projektör ve projeksiyon perdesi. Kırtasiye malzemeleri (bloknot, kalem, renkli post-it’ler, makas, büyük boyutlu kağıtlar, sakız yapıştırıcı, vb.)</a:t>
            </a:r>
          </a:p>
          <a:p>
            <a:pPr fontAlgn="auto">
              <a:spcBef>
                <a:spcPts val="0"/>
              </a:spcBef>
              <a:spcAft>
                <a:spcPts val="0"/>
              </a:spcAft>
              <a:defRPr/>
            </a:pPr>
            <a:r>
              <a:rPr lang="tr-TR" b="1" dirty="0"/>
              <a:t>Tanıtım malzemeleri: </a:t>
            </a:r>
            <a:r>
              <a:rPr lang="tr-TR" dirty="0"/>
              <a:t>Broşür ve afişler tasarlanıp bastırılacaktır.</a:t>
            </a:r>
          </a:p>
          <a:p>
            <a:pPr fontAlgn="auto">
              <a:spcBef>
                <a:spcPts val="0"/>
              </a:spcBef>
              <a:spcAft>
                <a:spcPts val="0"/>
              </a:spcAft>
              <a:defRPr/>
            </a:pPr>
            <a:r>
              <a:rPr lang="tr-TR" b="1" dirty="0"/>
              <a:t>Ulaşım: </a:t>
            </a:r>
            <a:r>
              <a:rPr lang="tr-TR" dirty="0"/>
              <a:t>Eğitimlere proje ekibinin ve eğitmenlerin ulaşımı araç kiralanarak sağlanacaktır.</a:t>
            </a:r>
          </a:p>
          <a:p>
            <a:pPr fontAlgn="auto">
              <a:spcBef>
                <a:spcPts val="0"/>
              </a:spcBef>
              <a:spcAft>
                <a:spcPts val="0"/>
              </a:spcAft>
              <a:defRPr/>
            </a:pPr>
            <a:r>
              <a:rPr lang="tr-TR" b="1" dirty="0"/>
              <a:t>Web sayfası: </a:t>
            </a:r>
            <a:r>
              <a:rPr lang="tr-TR" dirty="0"/>
              <a:t>Proje web sayfası</a:t>
            </a: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51E9D6C3-6687-478F-9D07-12A57C4CC3E7}" type="slidenum">
              <a:rPr lang="tr-TR">
                <a:solidFill>
                  <a:schemeClr val="accent1">
                    <a:lumMod val="40000"/>
                    <a:lumOff val="60000"/>
                  </a:schemeClr>
                </a:solidFill>
              </a:rPr>
              <a:pPr>
                <a:defRPr/>
              </a:pPr>
              <a:t>55</a:t>
            </a:fld>
            <a:endParaRPr lang="tr-TR">
              <a:solidFill>
                <a:schemeClr val="accent1">
                  <a:lumMod val="40000"/>
                  <a:lumOff val="60000"/>
                </a:schemeClr>
              </a:solidFill>
            </a:endParaRPr>
          </a:p>
        </p:txBody>
      </p:sp>
      <p:sp>
        <p:nvSpPr>
          <p:cNvPr id="6" name="5 Metin kutusu"/>
          <p:cNvSpPr txBox="1"/>
          <p:nvPr/>
        </p:nvSpPr>
        <p:spPr>
          <a:xfrm>
            <a:off x="285720" y="1000108"/>
            <a:ext cx="8424863" cy="40011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sz="2000" b="1" dirty="0"/>
              <a:t>1.9 Süre ve Faaliyet Planı</a:t>
            </a:r>
            <a:endParaRPr lang="tr-TR" sz="2000" dirty="0"/>
          </a:p>
        </p:txBody>
      </p:sp>
      <p:graphicFrame>
        <p:nvGraphicFramePr>
          <p:cNvPr id="8" name="7 Tablo"/>
          <p:cNvGraphicFramePr>
            <a:graphicFrameLocks noGrp="1"/>
          </p:cNvGraphicFramePr>
          <p:nvPr/>
        </p:nvGraphicFramePr>
        <p:xfrm>
          <a:off x="323528" y="1785926"/>
          <a:ext cx="8391878" cy="4145280"/>
        </p:xfrm>
        <a:graphic>
          <a:graphicData uri="http://schemas.openxmlformats.org/drawingml/2006/table">
            <a:tbl>
              <a:tblPr/>
              <a:tblGrid>
                <a:gridCol w="1399692"/>
                <a:gridCol w="762653"/>
                <a:gridCol w="511426"/>
                <a:gridCol w="381326"/>
                <a:gridCol w="451311"/>
                <a:gridCol w="416320"/>
                <a:gridCol w="404654"/>
                <a:gridCol w="427983"/>
                <a:gridCol w="416320"/>
                <a:gridCol w="427086"/>
                <a:gridCol w="405552"/>
                <a:gridCol w="416320"/>
                <a:gridCol w="450415"/>
                <a:gridCol w="1520820"/>
              </a:tblGrid>
              <a:tr h="235325">
                <a:tc gridSpan="14">
                  <a:txBody>
                    <a:bodyPr/>
                    <a:lstStyle/>
                    <a:p>
                      <a:pPr>
                        <a:spcAft>
                          <a:spcPts val="0"/>
                        </a:spcAft>
                      </a:pPr>
                      <a:r>
                        <a:rPr lang="tr-TR" sz="1600" b="1" dirty="0">
                          <a:highlight>
                            <a:srgbClr val="C0C0C0"/>
                          </a:highlight>
                          <a:latin typeface="Calibri"/>
                          <a:ea typeface="Times New Roman"/>
                          <a:cs typeface="Times New Roman"/>
                        </a:rPr>
                        <a:t>1. Yıl</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5325">
                <a:tc>
                  <a:txBody>
                    <a:bodyPr/>
                    <a:lstStyle/>
                    <a:p>
                      <a:pPr>
                        <a:spcAft>
                          <a:spcPts val="0"/>
                        </a:spcAft>
                      </a:pPr>
                      <a:r>
                        <a:rPr lang="tr-TR" sz="1600">
                          <a:highlight>
                            <a:srgbClr val="C0C0C0"/>
                          </a:highlight>
                          <a:latin typeface="Calibri"/>
                          <a:ea typeface="Times New Roman"/>
                          <a:cs typeface="Times New Roman"/>
                        </a:rPr>
                        <a:t>Faaliyet</a:t>
                      </a:r>
                      <a:r>
                        <a:rPr lang="tr-TR" sz="1600">
                          <a:latin typeface="Calibri"/>
                          <a:ea typeface="Times New Roman"/>
                          <a:cs typeface="Times New Roman"/>
                        </a:rPr>
                        <a:t>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Ay 1</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2</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3</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4</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5</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6</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7</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8</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9</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10</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11</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highlight>
                            <a:srgbClr val="C0C0C0"/>
                          </a:highlight>
                          <a:latin typeface="Calibri"/>
                          <a:ea typeface="Times New Roman"/>
                          <a:cs typeface="Times New Roman"/>
                        </a:rPr>
                        <a:t>12</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highlight>
                            <a:srgbClr val="C0C0C0"/>
                          </a:highlight>
                          <a:latin typeface="Calibri"/>
                          <a:ea typeface="Times New Roman"/>
                          <a:cs typeface="Times New Roman"/>
                        </a:rPr>
                        <a:t>Uygulama birimi</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25">
                <a:tc>
                  <a:txBody>
                    <a:bodyPr/>
                    <a:lstStyle/>
                    <a:p>
                      <a:pPr>
                        <a:spcAft>
                          <a:spcPts val="0"/>
                        </a:spcAft>
                      </a:pPr>
                      <a:r>
                        <a:rPr lang="tr-TR" sz="1600">
                          <a:latin typeface="Calibri"/>
                          <a:ea typeface="Times New Roman"/>
                          <a:cs typeface="Times New Roman"/>
                        </a:rPr>
                        <a:t>Örnek</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latin typeface="Calibri"/>
                          <a:ea typeface="Times New Roman"/>
                          <a:cs typeface="Times New Roman"/>
                        </a:rPr>
                        <a:t>Örnek</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Calibri"/>
                          <a:ea typeface="Times New Roman"/>
                          <a:cs typeface="Times New Roman"/>
                        </a:rPr>
                        <a:t>Örnek</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976">
                <a:tc>
                  <a:txBody>
                    <a:bodyPr/>
                    <a:lstStyle/>
                    <a:p>
                      <a:pPr>
                        <a:spcAft>
                          <a:spcPts val="0"/>
                        </a:spcAft>
                      </a:pPr>
                      <a:r>
                        <a:rPr lang="tr-TR" sz="1600">
                          <a:latin typeface="Calibri"/>
                          <a:ea typeface="Times New Roman"/>
                          <a:cs typeface="Times New Roman"/>
                        </a:rPr>
                        <a:t>Hazırlık faaliyeti 1 (başlık)</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Calibri"/>
                          <a:ea typeface="Times New Roman"/>
                          <a:cs typeface="Times New Roman"/>
                        </a:rPr>
                        <a:t>Yerel ortak 1</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976">
                <a:tc>
                  <a:txBody>
                    <a:bodyPr/>
                    <a:lstStyle/>
                    <a:p>
                      <a:pPr>
                        <a:spcAft>
                          <a:spcPts val="0"/>
                        </a:spcAft>
                      </a:pPr>
                      <a:r>
                        <a:rPr lang="tr-TR" sz="1600">
                          <a:latin typeface="Calibri"/>
                          <a:ea typeface="Times New Roman"/>
                          <a:cs typeface="Times New Roman"/>
                        </a:rPr>
                        <a:t>Uygulama faaliyeti 2 (başlık)</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effectLst>
                          <a:outerShdw blurRad="50800" dist="38100" algn="tr" rotWithShape="0">
                            <a:prstClr val="black">
                              <a:alpha val="40000"/>
                            </a:prstClr>
                          </a:outerShdw>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just">
                        <a:spcAft>
                          <a:spcPts val="0"/>
                        </a:spcAft>
                      </a:pPr>
                      <a:r>
                        <a:rPr lang="tr-TR" sz="1600">
                          <a:latin typeface="Calibri"/>
                          <a:ea typeface="Times New Roman"/>
                          <a:cs typeface="Times New Roman"/>
                        </a:rPr>
                        <a:t>Yerel ortak 1</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976">
                <a:tc>
                  <a:txBody>
                    <a:bodyPr/>
                    <a:lstStyle/>
                    <a:p>
                      <a:pPr>
                        <a:spcAft>
                          <a:spcPts val="0"/>
                        </a:spcAft>
                      </a:pPr>
                      <a:r>
                        <a:rPr lang="tr-TR" sz="1600">
                          <a:latin typeface="Calibri"/>
                          <a:ea typeface="Times New Roman"/>
                          <a:cs typeface="Times New Roman"/>
                        </a:rPr>
                        <a:t>Hazırlık Faaliyeti 2 (başlık)</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just">
                        <a:spcAft>
                          <a:spcPts val="0"/>
                        </a:spcAft>
                      </a:pPr>
                      <a:r>
                        <a:rPr lang="tr-TR" sz="1600">
                          <a:latin typeface="Calibri"/>
                          <a:ea typeface="Times New Roman"/>
                          <a:cs typeface="Times New Roman"/>
                        </a:rPr>
                        <a:t>Yerel ortak 2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25">
                <a:tc>
                  <a:txBody>
                    <a:bodyPr/>
                    <a:lstStyle/>
                    <a:p>
                      <a:pPr>
                        <a:spcAft>
                          <a:spcPts val="0"/>
                        </a:spcAft>
                      </a:pPr>
                      <a:r>
                        <a:rPr lang="tr-TR" sz="1600">
                          <a:latin typeface="Calibri"/>
                          <a:ea typeface="Times New Roman"/>
                          <a:cs typeface="Times New Roman"/>
                        </a:rPr>
                        <a:t>v.s.</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25">
                <a:tc>
                  <a:txBody>
                    <a:bodyPr/>
                    <a:lstStyle/>
                    <a:p>
                      <a:pPr>
                        <a:spcAft>
                          <a:spcPts val="0"/>
                        </a:spcAft>
                      </a:pPr>
                      <a:r>
                        <a:rPr lang="tr-TR" sz="1600">
                          <a:latin typeface="Calibri"/>
                          <a:ea typeface="Times New Roman"/>
                          <a:cs typeface="Times New Roman"/>
                        </a:rPr>
                        <a:t>v.s.</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25">
                <a:tc>
                  <a:txBody>
                    <a:bodyPr/>
                    <a:lstStyle/>
                    <a:p>
                      <a:pPr>
                        <a:spcAft>
                          <a:spcPts val="0"/>
                        </a:spcAft>
                      </a:pPr>
                      <a:r>
                        <a:rPr lang="tr-TR" sz="1600">
                          <a:latin typeface="Calibri"/>
                          <a:ea typeface="Times New Roman"/>
                          <a:cs typeface="Times New Roman"/>
                        </a:rPr>
                        <a:t>v.s.</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25">
                <a:tc>
                  <a:txBody>
                    <a:bodyPr/>
                    <a:lstStyle/>
                    <a:p>
                      <a:pPr>
                        <a:spcAft>
                          <a:spcPts val="0"/>
                        </a:spcAft>
                      </a:pPr>
                      <a:r>
                        <a:rPr lang="tr-TR" sz="1600">
                          <a:latin typeface="Calibri"/>
                          <a:ea typeface="Times New Roman"/>
                          <a:cs typeface="Times New Roman"/>
                        </a:rPr>
                        <a:t>v.s.</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31645">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25">
                <a:tc>
                  <a:txBody>
                    <a:bodyPr/>
                    <a:lstStyle/>
                    <a:p>
                      <a:pPr>
                        <a:spcAft>
                          <a:spcPts val="0"/>
                        </a:spcAft>
                      </a:pPr>
                      <a:r>
                        <a:rPr lang="tr-TR" sz="1600">
                          <a:latin typeface="Calibri"/>
                          <a:ea typeface="Times New Roman"/>
                          <a:cs typeface="Times New Roman"/>
                        </a:rPr>
                        <a:t>v.s.</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2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9EF1C83B-082E-4A3A-87D1-4997FCB6AB92}" type="slidenum">
              <a:rPr lang="tr-TR">
                <a:solidFill>
                  <a:schemeClr val="accent1">
                    <a:lumMod val="40000"/>
                    <a:lumOff val="60000"/>
                  </a:schemeClr>
                </a:solidFill>
              </a:rPr>
              <a:pPr>
                <a:defRPr/>
              </a:pPr>
              <a:t>56</a:t>
            </a:fld>
            <a:endParaRPr lang="tr-TR">
              <a:solidFill>
                <a:schemeClr val="accent1">
                  <a:lumMod val="40000"/>
                  <a:lumOff val="60000"/>
                </a:schemeClr>
              </a:solidFill>
            </a:endParaRPr>
          </a:p>
        </p:txBody>
      </p:sp>
      <p:sp>
        <p:nvSpPr>
          <p:cNvPr id="7" name="6 Metin kutusu"/>
          <p:cNvSpPr txBox="1"/>
          <p:nvPr/>
        </p:nvSpPr>
        <p:spPr>
          <a:xfrm>
            <a:off x="107950" y="1125538"/>
            <a:ext cx="6299200" cy="36830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1.9 Süre ve Faaliyet Planı</a:t>
            </a:r>
            <a:endParaRPr lang="tr-TR" dirty="0"/>
          </a:p>
        </p:txBody>
      </p:sp>
      <p:pic>
        <p:nvPicPr>
          <p:cNvPr id="47108" name="10 Resim" descr="Resim1.png"/>
          <p:cNvPicPr>
            <a:picLocks noChangeAspect="1"/>
          </p:cNvPicPr>
          <p:nvPr/>
        </p:nvPicPr>
        <p:blipFill>
          <a:blip r:embed="rId3" cstate="print"/>
          <a:srcRect/>
          <a:stretch>
            <a:fillRect/>
          </a:stretch>
        </p:blipFill>
        <p:spPr bwMode="auto">
          <a:xfrm>
            <a:off x="6435725" y="0"/>
            <a:ext cx="2708275" cy="1989138"/>
          </a:xfrm>
          <a:prstGeom prst="rect">
            <a:avLst/>
          </a:prstGeom>
          <a:noFill/>
          <a:ln w="9525">
            <a:noFill/>
            <a:miter lim="800000"/>
            <a:headEnd/>
            <a:tailEnd/>
          </a:ln>
        </p:spPr>
      </p:pic>
      <p:sp>
        <p:nvSpPr>
          <p:cNvPr id="12" name="11 Metin kutusu"/>
          <p:cNvSpPr txBox="1"/>
          <p:nvPr/>
        </p:nvSpPr>
        <p:spPr>
          <a:xfrm>
            <a:off x="250825" y="2060575"/>
            <a:ext cx="8477250" cy="40020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auto">
              <a:spcBef>
                <a:spcPts val="0"/>
              </a:spcBef>
              <a:spcAft>
                <a:spcPts val="0"/>
              </a:spcAft>
              <a:buFont typeface="Wingdings" pitchFamily="2" charset="2"/>
              <a:buChar char="v"/>
              <a:defRPr/>
            </a:pPr>
            <a:r>
              <a:rPr lang="tr-TR" dirty="0"/>
              <a:t>Projenin süresi Başvuru Formunun tamamında ay olarak belirtilecektir.</a:t>
            </a:r>
          </a:p>
          <a:p>
            <a:pPr algn="just" fontAlgn="auto">
              <a:spcBef>
                <a:spcPts val="0"/>
              </a:spcBef>
              <a:spcAft>
                <a:spcPts val="0"/>
              </a:spcAft>
              <a:buFont typeface="Wingdings" pitchFamily="2" charset="2"/>
              <a:buChar char="v"/>
              <a:defRPr/>
            </a:pPr>
            <a:endParaRPr lang="tr-TR" sz="500" dirty="0"/>
          </a:p>
          <a:p>
            <a:pPr algn="just" fontAlgn="auto">
              <a:spcBef>
                <a:spcPts val="0"/>
              </a:spcBef>
              <a:spcAft>
                <a:spcPts val="0"/>
              </a:spcAft>
              <a:buFont typeface="Wingdings" pitchFamily="2" charset="2"/>
              <a:buChar char="v"/>
              <a:defRPr/>
            </a:pPr>
            <a:r>
              <a:rPr lang="tr-TR" dirty="0"/>
              <a:t>Kesinlikle </a:t>
            </a:r>
            <a:r>
              <a:rPr lang="tr-TR" dirty="0" err="1"/>
              <a:t>xx</a:t>
            </a:r>
            <a:r>
              <a:rPr lang="tr-TR" dirty="0"/>
              <a:t>/</a:t>
            </a:r>
            <a:r>
              <a:rPr lang="tr-TR" dirty="0" err="1"/>
              <a:t>xx</a:t>
            </a:r>
            <a:r>
              <a:rPr lang="tr-TR" dirty="0"/>
              <a:t>/2010 - </a:t>
            </a:r>
            <a:r>
              <a:rPr lang="tr-TR" dirty="0" err="1"/>
              <a:t>xx</a:t>
            </a:r>
            <a:r>
              <a:rPr lang="tr-TR" dirty="0"/>
              <a:t>/</a:t>
            </a:r>
            <a:r>
              <a:rPr lang="tr-TR" dirty="0" err="1"/>
              <a:t>xx</a:t>
            </a:r>
            <a:r>
              <a:rPr lang="tr-TR" dirty="0"/>
              <a:t>/2011 gibi bir tarih aralığı kullanılmamalıdır.</a:t>
            </a:r>
          </a:p>
          <a:p>
            <a:pPr algn="just" fontAlgn="auto">
              <a:spcBef>
                <a:spcPts val="0"/>
              </a:spcBef>
              <a:spcAft>
                <a:spcPts val="0"/>
              </a:spcAft>
              <a:buFont typeface="Wingdings" pitchFamily="2" charset="2"/>
              <a:buChar char="v"/>
              <a:defRPr/>
            </a:pPr>
            <a:endParaRPr lang="tr-TR" sz="500" dirty="0"/>
          </a:p>
          <a:p>
            <a:pPr algn="just" fontAlgn="auto">
              <a:spcBef>
                <a:spcPts val="0"/>
              </a:spcBef>
              <a:spcAft>
                <a:spcPts val="0"/>
              </a:spcAft>
              <a:buFont typeface="Wingdings" pitchFamily="2" charset="2"/>
              <a:buChar char="v"/>
              <a:defRPr/>
            </a:pPr>
            <a:r>
              <a:rPr lang="tr-TR" dirty="0"/>
              <a:t>Proje uygulama süresi sözleşmenin taraflarca imzalanmasını </a:t>
            </a:r>
            <a:r>
              <a:rPr lang="tr-TR" dirty="0" err="1"/>
              <a:t>takibeden</a:t>
            </a:r>
            <a:r>
              <a:rPr lang="tr-TR" dirty="0"/>
              <a:t> gün başlar ve bütün süreler sözleşme tarihine izafeten belirtilir.</a:t>
            </a:r>
          </a:p>
          <a:p>
            <a:pPr algn="just" fontAlgn="auto">
              <a:spcBef>
                <a:spcPts val="0"/>
              </a:spcBef>
              <a:spcAft>
                <a:spcPts val="0"/>
              </a:spcAft>
              <a:buFont typeface="Wingdings" pitchFamily="2" charset="2"/>
              <a:buChar char="v"/>
              <a:defRPr/>
            </a:pPr>
            <a:endParaRPr lang="tr-TR" sz="500" dirty="0"/>
          </a:p>
          <a:p>
            <a:pPr algn="just" fontAlgn="auto">
              <a:spcBef>
                <a:spcPts val="0"/>
              </a:spcBef>
              <a:spcAft>
                <a:spcPts val="0"/>
              </a:spcAft>
              <a:buFont typeface="Wingdings" pitchFamily="2" charset="2"/>
              <a:buChar char="v"/>
              <a:defRPr/>
            </a:pPr>
            <a:r>
              <a:rPr lang="tr-TR" dirty="0"/>
              <a:t>“1.7 Faaliyetlerin Ayrıntılı Açıklaması” bölümünde açıklanan faaliyetler yeterli genişlikte ana faaliyet ve alt faaliyet gruplarına ayrılarak faaliyet planında gösterilir.</a:t>
            </a:r>
          </a:p>
          <a:p>
            <a:pPr algn="just" fontAlgn="auto">
              <a:spcBef>
                <a:spcPts val="0"/>
              </a:spcBef>
              <a:spcAft>
                <a:spcPts val="0"/>
              </a:spcAft>
              <a:buFont typeface="Wingdings" pitchFamily="2" charset="2"/>
              <a:buChar char="v"/>
              <a:defRPr/>
            </a:pPr>
            <a:endParaRPr lang="tr-TR" sz="500" dirty="0"/>
          </a:p>
          <a:p>
            <a:pPr algn="just" fontAlgn="auto">
              <a:spcBef>
                <a:spcPts val="0"/>
              </a:spcBef>
              <a:spcAft>
                <a:spcPts val="0"/>
              </a:spcAft>
              <a:buFont typeface="Wingdings" pitchFamily="2" charset="2"/>
              <a:buChar char="v"/>
              <a:defRPr/>
            </a:pPr>
            <a:r>
              <a:rPr lang="tr-TR" dirty="0"/>
              <a:t>Faaliyet planında yer alan her faaliyetin başlangıç dönemi ve süresi ile o faaliyetin uygulayıcısının bilgileri yer alır.</a:t>
            </a:r>
          </a:p>
          <a:p>
            <a:pPr algn="just" fontAlgn="auto">
              <a:spcBef>
                <a:spcPts val="0"/>
              </a:spcBef>
              <a:spcAft>
                <a:spcPts val="0"/>
              </a:spcAft>
              <a:buFont typeface="Wingdings" pitchFamily="2" charset="2"/>
              <a:buChar char="v"/>
              <a:defRPr/>
            </a:pPr>
            <a:endParaRPr lang="tr-TR" dirty="0"/>
          </a:p>
          <a:p>
            <a:pPr algn="just" fontAlgn="auto">
              <a:spcBef>
                <a:spcPts val="0"/>
              </a:spcBef>
              <a:spcAft>
                <a:spcPts val="0"/>
              </a:spcAft>
              <a:defRPr/>
            </a:pPr>
            <a:endParaRPr lang="tr-TR" dirty="0"/>
          </a:p>
          <a:p>
            <a:pPr algn="ctr" fontAlgn="auto">
              <a:spcBef>
                <a:spcPts val="0"/>
              </a:spcBef>
              <a:spcAft>
                <a:spcPts val="0"/>
              </a:spcAft>
              <a:defRPr/>
            </a:pPr>
            <a:r>
              <a:rPr lang="tr-TR" b="1" dirty="0">
                <a:solidFill>
                  <a:srgbClr val="FF0000"/>
                </a:solidFill>
              </a:rPr>
              <a:t>Bu bölüm değerlendirme aşamasında Değerlendirme Tablosunun 3. Yöntem bölümünden alınacak toplam puanı doğrudan/dolaylı olarak çok önemli ölçüde (20/30 gibi) etkileyecektir</a:t>
            </a: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tr-TR"/>
          </a:p>
        </p:txBody>
      </p:sp>
      <p:sp>
        <p:nvSpPr>
          <p:cNvPr id="48131" name="4 Slayt Numarası Yer Tutucusu"/>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88DA8A-FCB2-4083-AA3F-C2BCC4E4BA21}" type="slidenum">
              <a:rPr lang="tr-TR" smtClean="0">
                <a:solidFill>
                  <a:srgbClr val="B9CDE5"/>
                </a:solidFill>
              </a:rPr>
              <a:pPr fontAlgn="base">
                <a:spcBef>
                  <a:spcPct val="0"/>
                </a:spcBef>
                <a:spcAft>
                  <a:spcPct val="0"/>
                </a:spcAft>
              </a:pPr>
              <a:t>57</a:t>
            </a:fld>
            <a:endParaRPr lang="tr-TR" smtClean="0">
              <a:solidFill>
                <a:srgbClr val="B9CDE5"/>
              </a:solidFill>
            </a:endParaRPr>
          </a:p>
        </p:txBody>
      </p:sp>
      <p:graphicFrame>
        <p:nvGraphicFramePr>
          <p:cNvPr id="13" name="12 İçerik Yer Tutucusu"/>
          <p:cNvGraphicFramePr>
            <a:graphicFrameLocks noGrp="1"/>
          </p:cNvGraphicFramePr>
          <p:nvPr>
            <p:ph idx="1"/>
          </p:nvPr>
        </p:nvGraphicFramePr>
        <p:xfrm>
          <a:off x="755577" y="188640"/>
          <a:ext cx="7776863" cy="6516731"/>
        </p:xfrm>
        <a:graphic>
          <a:graphicData uri="http://schemas.openxmlformats.org/drawingml/2006/table">
            <a:tbl>
              <a:tblPr/>
              <a:tblGrid>
                <a:gridCol w="3187480"/>
                <a:gridCol w="402557"/>
                <a:gridCol w="323636"/>
                <a:gridCol w="241308"/>
                <a:gridCol w="285595"/>
                <a:gridCol w="263451"/>
                <a:gridCol w="256069"/>
                <a:gridCol w="270832"/>
                <a:gridCol w="263451"/>
                <a:gridCol w="270265"/>
                <a:gridCol w="256637"/>
                <a:gridCol w="263451"/>
                <a:gridCol w="285026"/>
                <a:gridCol w="1207105"/>
              </a:tblGrid>
              <a:tr h="79156">
                <a:tc gridSpan="14">
                  <a:txBody>
                    <a:bodyPr/>
                    <a:lstStyle/>
                    <a:p>
                      <a:pPr>
                        <a:spcAft>
                          <a:spcPts val="0"/>
                        </a:spcAft>
                      </a:pPr>
                      <a:r>
                        <a:rPr lang="tr-TR" sz="1050" b="1" dirty="0">
                          <a:highlight>
                            <a:srgbClr val="C0C0C0"/>
                          </a:highlight>
                          <a:latin typeface="Calibri"/>
                          <a:ea typeface="Times New Roman"/>
                          <a:cs typeface="Times New Roman"/>
                        </a:rPr>
                        <a:t>1. Yıl</a:t>
                      </a:r>
                      <a:endParaRPr lang="tr-TR" sz="1050" dirty="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6808">
                <a:tc>
                  <a:txBody>
                    <a:bodyPr/>
                    <a:lstStyle/>
                    <a:p>
                      <a:pPr algn="just">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spcAft>
                          <a:spcPts val="0"/>
                        </a:spcAft>
                      </a:pPr>
                      <a:r>
                        <a:rPr lang="tr-TR" sz="1050">
                          <a:latin typeface="Calibri"/>
                          <a:ea typeface="Times New Roman"/>
                          <a:cs typeface="Times New Roman"/>
                        </a:rPr>
                        <a:t>                   1. Yarıyıl</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just">
                        <a:spcAft>
                          <a:spcPts val="0"/>
                        </a:spcAft>
                      </a:pPr>
                      <a:r>
                        <a:rPr lang="tr-TR" sz="1050">
                          <a:latin typeface="Calibri"/>
                          <a:ea typeface="Times New Roman"/>
                          <a:cs typeface="Times New Roman"/>
                        </a:rPr>
                        <a:t>               2. Yarıyıl</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just">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08">
                <a:tc>
                  <a:txBody>
                    <a:bodyPr/>
                    <a:lstStyle/>
                    <a:p>
                      <a:pPr>
                        <a:spcAft>
                          <a:spcPts val="0"/>
                        </a:spcAft>
                      </a:pPr>
                      <a:r>
                        <a:rPr lang="tr-TR" sz="1050">
                          <a:highlight>
                            <a:srgbClr val="C0C0C0"/>
                          </a:highlight>
                          <a:latin typeface="Calibri"/>
                          <a:ea typeface="Times New Roman"/>
                          <a:cs typeface="Times New Roman"/>
                        </a:rPr>
                        <a:t>Faaliyet</a:t>
                      </a:r>
                      <a:r>
                        <a:rPr lang="tr-TR" sz="1050">
                          <a:latin typeface="Calibri"/>
                          <a:ea typeface="Times New Roman"/>
                          <a:cs typeface="Times New Roman"/>
                        </a:rPr>
                        <a:t> </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Ay 1</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2</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3</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4</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5</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6</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7</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8</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9</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10</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11</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a:highlight>
                            <a:srgbClr val="C0C0C0"/>
                          </a:highlight>
                          <a:latin typeface="Calibri"/>
                          <a:ea typeface="Times New Roman"/>
                          <a:cs typeface="Times New Roman"/>
                        </a:rPr>
                        <a:t>12</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50">
                          <a:highlight>
                            <a:srgbClr val="C0C0C0"/>
                          </a:highlight>
                          <a:latin typeface="Calibri"/>
                          <a:ea typeface="Times New Roman"/>
                          <a:cs typeface="Times New Roman"/>
                        </a:rPr>
                        <a:t>Uygulama birimi</a:t>
                      </a:r>
                      <a:endParaRPr lang="tr-TR" sz="105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16">
                <a:tc>
                  <a:txBody>
                    <a:bodyPr/>
                    <a:lstStyle/>
                    <a:p>
                      <a:pPr>
                        <a:spcAft>
                          <a:spcPts val="0"/>
                        </a:spcAft>
                      </a:pPr>
                      <a:r>
                        <a:rPr lang="tr-TR" sz="1050" b="1" dirty="0">
                          <a:latin typeface="Calibri"/>
                          <a:ea typeface="Times New Roman"/>
                          <a:cs typeface="Times New Roman"/>
                        </a:rPr>
                        <a:t>Faaliyet 1 Proje hazırlık dönemi</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dirty="0">
                        <a:latin typeface="Times New Roman"/>
                        <a:ea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227">
                <a:tc>
                  <a:txBody>
                    <a:bodyPr/>
                    <a:lstStyle/>
                    <a:p>
                      <a:pPr marL="285750" lvl="0" indent="-285750" algn="l">
                        <a:lnSpc>
                          <a:spcPct val="115000"/>
                        </a:lnSpc>
                        <a:spcAft>
                          <a:spcPts val="1000"/>
                        </a:spcAft>
                        <a:buSzPts val="1200"/>
                        <a:buFont typeface="+mj-lt"/>
                        <a:buAutoNum type="arabicPeriod"/>
                      </a:pPr>
                      <a:r>
                        <a:rPr lang="tr-TR" sz="1050" dirty="0">
                          <a:latin typeface="Calibri"/>
                          <a:ea typeface="Times New Roman"/>
                          <a:cs typeface="Times New Roman"/>
                        </a:rPr>
                        <a:t>Proje ekibinin </a:t>
                      </a:r>
                      <a:r>
                        <a:rPr lang="tr-TR" sz="1050" dirty="0" smtClean="0">
                          <a:latin typeface="Calibri"/>
                          <a:ea typeface="Times New Roman"/>
                          <a:cs typeface="Times New Roman"/>
                        </a:rPr>
                        <a:t>hazırlanması</a:t>
                      </a:r>
                      <a:endParaRPr lang="tr-TR" sz="1050" dirty="0">
                        <a:latin typeface="Calibri"/>
                        <a:ea typeface="Times New Roman"/>
                        <a:cs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dirty="0" smtClean="0">
                          <a:latin typeface="Calibri"/>
                          <a:ea typeface="Times New Roman"/>
                          <a:cs typeface="Times New Roman"/>
                        </a:rPr>
                        <a:t>…. Derneği Proje Uygulama Ekibi</a:t>
                      </a:r>
                      <a:endParaRPr lang="tr-TR" sz="1050" dirty="0">
                        <a:latin typeface="Calibri"/>
                        <a:ea typeface="Times New Roman"/>
                        <a:cs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20">
                <a:tc>
                  <a:txBody>
                    <a:bodyPr/>
                    <a:lstStyle/>
                    <a:p>
                      <a:pPr>
                        <a:spcAft>
                          <a:spcPts val="0"/>
                        </a:spcAft>
                      </a:pPr>
                      <a:r>
                        <a:rPr lang="tr-TR" sz="1050" dirty="0">
                          <a:latin typeface="Calibri"/>
                          <a:ea typeface="Times New Roman"/>
                          <a:cs typeface="Times New Roman"/>
                        </a:rPr>
                        <a:t>1.2 Proje ofis malzemelerinin alınması</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 Derneği Proje Uygulama Ekibi</a:t>
                      </a:r>
                    </a:p>
                    <a:p>
                      <a:pPr>
                        <a:spcAft>
                          <a:spcPts val="0"/>
                        </a:spcAft>
                      </a:pPr>
                      <a:r>
                        <a:rPr lang="tr-TR" sz="1050" dirty="0" smtClean="0">
                          <a:latin typeface="Calibri"/>
                          <a:ea typeface="Times New Roman"/>
                          <a:cs typeface="Times New Roman"/>
                        </a:rPr>
                        <a:t>Tedarikçiler</a:t>
                      </a:r>
                      <a:endParaRPr lang="tr-TR" sz="1050" dirty="0">
                        <a:latin typeface="Calibri"/>
                        <a:ea typeface="Times New Roman"/>
                        <a:cs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28">
                <a:tc>
                  <a:txBody>
                    <a:bodyPr/>
                    <a:lstStyle/>
                    <a:p>
                      <a:pPr>
                        <a:spcAft>
                          <a:spcPts val="0"/>
                        </a:spcAft>
                      </a:pPr>
                      <a:r>
                        <a:rPr lang="tr-TR" sz="1050" dirty="0">
                          <a:latin typeface="Calibri"/>
                          <a:ea typeface="Times New Roman"/>
                          <a:cs typeface="Times New Roman"/>
                        </a:rPr>
                        <a:t>1.3.Proje Ofisi ve proje görünürlüğünün sağlanması</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 Derneği Proje Uygulama Ekibi</a:t>
                      </a:r>
                    </a:p>
                    <a:p>
                      <a:pPr>
                        <a:spcAft>
                          <a:spcPts val="0"/>
                        </a:spcAft>
                      </a:pPr>
                      <a:r>
                        <a:rPr lang="tr-TR" sz="1050" dirty="0" smtClean="0">
                          <a:latin typeface="Calibri"/>
                          <a:ea typeface="Times New Roman"/>
                          <a:cs typeface="Times New Roman"/>
                        </a:rPr>
                        <a:t>Tedarikçi</a:t>
                      </a:r>
                      <a:endParaRPr lang="tr-TR" sz="1050" dirty="0">
                        <a:latin typeface="Calibri"/>
                        <a:ea typeface="Times New Roman"/>
                        <a:cs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16">
                <a:tc>
                  <a:txBody>
                    <a:bodyPr/>
                    <a:lstStyle/>
                    <a:p>
                      <a:pPr>
                        <a:spcAft>
                          <a:spcPts val="0"/>
                        </a:spcAft>
                      </a:pPr>
                      <a:r>
                        <a:rPr lang="tr-TR" sz="1050" b="1" dirty="0">
                          <a:latin typeface="Calibri"/>
                          <a:ea typeface="Times New Roman"/>
                          <a:cs typeface="Times New Roman"/>
                        </a:rPr>
                        <a:t>Faaliyet 2 Tanıtım Faaliyetleri</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 Derneği Proje Uygulama Ekibi</a:t>
                      </a:r>
                    </a:p>
                    <a:p>
                      <a:pPr algn="just">
                        <a:spcAft>
                          <a:spcPts val="0"/>
                        </a:spcAft>
                      </a:pPr>
                      <a:r>
                        <a:rPr lang="tr-TR" sz="1050" dirty="0" smtClean="0">
                          <a:latin typeface="Calibri"/>
                          <a:ea typeface="Times New Roman"/>
                          <a:cs typeface="Times New Roman"/>
                        </a:rPr>
                        <a:t> …. Vakfı</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48">
                <a:tc>
                  <a:txBody>
                    <a:bodyPr/>
                    <a:lstStyle/>
                    <a:p>
                      <a:pPr>
                        <a:spcAft>
                          <a:spcPts val="0"/>
                        </a:spcAft>
                      </a:pPr>
                      <a:r>
                        <a:rPr lang="tr-TR" sz="1050" dirty="0">
                          <a:latin typeface="Calibri"/>
                          <a:ea typeface="Times New Roman"/>
                          <a:cs typeface="Times New Roman"/>
                        </a:rPr>
                        <a:t>2.1 Tanıtım semineri</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just">
                        <a:spcAft>
                          <a:spcPts val="0"/>
                        </a:spcAft>
                      </a:pPr>
                      <a:r>
                        <a:rPr lang="tr-TR" sz="1050" dirty="0" smtClean="0">
                          <a:latin typeface="+mn-lt"/>
                          <a:ea typeface="Times New Roman"/>
                          <a:cs typeface="Times New Roman"/>
                        </a:rPr>
                        <a:t>…. Vakfı</a:t>
                      </a:r>
                      <a:endParaRPr lang="tr-TR" sz="1050" dirty="0">
                        <a:latin typeface="Calibri"/>
                        <a:ea typeface="Times New Roman"/>
                        <a:cs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spcAft>
                          <a:spcPts val="0"/>
                        </a:spcAft>
                      </a:pPr>
                      <a:r>
                        <a:rPr lang="tr-TR" sz="1050" dirty="0">
                          <a:latin typeface="Calibri"/>
                          <a:ea typeface="Times New Roman"/>
                          <a:cs typeface="Times New Roman"/>
                        </a:rPr>
                        <a:t>2.2 Tanıtım </a:t>
                      </a:r>
                      <a:r>
                        <a:rPr lang="tr-TR" sz="1050" dirty="0" smtClean="0">
                          <a:latin typeface="Calibri"/>
                          <a:ea typeface="Times New Roman"/>
                          <a:cs typeface="Times New Roman"/>
                        </a:rPr>
                        <a:t>yayımları</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 Vakfı</a:t>
                      </a: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16">
                <a:tc>
                  <a:txBody>
                    <a:bodyPr/>
                    <a:lstStyle/>
                    <a:p>
                      <a:pPr>
                        <a:spcAft>
                          <a:spcPts val="0"/>
                        </a:spcAft>
                      </a:pPr>
                      <a:r>
                        <a:rPr lang="tr-TR" sz="1050" b="1" dirty="0">
                          <a:latin typeface="Calibri"/>
                          <a:ea typeface="Times New Roman"/>
                          <a:cs typeface="Times New Roman"/>
                        </a:rPr>
                        <a:t>Faaliyet 3 Eğitim Faaliyetleri</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effectLst>
                          <a:outerShdw blurRad="50800" dist="38100" algn="tr" rotWithShape="0">
                            <a:prstClr val="black">
                              <a:alpha val="40000"/>
                            </a:prstClr>
                          </a:outerShdw>
                        </a:effectLst>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50" dirty="0">
                          <a:latin typeface="Calibri"/>
                          <a:ea typeface="Times New Roman"/>
                          <a:cs typeface="Times New Roman"/>
                        </a:rPr>
                        <a:t>Proje ekibi ve Eğitmenler</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24">
                <a:tc>
                  <a:txBody>
                    <a:bodyPr/>
                    <a:lstStyle/>
                    <a:p>
                      <a:pPr>
                        <a:spcAft>
                          <a:spcPts val="0"/>
                        </a:spcAft>
                      </a:pPr>
                      <a:r>
                        <a:rPr lang="tr-TR" sz="1050" dirty="0">
                          <a:latin typeface="Calibri"/>
                          <a:ea typeface="Times New Roman"/>
                          <a:cs typeface="Times New Roman"/>
                        </a:rPr>
                        <a:t>3.1 Hedef kitle tespit çalışmaları</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effectLst>
                          <a:outerShdw blurRad="50800" dist="38100" algn="tr" rotWithShape="0">
                            <a:prstClr val="black">
                              <a:alpha val="40000"/>
                            </a:prstClr>
                          </a:outerShdw>
                        </a:effectLst>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 Derneği Proje Uygulama Ekibi- İŞKUR</a:t>
                      </a: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24">
                <a:tc>
                  <a:txBody>
                    <a:bodyPr/>
                    <a:lstStyle/>
                    <a:p>
                      <a:pPr>
                        <a:spcAft>
                          <a:spcPts val="0"/>
                        </a:spcAft>
                      </a:pPr>
                      <a:r>
                        <a:rPr lang="tr-TR" sz="1050" dirty="0">
                          <a:latin typeface="Calibri"/>
                          <a:ea typeface="Times New Roman"/>
                          <a:cs typeface="Times New Roman"/>
                        </a:rPr>
                        <a:t>3.2 Eğiticilerin tespiti ve ön çalışmalar</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effectLst>
                          <a:outerShdw blurRad="50800" dist="38100" algn="tr" rotWithShape="0">
                            <a:prstClr val="black">
                              <a:alpha val="40000"/>
                            </a:prstClr>
                          </a:outerShdw>
                        </a:effectLst>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 Derneği Proje Uygulama Ekibi - İŞKUR</a:t>
                      </a: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20">
                <a:tc>
                  <a:txBody>
                    <a:bodyPr/>
                    <a:lstStyle/>
                    <a:p>
                      <a:pPr>
                        <a:spcAft>
                          <a:spcPts val="0"/>
                        </a:spcAft>
                      </a:pPr>
                      <a:r>
                        <a:rPr lang="tr-TR" sz="1050" dirty="0">
                          <a:latin typeface="Calibri"/>
                          <a:ea typeface="Times New Roman"/>
                          <a:cs typeface="Times New Roman"/>
                        </a:rPr>
                        <a:t>3.3 Eğitimlerin gerçekleştirilmesi</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effectLst>
                          <a:outerShdw blurRad="50800" dist="38100" algn="tr" rotWithShape="0">
                            <a:prstClr val="black">
                              <a:alpha val="40000"/>
                            </a:prstClr>
                          </a:outerShdw>
                        </a:effectLst>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Eğitmenler</a:t>
                      </a:r>
                    </a:p>
                    <a:p>
                      <a:pPr algn="just">
                        <a:spcAft>
                          <a:spcPts val="0"/>
                        </a:spcAft>
                      </a:pPr>
                      <a:endParaRPr lang="tr-TR" sz="1050" dirty="0">
                        <a:latin typeface="Calibri"/>
                        <a:ea typeface="Times New Roman"/>
                        <a:cs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28">
                <a:tc>
                  <a:txBody>
                    <a:bodyPr/>
                    <a:lstStyle/>
                    <a:p>
                      <a:pPr>
                        <a:spcAft>
                          <a:spcPts val="0"/>
                        </a:spcAft>
                      </a:pPr>
                      <a:r>
                        <a:rPr lang="tr-TR" sz="1050" dirty="0">
                          <a:latin typeface="Calibri"/>
                          <a:ea typeface="Times New Roman"/>
                          <a:cs typeface="Times New Roman"/>
                        </a:rPr>
                        <a:t>3.4 Eğitimde pratik uygulamalar ve proje ödevleri</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effectLst>
                          <a:outerShdw blurRad="50800" dist="38100" algn="tr" rotWithShape="0">
                            <a:prstClr val="black">
                              <a:alpha val="40000"/>
                            </a:prstClr>
                          </a:outerShdw>
                        </a:effectLst>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Eğitmenler</a:t>
                      </a:r>
                    </a:p>
                    <a:p>
                      <a:pPr algn="just">
                        <a:spcAft>
                          <a:spcPts val="0"/>
                        </a:spcAft>
                      </a:pPr>
                      <a:endParaRPr lang="tr-TR" sz="1050" dirty="0">
                        <a:latin typeface="Calibri"/>
                        <a:ea typeface="Times New Roman"/>
                        <a:cs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08">
                <a:tc>
                  <a:txBody>
                    <a:bodyPr/>
                    <a:lstStyle/>
                    <a:p>
                      <a:pPr>
                        <a:spcAft>
                          <a:spcPts val="0"/>
                        </a:spcAft>
                      </a:pPr>
                      <a:r>
                        <a:rPr lang="tr-TR" sz="1050" dirty="0">
                          <a:latin typeface="Calibri"/>
                          <a:ea typeface="Times New Roman"/>
                          <a:cs typeface="Times New Roman"/>
                        </a:rPr>
                        <a:t>3.5 Sınavlar</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effectLst>
                          <a:outerShdw blurRad="50800" dist="38100" algn="tr" rotWithShape="0">
                            <a:prstClr val="black">
                              <a:alpha val="40000"/>
                            </a:prstClr>
                          </a:outerShdw>
                        </a:effectLst>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50" dirty="0" smtClean="0">
                          <a:latin typeface="Calibri"/>
                          <a:ea typeface="Times New Roman"/>
                          <a:cs typeface="Times New Roman"/>
                        </a:rPr>
                        <a:t>Eğitmenler</a:t>
                      </a:r>
                      <a:endParaRPr lang="tr-TR" sz="1050" dirty="0">
                        <a:latin typeface="Calibri"/>
                        <a:ea typeface="Times New Roman"/>
                        <a:cs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24">
                <a:tc>
                  <a:txBody>
                    <a:bodyPr/>
                    <a:lstStyle/>
                    <a:p>
                      <a:pPr>
                        <a:spcAft>
                          <a:spcPts val="0"/>
                        </a:spcAft>
                      </a:pPr>
                      <a:r>
                        <a:rPr lang="tr-TR" sz="1050" dirty="0">
                          <a:latin typeface="Calibri"/>
                          <a:ea typeface="Times New Roman"/>
                          <a:cs typeface="Times New Roman"/>
                        </a:rPr>
                        <a:t>3.6 Eğitilenlere yayınların dağıtılması</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effectLst>
                          <a:outerShdw blurRad="50800" dist="38100" algn="tr" rotWithShape="0">
                            <a:prstClr val="black">
                              <a:alpha val="40000"/>
                            </a:prstClr>
                          </a:outerShdw>
                        </a:effectLst>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Proje ekibi ve Eğitmenler</a:t>
                      </a:r>
                      <a:endParaRPr lang="tr-TR" sz="1050" dirty="0" smtClean="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24">
                <a:tc>
                  <a:txBody>
                    <a:bodyPr/>
                    <a:lstStyle/>
                    <a:p>
                      <a:pPr>
                        <a:spcAft>
                          <a:spcPts val="0"/>
                        </a:spcAft>
                      </a:pPr>
                      <a:r>
                        <a:rPr lang="tr-TR" sz="1050" b="1" dirty="0">
                          <a:latin typeface="Calibri"/>
                          <a:ea typeface="Times New Roman"/>
                          <a:cs typeface="Times New Roman"/>
                        </a:rPr>
                        <a:t>Faaliyet 4 Denetim ve Raporlama</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just">
                        <a:spcAft>
                          <a:spcPts val="0"/>
                        </a:spcAft>
                      </a:pPr>
                      <a:r>
                        <a:rPr lang="tr-TR" sz="1050" dirty="0">
                          <a:latin typeface="Calibri"/>
                          <a:ea typeface="Times New Roman"/>
                          <a:cs typeface="Times New Roman"/>
                        </a:rPr>
                        <a:t>Proje ekibi </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212">
                <a:tc>
                  <a:txBody>
                    <a:bodyPr/>
                    <a:lstStyle/>
                    <a:p>
                      <a:pPr>
                        <a:spcAft>
                          <a:spcPts val="0"/>
                        </a:spcAft>
                      </a:pPr>
                      <a:r>
                        <a:rPr lang="tr-TR" sz="1050" dirty="0">
                          <a:latin typeface="Calibri"/>
                          <a:ea typeface="Times New Roman"/>
                          <a:cs typeface="Times New Roman"/>
                        </a:rPr>
                        <a:t>4.1 Beyan raporları</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Proje ekibi </a:t>
                      </a:r>
                      <a:endParaRPr lang="tr-TR" sz="1050" dirty="0" smtClean="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08">
                <a:tc>
                  <a:txBody>
                    <a:bodyPr/>
                    <a:lstStyle/>
                    <a:p>
                      <a:pPr>
                        <a:spcAft>
                          <a:spcPts val="0"/>
                        </a:spcAft>
                      </a:pPr>
                      <a:r>
                        <a:rPr lang="tr-TR" sz="1050" dirty="0">
                          <a:latin typeface="Calibri"/>
                          <a:ea typeface="Times New Roman"/>
                          <a:cs typeface="Times New Roman"/>
                        </a:rPr>
                        <a:t>4.2 Ara rapor</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Proje ekibi </a:t>
                      </a:r>
                      <a:endParaRPr lang="tr-TR" sz="1050" dirty="0" smtClean="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08">
                <a:tc>
                  <a:txBody>
                    <a:bodyPr/>
                    <a:lstStyle/>
                    <a:p>
                      <a:pPr>
                        <a:spcAft>
                          <a:spcPts val="0"/>
                        </a:spcAft>
                      </a:pPr>
                      <a:r>
                        <a:rPr lang="tr-TR" sz="1050" dirty="0">
                          <a:latin typeface="Calibri"/>
                          <a:ea typeface="Times New Roman"/>
                          <a:cs typeface="Times New Roman"/>
                        </a:rPr>
                        <a:t>4.3 Nihai rapor</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Proje ekibi </a:t>
                      </a:r>
                      <a:endParaRPr lang="tr-TR" sz="1050" dirty="0" smtClean="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212">
                <a:tc>
                  <a:txBody>
                    <a:bodyPr/>
                    <a:lstStyle/>
                    <a:p>
                      <a:pPr>
                        <a:spcAft>
                          <a:spcPts val="0"/>
                        </a:spcAft>
                      </a:pPr>
                      <a:r>
                        <a:rPr lang="tr-TR" sz="1050" dirty="0">
                          <a:latin typeface="Calibri"/>
                          <a:ea typeface="Times New Roman"/>
                          <a:cs typeface="Times New Roman"/>
                        </a:rPr>
                        <a:t>4.4 Anket ve raporlar</a:t>
                      </a:r>
                      <a:endParaRPr lang="tr-TR" sz="1050" dirty="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spcAft>
                          <a:spcPts val="0"/>
                        </a:spcAft>
                      </a:pPr>
                      <a:endParaRPr lang="tr-TR" sz="1050">
                        <a:latin typeface="Calibri"/>
                        <a:ea typeface="Times New Roman"/>
                        <a:cs typeface="Times New Roman"/>
                      </a:endParaRPr>
                    </a:p>
                  </a:txBody>
                  <a:tcPr marL="34877" marR="34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50" dirty="0" smtClean="0">
                          <a:latin typeface="+mn-lt"/>
                          <a:ea typeface="Times New Roman"/>
                          <a:cs typeface="Times New Roman"/>
                        </a:rPr>
                        <a:t>Proje ekibi </a:t>
                      </a:r>
                      <a:endParaRPr lang="tr-TR" sz="1050" dirty="0" smtClean="0">
                        <a:latin typeface="Times New Roman"/>
                        <a:ea typeface="Times New Roman"/>
                      </a:endParaRPr>
                    </a:p>
                  </a:txBody>
                  <a:tcPr marL="34877" marR="34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CBF72A70-1DE1-4386-9F2F-72FD5F67FDAB}" type="slidenum">
              <a:rPr lang="tr-TR">
                <a:solidFill>
                  <a:schemeClr val="accent1">
                    <a:lumMod val="40000"/>
                    <a:lumOff val="60000"/>
                  </a:schemeClr>
                </a:solidFill>
              </a:rPr>
              <a:pPr>
                <a:defRPr/>
              </a:pPr>
              <a:t>58</a:t>
            </a:fld>
            <a:endParaRPr lang="tr-TR">
              <a:solidFill>
                <a:schemeClr val="accent1">
                  <a:lumMod val="40000"/>
                  <a:lumOff val="60000"/>
                </a:schemeClr>
              </a:solidFill>
            </a:endParaRPr>
          </a:p>
        </p:txBody>
      </p:sp>
      <p:sp>
        <p:nvSpPr>
          <p:cNvPr id="7" name="6 Metin kutusu"/>
          <p:cNvSpPr txBox="1"/>
          <p:nvPr/>
        </p:nvSpPr>
        <p:spPr>
          <a:xfrm>
            <a:off x="107950" y="1125538"/>
            <a:ext cx="6299200" cy="36830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1.9 Süre ve Faaliyet Planı</a:t>
            </a:r>
            <a:endParaRPr lang="tr-TR" dirty="0"/>
          </a:p>
        </p:txBody>
      </p:sp>
      <p:pic>
        <p:nvPicPr>
          <p:cNvPr id="49156" name="10 Resim" descr="Resim1.png"/>
          <p:cNvPicPr>
            <a:picLocks noChangeAspect="1"/>
          </p:cNvPicPr>
          <p:nvPr/>
        </p:nvPicPr>
        <p:blipFill>
          <a:blip r:embed="rId3" cstate="print"/>
          <a:srcRect/>
          <a:stretch>
            <a:fillRect/>
          </a:stretch>
        </p:blipFill>
        <p:spPr bwMode="auto">
          <a:xfrm>
            <a:off x="6435725" y="0"/>
            <a:ext cx="2708275" cy="1989138"/>
          </a:xfrm>
          <a:prstGeom prst="rect">
            <a:avLst/>
          </a:prstGeom>
          <a:noFill/>
          <a:ln w="9525">
            <a:noFill/>
            <a:miter lim="800000"/>
            <a:headEnd/>
            <a:tailEnd/>
          </a:ln>
        </p:spPr>
      </p:pic>
      <p:sp>
        <p:nvSpPr>
          <p:cNvPr id="12" name="11 Metin kutusu"/>
          <p:cNvSpPr txBox="1"/>
          <p:nvPr/>
        </p:nvSpPr>
        <p:spPr>
          <a:xfrm>
            <a:off x="250825" y="2060575"/>
            <a:ext cx="8477250" cy="526297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auto">
              <a:spcBef>
                <a:spcPts val="0"/>
              </a:spcBef>
              <a:spcAft>
                <a:spcPts val="0"/>
              </a:spcAft>
              <a:buFont typeface="Arial" pitchFamily="34" charset="0"/>
              <a:buChar char="•"/>
              <a:defRPr/>
            </a:pPr>
            <a:r>
              <a:rPr lang="tr-TR" sz="2400" dirty="0"/>
              <a:t>Toplam Projenin süresinin hiçbir koşulda (yönetmelikte sayılan mücbir sebepler hariç) uzatılmayacağını unutmayınız.</a:t>
            </a:r>
          </a:p>
          <a:p>
            <a:pPr algn="just" fontAlgn="auto">
              <a:spcBef>
                <a:spcPts val="0"/>
              </a:spcBef>
              <a:spcAft>
                <a:spcPts val="0"/>
              </a:spcAft>
              <a:buFont typeface="Arial" pitchFamily="34" charset="0"/>
              <a:buChar char="•"/>
              <a:defRPr/>
            </a:pPr>
            <a:endParaRPr lang="tr-TR" sz="2400" dirty="0"/>
          </a:p>
          <a:p>
            <a:pPr algn="just" fontAlgn="auto">
              <a:spcBef>
                <a:spcPts val="0"/>
              </a:spcBef>
              <a:spcAft>
                <a:spcPts val="0"/>
              </a:spcAft>
              <a:buFont typeface="Arial" pitchFamily="34" charset="0"/>
              <a:buChar char="•"/>
              <a:defRPr/>
            </a:pPr>
            <a:r>
              <a:rPr lang="tr-TR" sz="2400" dirty="0"/>
              <a:t> Gerekli durumlarda hazırlık </a:t>
            </a:r>
            <a:r>
              <a:rPr lang="es-ES" sz="2400" dirty="0"/>
              <a:t>ve değerlendirmeyi de göz önünde</a:t>
            </a:r>
            <a:r>
              <a:rPr lang="tr-TR" sz="2400" dirty="0"/>
              <a:t> bulundurmanız gerekmektedir.</a:t>
            </a:r>
          </a:p>
          <a:p>
            <a:pPr algn="just" fontAlgn="auto">
              <a:spcBef>
                <a:spcPts val="0"/>
              </a:spcBef>
              <a:spcAft>
                <a:spcPts val="0"/>
              </a:spcAft>
              <a:buFont typeface="Arial" pitchFamily="34" charset="0"/>
              <a:buChar char="•"/>
              <a:defRPr/>
            </a:pPr>
            <a:endParaRPr lang="tr-TR" sz="2400" dirty="0"/>
          </a:p>
          <a:p>
            <a:pPr algn="just" fontAlgn="auto">
              <a:spcBef>
                <a:spcPts val="0"/>
              </a:spcBef>
              <a:spcAft>
                <a:spcPts val="0"/>
              </a:spcAft>
              <a:buFont typeface="Arial" pitchFamily="34" charset="0"/>
              <a:buChar char="•"/>
              <a:defRPr/>
            </a:pPr>
            <a:r>
              <a:rPr lang="tr-TR" sz="2400" dirty="0"/>
              <a:t> İhtiyaten faaliyet planı takvimlerinde belirli bir zaman aralığını fazladan bırakmaları önerilmektedir.</a:t>
            </a:r>
          </a:p>
          <a:p>
            <a:pPr algn="just" fontAlgn="auto">
              <a:spcBef>
                <a:spcPts val="0"/>
              </a:spcBef>
              <a:spcAft>
                <a:spcPts val="0"/>
              </a:spcAft>
              <a:buFont typeface="Arial" pitchFamily="34" charset="0"/>
              <a:buChar char="•"/>
              <a:defRPr/>
            </a:pPr>
            <a:endParaRPr lang="tr-TR" sz="2400" dirty="0"/>
          </a:p>
          <a:p>
            <a:pPr fontAlgn="auto">
              <a:spcBef>
                <a:spcPts val="0"/>
              </a:spcBef>
              <a:spcAft>
                <a:spcPts val="0"/>
              </a:spcAft>
              <a:buFont typeface="Arial" pitchFamily="34" charset="0"/>
              <a:buChar char="•"/>
              <a:defRPr/>
            </a:pPr>
            <a:r>
              <a:rPr lang="tr-TR" sz="2400" dirty="0"/>
              <a:t>Faaliyet planınızda bulunan tüm faaliyetlerinizin numaralandırılmış hallerinin Mantıksal Çerçeve Matrisi, 1. sütun, 4. satırdakilerle aynı olması gerektiğini unutmayınız.</a:t>
            </a:r>
          </a:p>
          <a:p>
            <a:pPr algn="just" fontAlgn="auto">
              <a:spcBef>
                <a:spcPts val="0"/>
              </a:spcBef>
              <a:spcAft>
                <a:spcPts val="0"/>
              </a:spcAft>
              <a:buFont typeface="Arial" pitchFamily="34" charset="0"/>
              <a:buChar char="•"/>
              <a:defRPr/>
            </a:pPr>
            <a:endParaRPr lang="tr-TR" sz="2400" dirty="0"/>
          </a:p>
          <a:p>
            <a:pPr algn="just" fontAlgn="auto">
              <a:spcBef>
                <a:spcPts val="0"/>
              </a:spcBef>
              <a:spcAft>
                <a:spcPts val="0"/>
              </a:spcAft>
              <a:defRPr/>
            </a:pPr>
            <a:endParaRPr lang="tr-TR" sz="2400" dirty="0"/>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D7C4A63B-9DF7-4A47-A9F2-73F669C5D54F}" type="slidenum">
              <a:rPr lang="tr-TR">
                <a:solidFill>
                  <a:schemeClr val="accent1">
                    <a:lumMod val="40000"/>
                    <a:lumOff val="60000"/>
                  </a:schemeClr>
                </a:solidFill>
              </a:rPr>
              <a:pPr>
                <a:defRPr/>
              </a:pPr>
              <a:t>59</a:t>
            </a:fld>
            <a:endParaRPr lang="tr-TR">
              <a:solidFill>
                <a:schemeClr val="accent1">
                  <a:lumMod val="40000"/>
                  <a:lumOff val="60000"/>
                </a:schemeClr>
              </a:solidFill>
            </a:endParaRPr>
          </a:p>
        </p:txBody>
      </p:sp>
      <p:sp>
        <p:nvSpPr>
          <p:cNvPr id="7" name="6 Metin kutusu"/>
          <p:cNvSpPr txBox="1"/>
          <p:nvPr/>
        </p:nvSpPr>
        <p:spPr>
          <a:xfrm>
            <a:off x="107950" y="1123950"/>
            <a:ext cx="6299200" cy="36988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1.10 Performans Göstergeleri </a:t>
            </a:r>
          </a:p>
        </p:txBody>
      </p:sp>
      <p:sp>
        <p:nvSpPr>
          <p:cNvPr id="12" name="11 Metin kutusu"/>
          <p:cNvSpPr txBox="1"/>
          <p:nvPr/>
        </p:nvSpPr>
        <p:spPr>
          <a:xfrm>
            <a:off x="250825" y="2133600"/>
            <a:ext cx="8477250" cy="470898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auto">
              <a:spcBef>
                <a:spcPts val="0"/>
              </a:spcBef>
              <a:spcAft>
                <a:spcPts val="0"/>
              </a:spcAft>
              <a:buFont typeface="Arial" pitchFamily="34" charset="0"/>
              <a:buChar char="•"/>
              <a:defRPr/>
            </a:pPr>
            <a:r>
              <a:rPr lang="tr-TR" sz="2000" dirty="0"/>
              <a:t>Başvuru rehberinde verilen Performans Göstergeleri listesini örnek alarak projenize uygun olanları belirleyiniz.</a:t>
            </a:r>
          </a:p>
          <a:p>
            <a:pPr algn="just" fontAlgn="auto">
              <a:spcBef>
                <a:spcPts val="0"/>
              </a:spcBef>
              <a:spcAft>
                <a:spcPts val="0"/>
              </a:spcAft>
              <a:buFont typeface="Arial" pitchFamily="34" charset="0"/>
              <a:buChar char="•"/>
              <a:defRPr/>
            </a:pPr>
            <a:endParaRPr lang="tr-TR" sz="2000" dirty="0"/>
          </a:p>
          <a:p>
            <a:pPr algn="just" fontAlgn="auto">
              <a:spcBef>
                <a:spcPts val="0"/>
              </a:spcBef>
              <a:spcAft>
                <a:spcPts val="0"/>
              </a:spcAft>
              <a:buFont typeface="Arial" pitchFamily="34" charset="0"/>
              <a:buChar char="•"/>
              <a:defRPr/>
            </a:pPr>
            <a:r>
              <a:rPr lang="tr-TR" sz="2000" dirty="0"/>
              <a:t>Bu liste bağlayıcı değildir ve projenize özel farklı bir gösterge tanımlayabilirsiniz.</a:t>
            </a:r>
          </a:p>
          <a:p>
            <a:pPr algn="just" fontAlgn="auto">
              <a:spcBef>
                <a:spcPts val="0"/>
              </a:spcBef>
              <a:spcAft>
                <a:spcPts val="0"/>
              </a:spcAft>
              <a:buFont typeface="Arial" pitchFamily="34" charset="0"/>
              <a:buChar char="•"/>
              <a:defRPr/>
            </a:pPr>
            <a:endParaRPr lang="tr-TR" sz="2000" dirty="0"/>
          </a:p>
          <a:p>
            <a:pPr algn="just" fontAlgn="auto">
              <a:spcBef>
                <a:spcPts val="0"/>
              </a:spcBef>
              <a:spcAft>
                <a:spcPts val="0"/>
              </a:spcAft>
              <a:buFont typeface="Arial" pitchFamily="34" charset="0"/>
              <a:buChar char="•"/>
              <a:defRPr/>
            </a:pPr>
            <a:r>
              <a:rPr lang="tr-TR" sz="2000" dirty="0"/>
              <a:t>Projenizin performans göstergeleri </a:t>
            </a:r>
            <a:r>
              <a:rPr lang="tr-TR" sz="2000" dirty="0">
                <a:solidFill>
                  <a:srgbClr val="FF0000"/>
                </a:solidFill>
              </a:rPr>
              <a:t>proje başarınızın ölçülmesine esas oluşturacağı </a:t>
            </a:r>
            <a:r>
              <a:rPr lang="tr-TR" sz="2000" dirty="0"/>
              <a:t>için sadece ulaşılabilir ve gerçekçi göstergeler ve hedefler belirleyiniz.</a:t>
            </a:r>
          </a:p>
          <a:p>
            <a:pPr algn="just" fontAlgn="auto">
              <a:spcBef>
                <a:spcPts val="0"/>
              </a:spcBef>
              <a:spcAft>
                <a:spcPts val="0"/>
              </a:spcAft>
              <a:buFont typeface="Arial" pitchFamily="34" charset="0"/>
              <a:buChar char="•"/>
              <a:defRPr/>
            </a:pPr>
            <a:endParaRPr lang="tr-TR" sz="2000" dirty="0"/>
          </a:p>
          <a:p>
            <a:pPr algn="just" fontAlgn="auto">
              <a:spcBef>
                <a:spcPts val="0"/>
              </a:spcBef>
              <a:spcAft>
                <a:spcPts val="0"/>
              </a:spcAft>
              <a:buFont typeface="Arial" pitchFamily="34" charset="0"/>
              <a:buChar char="•"/>
              <a:defRPr/>
            </a:pPr>
            <a:r>
              <a:rPr lang="tr-TR" sz="2000" dirty="0"/>
              <a:t>Burada belirleyeceğiniz göstergelerin </a:t>
            </a:r>
            <a:r>
              <a:rPr lang="tr-TR" sz="2000" dirty="0">
                <a:solidFill>
                  <a:srgbClr val="FF0000"/>
                </a:solidFill>
              </a:rPr>
              <a:t>mantıksal çerçevede </a:t>
            </a:r>
            <a:r>
              <a:rPr lang="tr-TR" sz="2000" dirty="0"/>
              <a:t>belirttiğiniz göstergelerle aynı olması gerekir.</a:t>
            </a:r>
          </a:p>
          <a:p>
            <a:pPr algn="just" fontAlgn="auto">
              <a:spcBef>
                <a:spcPts val="0"/>
              </a:spcBef>
              <a:spcAft>
                <a:spcPts val="0"/>
              </a:spcAft>
              <a:buFont typeface="Arial" pitchFamily="34" charset="0"/>
              <a:buChar char="•"/>
              <a:defRPr/>
            </a:pPr>
            <a:endParaRPr lang="tr-TR" sz="2000" dirty="0"/>
          </a:p>
          <a:p>
            <a:pPr algn="just" fontAlgn="auto">
              <a:spcBef>
                <a:spcPts val="0"/>
              </a:spcBef>
              <a:spcAft>
                <a:spcPts val="0"/>
              </a:spcAft>
              <a:buFont typeface="Arial" pitchFamily="34" charset="0"/>
              <a:buChar char="•"/>
              <a:defRPr/>
            </a:pPr>
            <a:r>
              <a:rPr lang="tr-TR" sz="2000" dirty="0"/>
              <a:t>Gerekli analizleri yapmış ve mantıksal çerçeve matrisinizi oluşturmuş iseniz yine bu bölümü çok kolay oluşturabileceksiniz.</a:t>
            </a:r>
          </a:p>
          <a:p>
            <a:pPr algn="just" fontAlgn="auto">
              <a:spcBef>
                <a:spcPts val="0"/>
              </a:spcBef>
              <a:spcAft>
                <a:spcPts val="0"/>
              </a:spcAft>
              <a:defRPr/>
            </a:pPr>
            <a:endParaRPr lang="tr-TR" sz="2000" dirty="0"/>
          </a:p>
        </p:txBody>
      </p:sp>
      <p:pic>
        <p:nvPicPr>
          <p:cNvPr id="50181" name="Picture 2" descr="http://t1.gstatic.com/images?q=tbn:ANd9GcQl2R3wbmJgAYVmqQowKq0pjU2hxGuWhPBnBIi-JHJOoTFRpgt-Bg"/>
          <p:cNvPicPr>
            <a:picLocks noChangeAspect="1" noChangeArrowheads="1"/>
          </p:cNvPicPr>
          <p:nvPr/>
        </p:nvPicPr>
        <p:blipFill>
          <a:blip r:embed="rId3" cstate="print"/>
          <a:srcRect/>
          <a:stretch>
            <a:fillRect/>
          </a:stretch>
        </p:blipFill>
        <p:spPr bwMode="auto">
          <a:xfrm>
            <a:off x="7000875" y="0"/>
            <a:ext cx="2143125" cy="20605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059832" y="548680"/>
            <a:ext cx="439248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tr-TR" b="1" dirty="0"/>
              <a:t>PROJE DÖNGÜSÜ YÖNETİMİ</a:t>
            </a:r>
            <a:endParaRPr lang="tr-TR" dirty="0"/>
          </a:p>
        </p:txBody>
      </p:sp>
      <p:sp>
        <p:nvSpPr>
          <p:cNvPr id="7" name="6 Metin kutusu"/>
          <p:cNvSpPr txBox="1"/>
          <p:nvPr/>
        </p:nvSpPr>
        <p:spPr>
          <a:xfrm>
            <a:off x="683568" y="5445224"/>
            <a:ext cx="741682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b="1" dirty="0"/>
              <a:t>Bu aşamaların tümünü içine alarak kavramsallaştıran ve formelleştiren</a:t>
            </a:r>
          </a:p>
          <a:p>
            <a:pPr algn="ctr"/>
            <a:r>
              <a:rPr lang="tr-TR" b="1" dirty="0"/>
              <a:t>yaklaşım “PROJE DÖNGÜSÜ YÖNETİMİ” olarak adlandırılmaktadır</a:t>
            </a:r>
          </a:p>
        </p:txBody>
      </p:sp>
      <p:pic>
        <p:nvPicPr>
          <p:cNvPr id="43010" name="Picture 2" descr="C:\Program Files\Microsoft Office\MEDIA\CAGCAT10\j0195812.wmf"/>
          <p:cNvPicPr>
            <a:picLocks noGrp="1" noChangeAspect="1" noChangeArrowheads="1"/>
          </p:cNvPicPr>
          <p:nvPr>
            <p:ph idx="4294967295"/>
          </p:nvPr>
        </p:nvPicPr>
        <p:blipFill>
          <a:blip r:embed="rId3" cstate="print"/>
          <a:srcRect/>
          <a:stretch>
            <a:fillRect/>
          </a:stretch>
        </p:blipFill>
        <p:spPr bwMode="auto">
          <a:xfrm>
            <a:off x="395536" y="2492896"/>
            <a:ext cx="2592288" cy="2667155"/>
          </a:xfrm>
          <a:prstGeom prst="rect">
            <a:avLst/>
          </a:prstGeom>
          <a:noFill/>
        </p:spPr>
      </p:pic>
      <p:sp>
        <p:nvSpPr>
          <p:cNvPr id="10" name="9 Oval Belirtme Çizgisi"/>
          <p:cNvSpPr/>
          <p:nvPr/>
        </p:nvSpPr>
        <p:spPr>
          <a:xfrm>
            <a:off x="2123728" y="1268760"/>
            <a:ext cx="2016224" cy="13681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BİR PROJEM VAR!</a:t>
            </a:r>
            <a:endParaRPr lang="tr-TR" dirty="0"/>
          </a:p>
        </p:txBody>
      </p:sp>
      <p:sp>
        <p:nvSpPr>
          <p:cNvPr id="11" name="10 Oval Belirtme Çizgisi"/>
          <p:cNvSpPr/>
          <p:nvPr/>
        </p:nvSpPr>
        <p:spPr>
          <a:xfrm>
            <a:off x="35496" y="1124744"/>
            <a:ext cx="2016224" cy="1368152"/>
          </a:xfrm>
          <a:prstGeom prst="wedgeEllipseCallout">
            <a:avLst>
              <a:gd name="adj1" fmla="val 45935"/>
              <a:gd name="adj2" fmla="val 60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BİR FİKRİM VAR!</a:t>
            </a:r>
            <a:endParaRPr lang="tr-TR" dirty="0"/>
          </a:p>
        </p:txBody>
      </p:sp>
      <p:sp>
        <p:nvSpPr>
          <p:cNvPr id="12" name="11 Metin kutusu"/>
          <p:cNvSpPr txBox="1"/>
          <p:nvPr/>
        </p:nvSpPr>
        <p:spPr>
          <a:xfrm>
            <a:off x="1619672" y="980728"/>
            <a:ext cx="936475" cy="1569660"/>
          </a:xfrm>
          <a:prstGeom prst="rect">
            <a:avLst/>
          </a:prstGeom>
          <a:noFill/>
        </p:spPr>
        <p:txBody>
          <a:bodyPr wrap="none" rtlCol="0">
            <a:spAutoFit/>
          </a:bodyPr>
          <a:lstStyle/>
          <a:p>
            <a:r>
              <a:rPr lang="tr-TR" sz="9600" b="1" dirty="0" smtClean="0">
                <a:solidFill>
                  <a:srgbClr val="FF0000"/>
                </a:solidFill>
                <a:effectLst>
                  <a:outerShdw blurRad="38100" dist="38100" dir="2700000" algn="tl">
                    <a:srgbClr val="000000">
                      <a:alpha val="43137"/>
                    </a:srgbClr>
                  </a:outerShdw>
                </a:effectLst>
              </a:rPr>
              <a:t>?</a:t>
            </a:r>
            <a:endParaRPr lang="tr-TR" sz="9600" b="1" dirty="0">
              <a:solidFill>
                <a:srgbClr val="FF0000"/>
              </a:solidFill>
              <a:effectLst>
                <a:outerShdw blurRad="38100" dist="38100" dir="2700000" algn="tl">
                  <a:srgbClr val="000000">
                    <a:alpha val="43137"/>
                  </a:srgbClr>
                </a:outerShdw>
              </a:effectLst>
            </a:endParaRPr>
          </a:p>
        </p:txBody>
      </p:sp>
      <p:sp>
        <p:nvSpPr>
          <p:cNvPr id="13" name="12 Metin kutusu"/>
          <p:cNvSpPr txBox="1"/>
          <p:nvPr/>
        </p:nvSpPr>
        <p:spPr>
          <a:xfrm>
            <a:off x="4860032" y="1340768"/>
            <a:ext cx="374441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b="1" dirty="0"/>
              <a:t>yaklaşımı, amacı, içeriği, yöntemi</a:t>
            </a:r>
          </a:p>
        </p:txBody>
      </p:sp>
      <p:sp>
        <p:nvSpPr>
          <p:cNvPr id="14" name="13 Metin kutusu"/>
          <p:cNvSpPr txBox="1"/>
          <p:nvPr/>
        </p:nvSpPr>
        <p:spPr>
          <a:xfrm>
            <a:off x="4860032" y="1844824"/>
            <a:ext cx="374441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b="1" dirty="0"/>
              <a:t>sorumlusu / yürütücüsü,</a:t>
            </a:r>
          </a:p>
        </p:txBody>
      </p:sp>
      <p:sp>
        <p:nvSpPr>
          <p:cNvPr id="15" name="14 Metin kutusu"/>
          <p:cNvSpPr txBox="1"/>
          <p:nvPr/>
        </p:nvSpPr>
        <p:spPr>
          <a:xfrm>
            <a:off x="4860032" y="2348880"/>
            <a:ext cx="374441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b="1" dirty="0" smtClean="0"/>
              <a:t>süresi,</a:t>
            </a:r>
            <a:endParaRPr lang="tr-TR" sz="2000" b="1" dirty="0"/>
          </a:p>
        </p:txBody>
      </p:sp>
      <p:sp>
        <p:nvSpPr>
          <p:cNvPr id="16" name="15 Metin kutusu"/>
          <p:cNvSpPr txBox="1"/>
          <p:nvPr/>
        </p:nvSpPr>
        <p:spPr>
          <a:xfrm>
            <a:off x="4860032" y="2852936"/>
            <a:ext cx="374441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b="1" dirty="0" smtClean="0"/>
              <a:t>planı, faaliyetleri,</a:t>
            </a:r>
            <a:endParaRPr lang="tr-TR" sz="2000" b="1" dirty="0"/>
          </a:p>
        </p:txBody>
      </p:sp>
      <p:sp>
        <p:nvSpPr>
          <p:cNvPr id="17" name="16 Metin kutusu"/>
          <p:cNvSpPr txBox="1"/>
          <p:nvPr/>
        </p:nvSpPr>
        <p:spPr>
          <a:xfrm>
            <a:off x="4860032" y="3356992"/>
            <a:ext cx="374441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b="1" dirty="0" smtClean="0"/>
              <a:t>sonuçları, ürünleri, etkileri,</a:t>
            </a:r>
            <a:endParaRPr lang="tr-TR" sz="2000" b="1" dirty="0"/>
          </a:p>
        </p:txBody>
      </p:sp>
      <p:sp>
        <p:nvSpPr>
          <p:cNvPr id="18" name="17 Metin kutusu"/>
          <p:cNvSpPr txBox="1"/>
          <p:nvPr/>
        </p:nvSpPr>
        <p:spPr>
          <a:xfrm>
            <a:off x="4860032" y="3861048"/>
            <a:ext cx="374441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b="1" dirty="0" smtClean="0"/>
              <a:t>kaynakları, bütçesi,</a:t>
            </a:r>
            <a:endParaRPr lang="tr-TR" sz="2000" b="1" dirty="0"/>
          </a:p>
        </p:txBody>
      </p:sp>
      <p:sp>
        <p:nvSpPr>
          <p:cNvPr id="19" name="18 Metin kutusu"/>
          <p:cNvSpPr txBox="1"/>
          <p:nvPr/>
        </p:nvSpPr>
        <p:spPr>
          <a:xfrm>
            <a:off x="4860032" y="4365104"/>
            <a:ext cx="374441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b="1" dirty="0" smtClean="0"/>
              <a:t>bitişi ve değerlendirilmesi</a:t>
            </a:r>
            <a:endParaRPr lang="tr-TR" sz="2000" b="1" dirty="0"/>
          </a:p>
        </p:txBody>
      </p:sp>
      <p:sp>
        <p:nvSpPr>
          <p:cNvPr id="20" name="19 Metin kutusu"/>
          <p:cNvSpPr txBox="1"/>
          <p:nvPr/>
        </p:nvSpPr>
        <p:spPr>
          <a:xfrm>
            <a:off x="4355976" y="980728"/>
            <a:ext cx="3595856" cy="369332"/>
          </a:xfrm>
          <a:prstGeom prst="rect">
            <a:avLst/>
          </a:prstGeom>
          <a:noFill/>
        </p:spPr>
        <p:txBody>
          <a:bodyPr wrap="none" rtlCol="0">
            <a:spAutoFit/>
          </a:bodyPr>
          <a:lstStyle/>
          <a:p>
            <a:r>
              <a:rPr lang="tr-TR" dirty="0" smtClean="0"/>
              <a:t>Bir projeden söz edilebilmesi için;</a:t>
            </a:r>
            <a:endParaRPr lang="tr-TR" dirty="0"/>
          </a:p>
        </p:txBody>
      </p:sp>
      <p:sp>
        <p:nvSpPr>
          <p:cNvPr id="21" name="20 Metin kutusu"/>
          <p:cNvSpPr txBox="1"/>
          <p:nvPr/>
        </p:nvSpPr>
        <p:spPr>
          <a:xfrm>
            <a:off x="3491880" y="4797152"/>
            <a:ext cx="5652120" cy="646331"/>
          </a:xfrm>
          <a:prstGeom prst="rect">
            <a:avLst/>
          </a:prstGeom>
          <a:noFill/>
        </p:spPr>
        <p:txBody>
          <a:bodyPr wrap="square" rtlCol="0">
            <a:spAutoFit/>
          </a:bodyPr>
          <a:lstStyle/>
          <a:p>
            <a:r>
              <a:rPr lang="tr-TR" dirty="0" smtClean="0"/>
              <a:t>olan işlerin “çalışmalar” haline getirilmiş olması gerekmektedir. </a:t>
            </a:r>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1"/>
          </p:nvPr>
        </p:nvSpPr>
        <p:spPr>
          <a:xfrm>
            <a:off x="6553200" y="6245225"/>
            <a:ext cx="2133600" cy="476250"/>
          </a:xfrm>
        </p:spPr>
        <p:txBody>
          <a:bodyPr/>
          <a:lstStyle/>
          <a:p>
            <a:pPr>
              <a:defRPr/>
            </a:pPr>
            <a:fld id="{9EB863F7-8D6B-483D-93A9-81C3B09A32BD}" type="slidenum">
              <a:rPr lang="tr-TR">
                <a:solidFill>
                  <a:schemeClr val="accent1">
                    <a:lumMod val="40000"/>
                    <a:lumOff val="60000"/>
                  </a:schemeClr>
                </a:solidFill>
              </a:rPr>
              <a:pPr>
                <a:defRPr/>
              </a:pPr>
              <a:t>60</a:t>
            </a:fld>
            <a:endParaRPr lang="tr-TR">
              <a:solidFill>
                <a:schemeClr val="accent1">
                  <a:lumMod val="40000"/>
                  <a:lumOff val="60000"/>
                </a:schemeClr>
              </a:solidFill>
            </a:endParaRPr>
          </a:p>
        </p:txBody>
      </p:sp>
      <p:sp>
        <p:nvSpPr>
          <p:cNvPr id="7" name="6 Metin kutusu"/>
          <p:cNvSpPr txBox="1"/>
          <p:nvPr/>
        </p:nvSpPr>
        <p:spPr>
          <a:xfrm>
            <a:off x="107950" y="1123950"/>
            <a:ext cx="6299200" cy="369888"/>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lvl="1" fontAlgn="auto">
              <a:spcBef>
                <a:spcPts val="0"/>
              </a:spcBef>
              <a:spcAft>
                <a:spcPts val="0"/>
              </a:spcAft>
              <a:defRPr/>
            </a:pPr>
            <a:r>
              <a:rPr lang="tr-TR" b="1" dirty="0"/>
              <a:t>1.10 Performans Göstergeleri </a:t>
            </a:r>
          </a:p>
        </p:txBody>
      </p:sp>
      <p:pic>
        <p:nvPicPr>
          <p:cNvPr id="51204" name="Picture 2" descr="http://t1.gstatic.com/images?q=tbn:ANd9GcQl2R3wbmJgAYVmqQowKq0pjU2hxGuWhPBnBIi-JHJOoTFRpgt-Bg"/>
          <p:cNvPicPr>
            <a:picLocks noChangeAspect="1" noChangeArrowheads="1"/>
          </p:cNvPicPr>
          <p:nvPr/>
        </p:nvPicPr>
        <p:blipFill>
          <a:blip r:embed="rId3" cstate="print"/>
          <a:srcRect/>
          <a:stretch>
            <a:fillRect/>
          </a:stretch>
        </p:blipFill>
        <p:spPr bwMode="auto">
          <a:xfrm>
            <a:off x="7000875" y="-82550"/>
            <a:ext cx="2143125" cy="2143125"/>
          </a:xfrm>
          <a:prstGeom prst="rect">
            <a:avLst/>
          </a:prstGeom>
          <a:noFill/>
          <a:ln w="9525">
            <a:noFill/>
            <a:miter lim="800000"/>
            <a:headEnd/>
            <a:tailEnd/>
          </a:ln>
        </p:spPr>
      </p:pic>
      <p:graphicFrame>
        <p:nvGraphicFramePr>
          <p:cNvPr id="6" name="5 Tablo"/>
          <p:cNvGraphicFramePr>
            <a:graphicFrameLocks noGrp="1"/>
          </p:cNvGraphicFramePr>
          <p:nvPr/>
        </p:nvGraphicFramePr>
        <p:xfrm>
          <a:off x="250825" y="1989138"/>
          <a:ext cx="7777163" cy="2667000"/>
        </p:xfrm>
        <a:graphic>
          <a:graphicData uri="http://schemas.openxmlformats.org/drawingml/2006/table">
            <a:tbl>
              <a:tblPr/>
              <a:tblGrid>
                <a:gridCol w="4125913"/>
                <a:gridCol w="1176337"/>
                <a:gridCol w="1296988"/>
                <a:gridCol w="1177925"/>
              </a:tblGrid>
              <a:tr h="711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Times New Roman" pitchFamily="18" charset="0"/>
                        </a:rPr>
                        <a:t>Gösterge</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Calibri" pitchFamily="34" charset="0"/>
                          <a:cs typeface="Times New Roman" pitchFamily="18" charset="0"/>
                        </a:rPr>
                        <a:t>Birim</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Calibri" pitchFamily="34" charset="0"/>
                          <a:cs typeface="Times New Roman" pitchFamily="18" charset="0"/>
                        </a:rPr>
                        <a:t>Mevcut Durum</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Calibri" pitchFamily="34" charset="0"/>
                          <a:cs typeface="Times New Roman" pitchFamily="18" charset="0"/>
                        </a:rPr>
                        <a:t>Hedef</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pitchFamily="34" charset="0"/>
                          <a:cs typeface="Times New Roman" pitchFamily="18" charset="0"/>
                        </a:rPr>
                        <a:t>Proje kapsamında firma tarafından üretilen yeni ürün sayısı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Adet</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4</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pitchFamily="34" charset="0"/>
                          <a:cs typeface="Times New Roman" pitchFamily="18" charset="0"/>
                        </a:rPr>
                        <a:t>Projenin uygulanmasıyla birlikte üretim kapasitesindeki artış</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100</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400</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pitchFamily="34" charset="0"/>
                          <a:cs typeface="Times New Roman" pitchFamily="18" charset="0"/>
                        </a:rPr>
                        <a:t>Proje kapsamında bölgede üretilen yeni ürün sayısı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Adet</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0</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pitchFamily="34" charset="0"/>
                          <a:cs typeface="Times New Roman" pitchFamily="18" charset="0"/>
                        </a:rPr>
                        <a:t>Proje kapsamında yeni alınan makine sayısı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Adet</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32</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34</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txBox="1">
            <a:spLocks/>
          </p:cNvSpPr>
          <p:nvPr/>
        </p:nvSpPr>
        <p:spPr bwMode="auto">
          <a:xfrm>
            <a:off x="2195736" y="2924944"/>
            <a:ext cx="6408712" cy="864096"/>
          </a:xfrm>
          <a:prstGeom prst="rect">
            <a:avLst/>
          </a:prstGeom>
          <a:ln w="38100" cap="flat" cmpd="sng" algn="ctr">
            <a:solidFill>
              <a:schemeClr val="lt1"/>
            </a:solidFill>
            <a:prstDash val="solid"/>
            <a:miter lim="800000"/>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smtClean="0">
                <a:ln>
                  <a:noFill/>
                </a:ln>
                <a:solidFill>
                  <a:schemeClr val="lt1"/>
                </a:solidFill>
                <a:effectLst/>
                <a:uLnTx/>
                <a:uFillTx/>
                <a:latin typeface="+mn-lt"/>
                <a:ea typeface="+mn-ea"/>
                <a:cs typeface="+mn-cs"/>
              </a:rPr>
              <a:t>BÖLÜM 2: BEKLENEN SONUÇLAR</a:t>
            </a:r>
            <a:endParaRPr kumimoji="0" lang="tr-TR" sz="2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7504" y="2444695"/>
            <a:ext cx="903649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endParaRPr lang="tr-TR" sz="2400" b="1" dirty="0" smtClean="0">
              <a:latin typeface="+mn-lt"/>
            </a:endParaRPr>
          </a:p>
          <a:p>
            <a:pPr lvl="0"/>
            <a:r>
              <a:rPr lang="tr-TR" sz="2400" b="1" dirty="0" smtClean="0">
                <a:latin typeface="+mn-lt"/>
              </a:rPr>
              <a:t>  </a:t>
            </a:r>
            <a:r>
              <a:rPr lang="tr-TR" sz="2400" b="1" dirty="0" smtClean="0">
                <a:solidFill>
                  <a:srgbClr val="FF0000"/>
                </a:solidFill>
                <a:latin typeface="+mn-lt"/>
              </a:rPr>
              <a:t> 2.1.1 </a:t>
            </a:r>
            <a:r>
              <a:rPr lang="tr-TR" sz="2400" b="1" dirty="0" smtClean="0">
                <a:latin typeface="+mn-lt"/>
              </a:rPr>
              <a:t>Hedef grupların/yararlanıcıların durumu</a:t>
            </a:r>
          </a:p>
          <a:p>
            <a:pPr lvl="0"/>
            <a:endParaRPr lang="tr-TR" sz="2400" b="1" dirty="0" smtClean="0">
              <a:latin typeface="+mn-lt"/>
            </a:endParaRPr>
          </a:p>
          <a:p>
            <a:pPr lvl="0"/>
            <a:r>
              <a:rPr lang="tr-TR" sz="2400" b="1" dirty="0" smtClean="0">
                <a:solidFill>
                  <a:srgbClr val="FF0000"/>
                </a:solidFill>
                <a:latin typeface="+mn-lt"/>
              </a:rPr>
              <a:t>   2.1.2 </a:t>
            </a:r>
            <a:r>
              <a:rPr lang="tr-TR" sz="2400" b="1" dirty="0" smtClean="0">
                <a:latin typeface="+mn-lt"/>
              </a:rPr>
              <a:t>Hedef grupların ve/veya varsa ortakların teknik ve yönetim kapasiteleri	</a:t>
            </a:r>
            <a:endParaRPr lang="tr-TR" sz="2400" dirty="0">
              <a:latin typeface="+mn-lt"/>
            </a:endParaRPr>
          </a:p>
        </p:txBody>
      </p:sp>
      <p:sp>
        <p:nvSpPr>
          <p:cNvPr id="5" name="4 Metin kutusu"/>
          <p:cNvSpPr txBox="1"/>
          <p:nvPr/>
        </p:nvSpPr>
        <p:spPr>
          <a:xfrm>
            <a:off x="395536" y="1239143"/>
            <a:ext cx="813690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tr-TR" sz="2400" b="1" dirty="0" smtClean="0"/>
              <a:t>PROJE BİTTİKTEN SONRASINI ANLATIYORUZ!</a:t>
            </a:r>
          </a:p>
        </p:txBody>
      </p:sp>
      <p:sp>
        <p:nvSpPr>
          <p:cNvPr id="14" name="13 Aşağı Ok"/>
          <p:cNvSpPr/>
          <p:nvPr/>
        </p:nvSpPr>
        <p:spPr>
          <a:xfrm>
            <a:off x="683568" y="980728"/>
            <a:ext cx="360040" cy="7200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5" name="14 Aşağı Ok"/>
          <p:cNvSpPr/>
          <p:nvPr/>
        </p:nvSpPr>
        <p:spPr>
          <a:xfrm>
            <a:off x="8028384" y="980728"/>
            <a:ext cx="360040" cy="7200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7" name="16 Metin kutusu"/>
          <p:cNvSpPr txBox="1"/>
          <p:nvPr/>
        </p:nvSpPr>
        <p:spPr>
          <a:xfrm>
            <a:off x="3011493" y="188640"/>
            <a:ext cx="472885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lvl="0"/>
            <a:r>
              <a:rPr lang="tr-TR" b="1" dirty="0" smtClean="0"/>
              <a:t>2.1. HEDEF GRUPLAR/YARARLANICILAR</a:t>
            </a:r>
          </a:p>
          <a:p>
            <a:pPr lvl="0" algn="ctr"/>
            <a:r>
              <a:rPr lang="tr-TR" b="1" dirty="0" smtClean="0"/>
              <a:t> ÜZERİNDE BEKLENEN ETKİ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7504" y="1815207"/>
            <a:ext cx="896448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tr-TR" sz="2400" b="1" dirty="0" smtClean="0">
                <a:latin typeface="+mn-lt"/>
              </a:rPr>
              <a:t>   2.1.1 Hedef grupların/yararlanıcıların durumu	</a:t>
            </a:r>
            <a:endParaRPr lang="tr-TR" sz="2400" dirty="0">
              <a:latin typeface="+mn-lt"/>
            </a:endParaRPr>
          </a:p>
        </p:txBody>
      </p:sp>
      <p:sp>
        <p:nvSpPr>
          <p:cNvPr id="5" name="4 Metin kutusu"/>
          <p:cNvSpPr txBox="1"/>
          <p:nvPr/>
        </p:nvSpPr>
        <p:spPr>
          <a:xfrm>
            <a:off x="395536" y="1239143"/>
            <a:ext cx="813690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tr-TR" sz="2400" b="1" dirty="0" smtClean="0"/>
              <a:t>PROJE BİTTİKTEN SONRASINI ANLATIYORUZ!</a:t>
            </a:r>
          </a:p>
        </p:txBody>
      </p:sp>
      <p:sp>
        <p:nvSpPr>
          <p:cNvPr id="14" name="13 Aşağı Ok"/>
          <p:cNvSpPr/>
          <p:nvPr/>
        </p:nvSpPr>
        <p:spPr>
          <a:xfrm>
            <a:off x="683568" y="980728"/>
            <a:ext cx="360040" cy="7200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5" name="14 Aşağı Ok"/>
          <p:cNvSpPr/>
          <p:nvPr/>
        </p:nvSpPr>
        <p:spPr>
          <a:xfrm>
            <a:off x="8028384" y="980728"/>
            <a:ext cx="360040" cy="7200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7" name="16 Metin kutusu"/>
          <p:cNvSpPr txBox="1"/>
          <p:nvPr/>
        </p:nvSpPr>
        <p:spPr>
          <a:xfrm>
            <a:off x="3011493" y="188640"/>
            <a:ext cx="472885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lvl="0"/>
            <a:r>
              <a:rPr lang="tr-TR" b="1" dirty="0" smtClean="0"/>
              <a:t>2.1. HEDEF GRUPLAR/YARARLANICILAR</a:t>
            </a:r>
          </a:p>
          <a:p>
            <a:pPr lvl="0" algn="ctr"/>
            <a:r>
              <a:rPr lang="tr-TR" b="1" dirty="0" smtClean="0"/>
              <a:t> ÜZERİNDE BEKLENEN ETKİ</a:t>
            </a:r>
          </a:p>
        </p:txBody>
      </p:sp>
      <p:sp>
        <p:nvSpPr>
          <p:cNvPr id="8" name="7 Metin kutusu"/>
          <p:cNvSpPr txBox="1"/>
          <p:nvPr/>
        </p:nvSpPr>
        <p:spPr>
          <a:xfrm>
            <a:off x="323528" y="3140968"/>
            <a:ext cx="8280920" cy="1535741"/>
          </a:xfrm>
          <a:prstGeom prst="rect">
            <a:avLst/>
          </a:prstGeom>
          <a:noFill/>
        </p:spPr>
        <p:txBody>
          <a:bodyPr wrap="square" rtlCol="0">
            <a:spAutoFit/>
          </a:bodyPr>
          <a:lstStyle/>
          <a:p>
            <a:pPr algn="just">
              <a:lnSpc>
                <a:spcPct val="120000"/>
              </a:lnSpc>
            </a:pPr>
            <a:r>
              <a:rPr lang="tr-TR" sz="2000" b="1" dirty="0" smtClean="0">
                <a:solidFill>
                  <a:srgbClr val="D2201C"/>
                </a:solidFill>
              </a:rPr>
              <a:t>Hedef grupların </a:t>
            </a:r>
            <a:r>
              <a:rPr lang="tr-TR" sz="2000" b="1" dirty="0" smtClean="0"/>
              <a:t>ve </a:t>
            </a:r>
            <a:r>
              <a:rPr lang="tr-TR" sz="2000" b="1" dirty="0" smtClean="0">
                <a:solidFill>
                  <a:srgbClr val="D2201C"/>
                </a:solidFill>
              </a:rPr>
              <a:t>Nihai yararlanıcıların </a:t>
            </a:r>
            <a:r>
              <a:rPr lang="tr-TR" sz="2000" b="1" dirty="0" smtClean="0"/>
              <a:t>ihtiyaç ve </a:t>
            </a:r>
            <a:r>
              <a:rPr lang="tr-TR" sz="2000" b="1" dirty="0" smtClean="0">
                <a:solidFill>
                  <a:schemeClr val="accent6">
                    <a:lumMod val="50000"/>
                  </a:schemeClr>
                </a:solidFill>
              </a:rPr>
              <a:t>sorunları olarak belirtilen hususlar 1.6 Gerekçelendirme</a:t>
            </a:r>
            <a:r>
              <a:rPr lang="tr-TR" sz="2000" b="1" dirty="0" smtClean="0">
                <a:solidFill>
                  <a:srgbClr val="D2201C"/>
                </a:solidFill>
              </a:rPr>
              <a:t> </a:t>
            </a:r>
            <a:r>
              <a:rPr lang="tr-TR" sz="2000" b="1" dirty="0" smtClean="0"/>
              <a:t>bölümünde projenin uygulanması sonrasında bunların </a:t>
            </a:r>
            <a:r>
              <a:rPr lang="tr-TR" sz="2000" b="1" dirty="0" smtClean="0">
                <a:solidFill>
                  <a:srgbClr val="C00000"/>
                </a:solidFill>
              </a:rPr>
              <a:t>durumlarında meydana gelecek olan değişim </a:t>
            </a:r>
            <a:r>
              <a:rPr lang="tr-TR" sz="2000" b="1" dirty="0" smtClean="0"/>
              <a:t>ise bu bölümde belirtilmelidir.</a:t>
            </a:r>
            <a:endParaRPr lang="tr-TR"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7504" y="1815207"/>
            <a:ext cx="896448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tr-TR" sz="2400" b="1" dirty="0" smtClean="0">
                <a:latin typeface="+mn-lt"/>
              </a:rPr>
              <a:t>   2.1.1 Hedef grupların/yararlanıcıların durumu	</a:t>
            </a:r>
            <a:endParaRPr lang="tr-TR" sz="2400" dirty="0">
              <a:latin typeface="+mn-lt"/>
            </a:endParaRPr>
          </a:p>
        </p:txBody>
      </p:sp>
      <p:sp>
        <p:nvSpPr>
          <p:cNvPr id="5" name="4 Metin kutusu"/>
          <p:cNvSpPr txBox="1"/>
          <p:nvPr/>
        </p:nvSpPr>
        <p:spPr>
          <a:xfrm>
            <a:off x="395536" y="1239143"/>
            <a:ext cx="813690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tr-TR" sz="2400" b="1" dirty="0" smtClean="0"/>
              <a:t>PROJE BİTTİKTEN SONRASINI ANLATIYORUZ!</a:t>
            </a:r>
          </a:p>
        </p:txBody>
      </p:sp>
      <p:sp>
        <p:nvSpPr>
          <p:cNvPr id="14" name="13 Aşağı Ok"/>
          <p:cNvSpPr/>
          <p:nvPr/>
        </p:nvSpPr>
        <p:spPr>
          <a:xfrm>
            <a:off x="683568" y="980728"/>
            <a:ext cx="360040" cy="7200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5" name="14 Aşağı Ok"/>
          <p:cNvSpPr/>
          <p:nvPr/>
        </p:nvSpPr>
        <p:spPr>
          <a:xfrm>
            <a:off x="8028384" y="980728"/>
            <a:ext cx="360040" cy="7200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7" name="16 Metin kutusu"/>
          <p:cNvSpPr txBox="1"/>
          <p:nvPr/>
        </p:nvSpPr>
        <p:spPr>
          <a:xfrm>
            <a:off x="3011493" y="188640"/>
            <a:ext cx="472885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lvl="0"/>
            <a:r>
              <a:rPr lang="tr-TR" b="1" dirty="0" smtClean="0"/>
              <a:t>2.1. HEDEF GRUPLAR/YARARLANICILAR</a:t>
            </a:r>
          </a:p>
          <a:p>
            <a:pPr lvl="0" algn="ctr"/>
            <a:r>
              <a:rPr lang="tr-TR" b="1" dirty="0" smtClean="0"/>
              <a:t> ÜZERİNDE BEKLENEN ETKİ</a:t>
            </a:r>
          </a:p>
        </p:txBody>
      </p:sp>
      <p:sp>
        <p:nvSpPr>
          <p:cNvPr id="9" name="8 Metin kutusu"/>
          <p:cNvSpPr txBox="1"/>
          <p:nvPr/>
        </p:nvSpPr>
        <p:spPr>
          <a:xfrm>
            <a:off x="251520" y="2420888"/>
            <a:ext cx="8676455" cy="373794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tr-TR" sz="2000" dirty="0" smtClean="0"/>
              <a:t>Hedef grubumuzdaki oteller, lokantalar ve hediyelik eşya satıcıları gibi turizm sektöründeki firmaların gelirlerinde, gelen turistin artışıyla doğru orantılı bir artış beklenmektedir. </a:t>
            </a:r>
          </a:p>
          <a:p>
            <a:pPr algn="just">
              <a:lnSpc>
                <a:spcPct val="150000"/>
              </a:lnSpc>
            </a:pPr>
            <a:r>
              <a:rPr lang="tr-TR" sz="2000" dirty="0" smtClean="0"/>
              <a:t>Paris Müze Müdürlüğü ve İl Kültür ve Turizm Müdürlüğü proje sonunda gelen misafirlere verebileceği prestijli eserlere sahip olacaktır.</a:t>
            </a:r>
          </a:p>
          <a:p>
            <a:pPr algn="just">
              <a:lnSpc>
                <a:spcPct val="150000"/>
              </a:lnSpc>
            </a:pPr>
            <a:r>
              <a:rPr lang="tr-TR" sz="2000" dirty="0" smtClean="0"/>
              <a:t>İlimize gelen turistler gelip gezdikleri, Montesque Müzesini ve içindeki nadide eserlerle ilgili dönemsel bilgileri, hikâyeleri ve ilginç ayrıntılarını okuyabilecekler ve konu hakkında bilgi sahibi olacaklardır.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1772816"/>
            <a:ext cx="89644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C00000"/>
                </a:solidFill>
                <a:latin typeface="Calibri" pitchFamily="34" charset="0"/>
                <a:cs typeface="Calibri" pitchFamily="34" charset="0"/>
              </a:rPr>
              <a:t> 2.1.2 </a:t>
            </a:r>
            <a:r>
              <a:rPr lang="tr-TR" sz="2400" b="1" dirty="0" smtClean="0">
                <a:latin typeface="Calibri" pitchFamily="34" charset="0"/>
                <a:cs typeface="Calibri" pitchFamily="34" charset="0"/>
              </a:rPr>
              <a:t>Hedef grupların ve/veya varsa ortakların teknik ve yönetim kapasiteleri 	</a:t>
            </a:r>
            <a:endParaRPr lang="tr-TR" sz="2400" dirty="0">
              <a:latin typeface="Calibri" pitchFamily="34" charset="0"/>
              <a:cs typeface="Calibri" pitchFamily="34" charset="0"/>
            </a:endParaRPr>
          </a:p>
        </p:txBody>
      </p:sp>
      <p:sp>
        <p:nvSpPr>
          <p:cNvPr id="5" name="4 Metin kutusu"/>
          <p:cNvSpPr txBox="1"/>
          <p:nvPr/>
        </p:nvSpPr>
        <p:spPr>
          <a:xfrm>
            <a:off x="395536" y="1239143"/>
            <a:ext cx="813690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tr-TR" sz="2400" b="1" dirty="0" smtClean="0"/>
              <a:t>PROJE BİTTİKTEN SONRASINI ANLATIYORUZ!</a:t>
            </a:r>
          </a:p>
        </p:txBody>
      </p:sp>
      <p:sp>
        <p:nvSpPr>
          <p:cNvPr id="14" name="13 Aşağı Ok"/>
          <p:cNvSpPr/>
          <p:nvPr/>
        </p:nvSpPr>
        <p:spPr>
          <a:xfrm>
            <a:off x="395536" y="980728"/>
            <a:ext cx="360040" cy="7200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5" name="14 Aşağı Ok"/>
          <p:cNvSpPr/>
          <p:nvPr/>
        </p:nvSpPr>
        <p:spPr>
          <a:xfrm>
            <a:off x="8172400" y="980728"/>
            <a:ext cx="360040" cy="7200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7" name="16 Metin kutusu"/>
          <p:cNvSpPr txBox="1"/>
          <p:nvPr/>
        </p:nvSpPr>
        <p:spPr>
          <a:xfrm>
            <a:off x="3011493" y="188640"/>
            <a:ext cx="54489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tr-TR" b="1" dirty="0" smtClean="0"/>
              <a:t>2.1. HEDEF GRUPLAR/YARARLANICILAR</a:t>
            </a:r>
          </a:p>
          <a:p>
            <a:pPr lvl="0" algn="ctr"/>
            <a:r>
              <a:rPr lang="tr-TR" b="1" dirty="0" smtClean="0"/>
              <a:t> ÜZERİNDE BEKLENEN ETKİ</a:t>
            </a:r>
          </a:p>
        </p:txBody>
      </p:sp>
      <p:sp>
        <p:nvSpPr>
          <p:cNvPr id="7" name="6 Metin kutusu"/>
          <p:cNvSpPr txBox="1"/>
          <p:nvPr/>
        </p:nvSpPr>
        <p:spPr>
          <a:xfrm>
            <a:off x="323528" y="2638653"/>
            <a:ext cx="8568952" cy="1569660"/>
          </a:xfrm>
          <a:prstGeom prst="rect">
            <a:avLst/>
          </a:prstGeom>
          <a:noFill/>
        </p:spPr>
        <p:txBody>
          <a:bodyPr wrap="square" rtlCol="0">
            <a:spAutoFit/>
          </a:bodyPr>
          <a:lstStyle/>
          <a:p>
            <a:pPr algn="just">
              <a:defRPr/>
            </a:pPr>
            <a:endParaRPr lang="tr-TR" sz="2400" dirty="0" smtClean="0">
              <a:latin typeface="Calibri" pitchFamily="34" charset="0"/>
              <a:cs typeface="Arial" charset="0"/>
            </a:endParaRPr>
          </a:p>
          <a:p>
            <a:pPr algn="just">
              <a:defRPr/>
            </a:pPr>
            <a:r>
              <a:rPr lang="tr-TR" sz="2400" dirty="0" smtClean="0">
                <a:latin typeface="Calibri" pitchFamily="34" charset="0"/>
                <a:cs typeface="Arial" charset="0"/>
              </a:rPr>
              <a:t>Proje, hedef grupların ya da ortakların </a:t>
            </a:r>
            <a:r>
              <a:rPr lang="tr-TR" sz="2400" dirty="0" smtClean="0">
                <a:solidFill>
                  <a:srgbClr val="FF0000"/>
                </a:solidFill>
                <a:latin typeface="Calibri" pitchFamily="34" charset="0"/>
                <a:cs typeface="Arial" charset="0"/>
              </a:rPr>
              <a:t>teknik ve yönetim </a:t>
            </a:r>
            <a:r>
              <a:rPr lang="tr-TR" sz="2400" dirty="0" smtClean="0">
                <a:latin typeface="Calibri" pitchFamily="34" charset="0"/>
                <a:cs typeface="Arial" charset="0"/>
              </a:rPr>
              <a:t>kapasitelerini nasıl </a:t>
            </a:r>
            <a:r>
              <a:rPr lang="tr-TR" sz="2400" dirty="0" smtClean="0">
                <a:solidFill>
                  <a:srgbClr val="FF0000"/>
                </a:solidFill>
                <a:latin typeface="Calibri" pitchFamily="34" charset="0"/>
                <a:cs typeface="Arial" charset="0"/>
              </a:rPr>
              <a:t>geliştirecektir</a:t>
            </a:r>
            <a:r>
              <a:rPr lang="tr-TR" sz="2400" dirty="0" smtClean="0">
                <a:latin typeface="Calibri" pitchFamily="34" charset="0"/>
                <a:cs typeface="Arial" charset="0"/>
              </a:rPr>
              <a:t>?</a:t>
            </a:r>
          </a:p>
          <a:p>
            <a:pPr algn="just">
              <a:defRPr/>
            </a:pPr>
            <a:endParaRPr lang="tr-TR" sz="2400" dirty="0"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699792" y="0"/>
            <a:ext cx="6444208" cy="830997"/>
          </a:xfrm>
          <a:prstGeom prst="rect">
            <a:avLst/>
          </a:prstGeom>
          <a:solidFill>
            <a:srgbClr val="4FA2AB"/>
          </a:solidFill>
          <a:scene3d>
            <a:camera prst="orthographicFront"/>
            <a:lightRig rig="flood" dir="t"/>
          </a:scene3d>
          <a:sp3d>
            <a:bevelT/>
            <a:bevelB prst="angle"/>
          </a:sp3d>
        </p:spPr>
        <p:txBody>
          <a:bodyPr wrap="square" rtlCol="0">
            <a:spAutoFit/>
          </a:bodyPr>
          <a:lstStyle/>
          <a:p>
            <a:pPr lvl="0"/>
            <a:r>
              <a:rPr lang="tr-TR" sz="2400" b="1" dirty="0" smtClean="0">
                <a:latin typeface="Comic Sans MS" pitchFamily="66" charset="0"/>
              </a:rPr>
              <a:t>2.1. HEDEF GRUPLAR/YARARLANICILAR ÜZERİNDE BEKLENEN ETKİ</a:t>
            </a:r>
          </a:p>
        </p:txBody>
      </p:sp>
      <p:sp>
        <p:nvSpPr>
          <p:cNvPr id="7" name="6 Bulut Belirtme Çizgisi"/>
          <p:cNvSpPr/>
          <p:nvPr/>
        </p:nvSpPr>
        <p:spPr>
          <a:xfrm>
            <a:off x="2915816" y="3429000"/>
            <a:ext cx="2808312" cy="936104"/>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Anahtar Cümleler</a:t>
            </a:r>
            <a:endParaRPr lang="tr-TR" dirty="0"/>
          </a:p>
        </p:txBody>
      </p:sp>
      <p:sp>
        <p:nvSpPr>
          <p:cNvPr id="9" name="8 Bulut Belirtme Çizgisi"/>
          <p:cNvSpPr/>
          <p:nvPr/>
        </p:nvSpPr>
        <p:spPr>
          <a:xfrm>
            <a:off x="5292080" y="1772816"/>
            <a:ext cx="3384376" cy="1368152"/>
          </a:xfrm>
          <a:prstGeom prst="cloudCallout">
            <a:avLst>
              <a:gd name="adj1" fmla="val -40939"/>
              <a:gd name="adj2" fmla="val 828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t>Yeni Makine ekipman alındı  ve yeni üretim hattı kuruldu/kurulacaktır</a:t>
            </a:r>
            <a:endParaRPr lang="tr-TR" dirty="0"/>
          </a:p>
        </p:txBody>
      </p:sp>
      <p:sp>
        <p:nvSpPr>
          <p:cNvPr id="11" name="10 Bulut Belirtme Çizgisi"/>
          <p:cNvSpPr/>
          <p:nvPr/>
        </p:nvSpPr>
        <p:spPr>
          <a:xfrm>
            <a:off x="251520" y="1916832"/>
            <a:ext cx="3456384" cy="936104"/>
          </a:xfrm>
          <a:prstGeom prst="cloudCallout">
            <a:avLst>
              <a:gd name="adj1" fmla="val 37154"/>
              <a:gd name="adj2" fmla="val 132198"/>
            </a:avLst>
          </a:prstGeom>
          <a:solidFill>
            <a:srgbClr val="9CD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t>İhracat birimi kuruldu/kurulacaktır</a:t>
            </a:r>
            <a:endParaRPr lang="tr-TR" dirty="0"/>
          </a:p>
        </p:txBody>
      </p:sp>
      <p:sp>
        <p:nvSpPr>
          <p:cNvPr id="12" name="11 Bulut Belirtme Çizgisi"/>
          <p:cNvSpPr/>
          <p:nvPr/>
        </p:nvSpPr>
        <p:spPr>
          <a:xfrm>
            <a:off x="0" y="4365104"/>
            <a:ext cx="3059832" cy="1135598"/>
          </a:xfrm>
          <a:prstGeom prst="cloudCallout">
            <a:avLst>
              <a:gd name="adj1" fmla="val 47324"/>
              <a:gd name="adj2" fmla="val -73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t>Kurum içinde proje birimi kuruldu/kurulacak.</a:t>
            </a:r>
            <a:endParaRPr lang="tr-TR" dirty="0"/>
          </a:p>
        </p:txBody>
      </p:sp>
      <p:sp>
        <p:nvSpPr>
          <p:cNvPr id="13" name="12 Bulut Belirtme Çizgisi"/>
          <p:cNvSpPr/>
          <p:nvPr/>
        </p:nvSpPr>
        <p:spPr>
          <a:xfrm>
            <a:off x="5724128" y="4653136"/>
            <a:ext cx="3059832" cy="936104"/>
          </a:xfrm>
          <a:prstGeom prst="cloudCallout">
            <a:avLst>
              <a:gd name="adj1" fmla="val -72590"/>
              <a:gd name="adj2" fmla="val -92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t>Eğitim verebilecek kişiler yetiştirildi.</a:t>
            </a:r>
            <a:endParaRPr lang="tr-TR" dirty="0"/>
          </a:p>
        </p:txBody>
      </p:sp>
      <p:sp>
        <p:nvSpPr>
          <p:cNvPr id="14" name="13 Metin kutusu"/>
          <p:cNvSpPr txBox="1"/>
          <p:nvPr/>
        </p:nvSpPr>
        <p:spPr>
          <a:xfrm>
            <a:off x="179512" y="869811"/>
            <a:ext cx="89644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C00000"/>
                </a:solidFill>
                <a:latin typeface="Calibri" pitchFamily="34" charset="0"/>
                <a:cs typeface="Calibri" pitchFamily="34" charset="0"/>
              </a:rPr>
              <a:t> 2.1.2 </a:t>
            </a:r>
            <a:r>
              <a:rPr lang="tr-TR" sz="2400" b="1" dirty="0" smtClean="0">
                <a:latin typeface="Calibri" pitchFamily="34" charset="0"/>
                <a:cs typeface="Calibri" pitchFamily="34" charset="0"/>
              </a:rPr>
              <a:t>Hedef grupların ve/veya varsa ortakların teknik ve yönetim kapasiteleri 	</a:t>
            </a:r>
            <a:endParaRPr lang="tr-TR"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07504" y="1013827"/>
            <a:ext cx="89644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C00000"/>
                </a:solidFill>
                <a:latin typeface="Calibri" pitchFamily="34" charset="0"/>
                <a:cs typeface="Calibri" pitchFamily="34" charset="0"/>
              </a:rPr>
              <a:t> 2.1.2 </a:t>
            </a:r>
            <a:r>
              <a:rPr lang="tr-TR" sz="2400" b="1" dirty="0" smtClean="0">
                <a:latin typeface="Calibri" pitchFamily="34" charset="0"/>
                <a:cs typeface="Calibri" pitchFamily="34" charset="0"/>
              </a:rPr>
              <a:t>Hedef grupların ve/veya varsa ortakların teknik ve yönetim kapasiteleri 	</a:t>
            </a:r>
            <a:endParaRPr lang="tr-TR" sz="2400" dirty="0">
              <a:latin typeface="Calibri" pitchFamily="34" charset="0"/>
              <a:cs typeface="Calibri" pitchFamily="34" charset="0"/>
            </a:endParaRPr>
          </a:p>
        </p:txBody>
      </p:sp>
      <p:sp>
        <p:nvSpPr>
          <p:cNvPr id="8" name="7 Metin kutusu"/>
          <p:cNvSpPr txBox="1"/>
          <p:nvPr/>
        </p:nvSpPr>
        <p:spPr>
          <a:xfrm>
            <a:off x="179512" y="2060848"/>
            <a:ext cx="8676455" cy="4708981"/>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tr-TR" sz="2000" dirty="0" smtClean="0"/>
              <a:t>Hedef grubumuzun teknik olarak yönetim kapasitesi yoktur. Proje sahibi olarak Sosyal Yardımlaşma ve Dayanışma Vakfı, İl Emniyet Müdürlüğü Çocuk Şube Müdürlüğü, İzmir İl Milli Eğitim Müdürlüğü, Karşıyaka Halk Eğitim Merkezi Müdürlüğü, Karşıyaka Rehberlik Araştırma Merkezi’nin yönetim kapasiteleri yeterlidir. </a:t>
            </a:r>
          </a:p>
          <a:p>
            <a:pPr algn="just">
              <a:lnSpc>
                <a:spcPct val="150000"/>
              </a:lnSpc>
            </a:pPr>
            <a:r>
              <a:rPr lang="tr-TR" sz="2000" b="1" u="sng" dirty="0" smtClean="0"/>
              <a:t>Sosyal Yardımlaşma ve Dayanışma Vakfı: </a:t>
            </a:r>
            <a:r>
              <a:rPr lang="tr-TR" sz="2000" dirty="0" smtClean="0"/>
              <a:t>Sosyal alanda nakdi ve ayni yardımlarla zor durumda olan insanlara ihtiyaçları doğrultusunda yardımcı olma yetkisine sahiptir. </a:t>
            </a:r>
          </a:p>
          <a:p>
            <a:pPr algn="just">
              <a:lnSpc>
                <a:spcPct val="150000"/>
              </a:lnSpc>
            </a:pPr>
            <a:r>
              <a:rPr lang="tr-TR" sz="2000" b="1" u="sng" dirty="0" smtClean="0"/>
              <a:t>İl Emniyet Müdürlüğü Çocuk Şube Müdürlüğü: </a:t>
            </a:r>
            <a:r>
              <a:rPr lang="tr-TR" sz="2000" dirty="0" smtClean="0"/>
              <a:t>Çocuk suçlarının en aza indirilmesi yönünde çalışmalar yapmaktadır.</a:t>
            </a:r>
            <a:endParaRPr lang="tr-TR" sz="2000" dirty="0" smtClean="0">
              <a:solidFill>
                <a:srgbClr val="C00000"/>
              </a:solidFill>
            </a:endParaRPr>
          </a:p>
        </p:txBody>
      </p:sp>
      <p:sp>
        <p:nvSpPr>
          <p:cNvPr id="9" name="8 Metin kutusu"/>
          <p:cNvSpPr txBox="1"/>
          <p:nvPr/>
        </p:nvSpPr>
        <p:spPr>
          <a:xfrm>
            <a:off x="3011493" y="188640"/>
            <a:ext cx="54489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tr-TR" b="1" dirty="0" smtClean="0"/>
              <a:t>2.1. HEDEF GRUPLAR/YARARLANICILAR</a:t>
            </a:r>
          </a:p>
          <a:p>
            <a:pPr lvl="0" algn="ctr"/>
            <a:r>
              <a:rPr lang="tr-TR" b="1" dirty="0" smtClean="0"/>
              <a:t> ÜZERİNDE BEKLENEN ETKİ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07504" y="1013827"/>
            <a:ext cx="89644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C00000"/>
                </a:solidFill>
                <a:latin typeface="Calibri" pitchFamily="34" charset="0"/>
                <a:cs typeface="Calibri" pitchFamily="34" charset="0"/>
              </a:rPr>
              <a:t> 2.1.2 </a:t>
            </a:r>
            <a:r>
              <a:rPr lang="tr-TR" sz="2400" b="1" dirty="0" smtClean="0">
                <a:latin typeface="Calibri" pitchFamily="34" charset="0"/>
                <a:cs typeface="Calibri" pitchFamily="34" charset="0"/>
              </a:rPr>
              <a:t>Hedef grupların ve/veya varsa ortakların teknik ve yönetim kapasiteleri 	</a:t>
            </a:r>
            <a:endParaRPr lang="tr-TR" sz="2400" dirty="0">
              <a:latin typeface="Calibri" pitchFamily="34" charset="0"/>
              <a:cs typeface="Calibri" pitchFamily="34" charset="0"/>
            </a:endParaRPr>
          </a:p>
        </p:txBody>
      </p:sp>
      <p:sp>
        <p:nvSpPr>
          <p:cNvPr id="8" name="7 Metin kutusu"/>
          <p:cNvSpPr txBox="1"/>
          <p:nvPr/>
        </p:nvSpPr>
        <p:spPr>
          <a:xfrm>
            <a:off x="179512" y="2060848"/>
            <a:ext cx="8676455" cy="4708981"/>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tr-TR" sz="2000" dirty="0" smtClean="0"/>
              <a:t>Hedef grubumuzun teknik olarak yönetim kapasitesi yoktur. Proje sahibi olarak Sosyal Yardımlaşma ve Dayanışma Vakfı, İl Emniyet Müdürlüğü Çocuk Şube Müdürlüğü, İzmir İl Milli Eğitim Müdürlüğü, Karşıyaka Halk Eğitim Merkezi Müdürlüğü, Karşıyaka Rehberlik Araştırma Merkezi’nin yönetim kapasiteleri yeterlidir. </a:t>
            </a:r>
          </a:p>
          <a:p>
            <a:pPr algn="just">
              <a:lnSpc>
                <a:spcPct val="150000"/>
              </a:lnSpc>
            </a:pPr>
            <a:r>
              <a:rPr lang="tr-TR" sz="2000" b="1" u="sng" dirty="0" smtClean="0"/>
              <a:t>Sosyal Yardımlaşma ve Dayanışma Vakfı: </a:t>
            </a:r>
            <a:r>
              <a:rPr lang="tr-TR" sz="2000" dirty="0" smtClean="0"/>
              <a:t>Sosyal alanda nakdi ve ayni yardımlarla zor durumda olan insanlara ihtiyaçları doğrultusunda yardımcı olma yetkisine sahiptir. </a:t>
            </a:r>
          </a:p>
          <a:p>
            <a:pPr algn="just">
              <a:lnSpc>
                <a:spcPct val="150000"/>
              </a:lnSpc>
            </a:pPr>
            <a:r>
              <a:rPr lang="tr-TR" sz="2000" b="1" u="sng" dirty="0" smtClean="0"/>
              <a:t>İl Emniyet Müdürlüğü Çocuk Şube Müdürlüğü: </a:t>
            </a:r>
            <a:r>
              <a:rPr lang="tr-TR" sz="2000" dirty="0" smtClean="0"/>
              <a:t>Çocuk suçlarının en aza indirilmesi yönünde çalışmalar yapmaktadır.</a:t>
            </a:r>
            <a:endParaRPr lang="tr-TR" sz="2000" dirty="0" smtClean="0">
              <a:solidFill>
                <a:srgbClr val="C00000"/>
              </a:solidFill>
            </a:endParaRPr>
          </a:p>
        </p:txBody>
      </p:sp>
      <p:sp>
        <p:nvSpPr>
          <p:cNvPr id="9" name="8 Metin kutusu"/>
          <p:cNvSpPr txBox="1"/>
          <p:nvPr/>
        </p:nvSpPr>
        <p:spPr>
          <a:xfrm>
            <a:off x="3011493" y="188640"/>
            <a:ext cx="54489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tr-TR" b="1" dirty="0" smtClean="0"/>
              <a:t>2.1. HEDEF GRUPLAR/YARARLANICILAR</a:t>
            </a:r>
          </a:p>
          <a:p>
            <a:pPr lvl="0" algn="ctr"/>
            <a:r>
              <a:rPr lang="tr-TR" b="1" dirty="0" smtClean="0"/>
              <a:t> ÜZERİNDE BEKLENEN ETKİ</a:t>
            </a:r>
          </a:p>
        </p:txBody>
      </p:sp>
      <p:sp>
        <p:nvSpPr>
          <p:cNvPr id="5" name="4 Çarpma"/>
          <p:cNvSpPr/>
          <p:nvPr/>
        </p:nvSpPr>
        <p:spPr>
          <a:xfrm>
            <a:off x="2411760" y="2348880"/>
            <a:ext cx="4824536" cy="288032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Metin kutusu"/>
          <p:cNvSpPr txBox="1"/>
          <p:nvPr/>
        </p:nvSpPr>
        <p:spPr>
          <a:xfrm>
            <a:off x="1958505" y="5157192"/>
            <a:ext cx="5575565" cy="107721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tr-TR" sz="3200" b="1" dirty="0" smtClean="0">
                <a:solidFill>
                  <a:srgbClr val="C00000"/>
                </a:solidFill>
                <a:latin typeface="Comic Sans MS" pitchFamily="66" charset="0"/>
              </a:rPr>
              <a:t>PROJE ÖNCESİNİ DEĞİL </a:t>
            </a:r>
          </a:p>
          <a:p>
            <a:pPr algn="ctr"/>
            <a:r>
              <a:rPr lang="tr-TR" sz="3200" b="1" dirty="0" smtClean="0">
                <a:solidFill>
                  <a:srgbClr val="C00000"/>
                </a:solidFill>
                <a:latin typeface="Comic Sans MS" pitchFamily="66" charset="0"/>
              </a:rPr>
              <a:t>SONRASINI ANLAT</a:t>
            </a:r>
            <a:endParaRPr lang="tr-TR" sz="3200" b="1"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07504" y="1013827"/>
            <a:ext cx="89644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C00000"/>
                </a:solidFill>
                <a:latin typeface="Calibri" pitchFamily="34" charset="0"/>
                <a:cs typeface="Calibri" pitchFamily="34" charset="0"/>
              </a:rPr>
              <a:t> 2.1.2 </a:t>
            </a:r>
            <a:r>
              <a:rPr lang="tr-TR" sz="2400" b="1" dirty="0" smtClean="0">
                <a:latin typeface="Calibri" pitchFamily="34" charset="0"/>
                <a:cs typeface="Calibri" pitchFamily="34" charset="0"/>
              </a:rPr>
              <a:t>Hedef grupların ve/veya varsa ortakların teknik ve yönetim kapasiteleri 	</a:t>
            </a:r>
            <a:endParaRPr lang="tr-TR" sz="2400" dirty="0">
              <a:latin typeface="Calibri" pitchFamily="34" charset="0"/>
              <a:cs typeface="Calibri" pitchFamily="34" charset="0"/>
            </a:endParaRPr>
          </a:p>
        </p:txBody>
      </p:sp>
      <p:sp>
        <p:nvSpPr>
          <p:cNvPr id="8" name="7 Metin kutusu"/>
          <p:cNvSpPr txBox="1"/>
          <p:nvPr/>
        </p:nvSpPr>
        <p:spPr>
          <a:xfrm>
            <a:off x="251520" y="2204864"/>
            <a:ext cx="8676455" cy="1938992"/>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tr-TR" sz="2000" dirty="0" smtClean="0"/>
              <a:t>Proje ortaklarından İzmir İşitme Engelliler İlköğretim </a:t>
            </a:r>
            <a:r>
              <a:rPr lang="tr-TR" sz="2000" b="1" dirty="0" smtClean="0">
                <a:solidFill>
                  <a:srgbClr val="C00000"/>
                </a:solidFill>
              </a:rPr>
              <a:t>Okulu proje hazırlama ve uygulama kültürü kazanacaktır/kazandı</a:t>
            </a:r>
            <a:r>
              <a:rPr lang="tr-TR" sz="2000" dirty="0" smtClean="0"/>
              <a:t>. Proje yönetiminde tecrübe sahibi olacaktır. Personelinden kurslara katılarak sertifika alanlar sayesinde </a:t>
            </a:r>
            <a:r>
              <a:rPr lang="tr-TR" sz="2000" dirty="0" smtClean="0">
                <a:solidFill>
                  <a:srgbClr val="C00000"/>
                </a:solidFill>
              </a:rPr>
              <a:t>İşaret Dili konusunda sertifika anlamında teknik kazancı olacaktır/oldu.   </a:t>
            </a:r>
          </a:p>
        </p:txBody>
      </p:sp>
      <p:sp>
        <p:nvSpPr>
          <p:cNvPr id="9" name="8 Metin kutusu"/>
          <p:cNvSpPr txBox="1"/>
          <p:nvPr/>
        </p:nvSpPr>
        <p:spPr>
          <a:xfrm>
            <a:off x="3011493" y="188640"/>
            <a:ext cx="54489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tr-TR" b="1" dirty="0" smtClean="0"/>
              <a:t>2.1. HEDEF GRUPLAR/YARARLANICILAR</a:t>
            </a:r>
          </a:p>
          <a:p>
            <a:pPr lvl="0" algn="ctr"/>
            <a:r>
              <a:rPr lang="tr-TR" b="1" dirty="0" smtClean="0"/>
              <a:t> ÜZERİNDE BEKLENEN ETKİ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928662" y="152400"/>
            <a:ext cx="6870700" cy="539750"/>
          </a:xfrm>
          <a:prstGeom prst="rect">
            <a:avLst/>
          </a:prstGeom>
        </p:spPr>
        <p:txBody>
          <a:bodyPr anchor="ctr"/>
          <a:lstStyle/>
          <a:p>
            <a:pPr algn="ctr"/>
            <a:r>
              <a:rPr lang="tr-TR" sz="2800" dirty="0">
                <a:solidFill>
                  <a:srgbClr val="CC0099"/>
                </a:solidFill>
              </a:rPr>
              <a:t>Proje Döngüsü Yönetimi</a:t>
            </a:r>
          </a:p>
        </p:txBody>
      </p:sp>
      <p:grpSp>
        <p:nvGrpSpPr>
          <p:cNvPr id="2" name="Group 5"/>
          <p:cNvGrpSpPr>
            <a:grpSpLocks/>
          </p:cNvGrpSpPr>
          <p:nvPr/>
        </p:nvGrpSpPr>
        <p:grpSpPr bwMode="auto">
          <a:xfrm>
            <a:off x="0" y="692150"/>
            <a:ext cx="8820150" cy="5689600"/>
            <a:chOff x="2064" y="960"/>
            <a:chExt cx="3504" cy="2460"/>
          </a:xfrm>
        </p:grpSpPr>
        <p:sp>
          <p:nvSpPr>
            <p:cNvPr id="119813" name="Rectangle 6"/>
            <p:cNvSpPr>
              <a:spLocks noChangeArrowheads="1"/>
            </p:cNvSpPr>
            <p:nvPr/>
          </p:nvSpPr>
          <p:spPr bwMode="auto">
            <a:xfrm>
              <a:off x="3408" y="1776"/>
              <a:ext cx="768" cy="96"/>
            </a:xfrm>
            <a:prstGeom prst="rect">
              <a:avLst/>
            </a:prstGeom>
            <a:solidFill>
              <a:srgbClr val="FF6600"/>
            </a:solidFill>
            <a:ln w="9525">
              <a:solidFill>
                <a:schemeClr val="tx1"/>
              </a:solidFill>
              <a:miter lim="800000"/>
              <a:headEnd/>
              <a:tailEnd/>
            </a:ln>
          </p:spPr>
          <p:txBody>
            <a:bodyPr wrap="none" anchor="ctr"/>
            <a:lstStyle/>
            <a:p>
              <a:endParaRPr lang="tr-TR">
                <a:latin typeface="Arial" charset="0"/>
              </a:endParaRPr>
            </a:p>
          </p:txBody>
        </p:sp>
        <p:grpSp>
          <p:nvGrpSpPr>
            <p:cNvPr id="3" name="Group 7"/>
            <p:cNvGrpSpPr>
              <a:grpSpLocks/>
            </p:cNvGrpSpPr>
            <p:nvPr/>
          </p:nvGrpSpPr>
          <p:grpSpPr bwMode="auto">
            <a:xfrm>
              <a:off x="2064" y="960"/>
              <a:ext cx="3504" cy="2460"/>
              <a:chOff x="2064" y="960"/>
              <a:chExt cx="3504" cy="2460"/>
            </a:xfrm>
          </p:grpSpPr>
          <p:sp>
            <p:nvSpPr>
              <p:cNvPr id="119815" name="AutoShape 8"/>
              <p:cNvSpPr>
                <a:spLocks noChangeArrowheads="1"/>
              </p:cNvSpPr>
              <p:nvPr/>
            </p:nvSpPr>
            <p:spPr bwMode="auto">
              <a:xfrm>
                <a:off x="2496" y="1152"/>
                <a:ext cx="2535" cy="22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2 h 21600"/>
                  <a:gd name="T26" fmla="*/ 18439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17" y="10800"/>
                    </a:moveTo>
                    <a:cubicBezTo>
                      <a:pt x="917" y="16258"/>
                      <a:pt x="5342" y="20683"/>
                      <a:pt x="10800" y="20683"/>
                    </a:cubicBezTo>
                    <a:cubicBezTo>
                      <a:pt x="16258" y="20683"/>
                      <a:pt x="20683" y="16258"/>
                      <a:pt x="20683" y="10800"/>
                    </a:cubicBezTo>
                    <a:cubicBezTo>
                      <a:pt x="20683" y="5342"/>
                      <a:pt x="16258" y="917"/>
                      <a:pt x="10800" y="917"/>
                    </a:cubicBezTo>
                    <a:cubicBezTo>
                      <a:pt x="5342" y="917"/>
                      <a:pt x="917" y="5342"/>
                      <a:pt x="917" y="10800"/>
                    </a:cubicBezTo>
                    <a:close/>
                  </a:path>
                </a:pathLst>
              </a:custGeom>
              <a:solidFill>
                <a:srgbClr val="FF6600"/>
              </a:solidFill>
              <a:ln w="9525">
                <a:solidFill>
                  <a:srgbClr val="99CC00"/>
                </a:solidFill>
                <a:round/>
                <a:headEnd/>
                <a:tailEnd/>
              </a:ln>
            </p:spPr>
            <p:txBody>
              <a:bodyPr wrap="none" anchor="ctr"/>
              <a:lstStyle/>
              <a:p>
                <a:endParaRPr lang="tr-TR">
                  <a:latin typeface="Arial" charset="0"/>
                </a:endParaRPr>
              </a:p>
            </p:txBody>
          </p:sp>
          <p:sp>
            <p:nvSpPr>
              <p:cNvPr id="119816" name="Freeform 9"/>
              <p:cNvSpPr>
                <a:spLocks/>
              </p:cNvSpPr>
              <p:nvPr/>
            </p:nvSpPr>
            <p:spPr bwMode="auto">
              <a:xfrm rot="720000">
                <a:off x="2640" y="2817"/>
                <a:ext cx="526" cy="349"/>
              </a:xfrm>
              <a:custGeom>
                <a:avLst/>
                <a:gdLst>
                  <a:gd name="T0" fmla="*/ 0 w 233"/>
                  <a:gd name="T1" fmla="*/ 0 h 234"/>
                  <a:gd name="T2" fmla="*/ 2440 w 233"/>
                  <a:gd name="T3" fmla="*/ 1159 h 234"/>
                  <a:gd name="T4" fmla="*/ 2461 w 233"/>
                  <a:gd name="T5" fmla="*/ 1126 h 234"/>
                  <a:gd name="T6" fmla="*/ 2542 w 233"/>
                  <a:gd name="T7" fmla="*/ 1087 h 234"/>
                  <a:gd name="T8" fmla="*/ 2598 w 233"/>
                  <a:gd name="T9" fmla="*/ 1054 h 234"/>
                  <a:gd name="T10" fmla="*/ 2680 w 233"/>
                  <a:gd name="T11" fmla="*/ 1028 h 234"/>
                  <a:gd name="T12" fmla="*/ 2752 w 233"/>
                  <a:gd name="T13" fmla="*/ 995 h 234"/>
                  <a:gd name="T14" fmla="*/ 2808 w 233"/>
                  <a:gd name="T15" fmla="*/ 969 h 234"/>
                  <a:gd name="T16" fmla="*/ 2910 w 233"/>
                  <a:gd name="T17" fmla="*/ 946 h 234"/>
                  <a:gd name="T18" fmla="*/ 2991 w 233"/>
                  <a:gd name="T19" fmla="*/ 916 h 234"/>
                  <a:gd name="T20" fmla="*/ 3059 w 233"/>
                  <a:gd name="T21" fmla="*/ 890 h 234"/>
                  <a:gd name="T22" fmla="*/ 3165 w 233"/>
                  <a:gd name="T23" fmla="*/ 864 h 234"/>
                  <a:gd name="T24" fmla="*/ 3267 w 233"/>
                  <a:gd name="T25" fmla="*/ 837 h 234"/>
                  <a:gd name="T26" fmla="*/ 3368 w 233"/>
                  <a:gd name="T27" fmla="*/ 811 h 234"/>
                  <a:gd name="T28" fmla="*/ 3449 w 233"/>
                  <a:gd name="T29" fmla="*/ 792 h 234"/>
                  <a:gd name="T30" fmla="*/ 3558 w 233"/>
                  <a:gd name="T31" fmla="*/ 764 h 234"/>
                  <a:gd name="T32" fmla="*/ 3696 w 233"/>
                  <a:gd name="T33" fmla="*/ 743 h 234"/>
                  <a:gd name="T34" fmla="*/ 3797 w 233"/>
                  <a:gd name="T35" fmla="*/ 716 h 234"/>
                  <a:gd name="T36" fmla="*/ 3899 w 233"/>
                  <a:gd name="T37" fmla="*/ 697 h 234"/>
                  <a:gd name="T38" fmla="*/ 4005 w 233"/>
                  <a:gd name="T39" fmla="*/ 676 h 234"/>
                  <a:gd name="T40" fmla="*/ 4129 w 233"/>
                  <a:gd name="T41" fmla="*/ 656 h 234"/>
                  <a:gd name="T42" fmla="*/ 4280 w 233"/>
                  <a:gd name="T43" fmla="*/ 637 h 234"/>
                  <a:gd name="T44" fmla="*/ 4393 w 233"/>
                  <a:gd name="T45" fmla="*/ 616 h 234"/>
                  <a:gd name="T46" fmla="*/ 4520 w 233"/>
                  <a:gd name="T47" fmla="*/ 603 h 234"/>
                  <a:gd name="T48" fmla="*/ 4648 w 233"/>
                  <a:gd name="T49" fmla="*/ 583 h 234"/>
                  <a:gd name="T50" fmla="*/ 4811 w 233"/>
                  <a:gd name="T51" fmla="*/ 571 h 234"/>
                  <a:gd name="T52" fmla="*/ 4933 w 233"/>
                  <a:gd name="T53" fmla="*/ 552 h 234"/>
                  <a:gd name="T54" fmla="*/ 5086 w 233"/>
                  <a:gd name="T55" fmla="*/ 540 h 234"/>
                  <a:gd name="T56" fmla="*/ 5244 w 233"/>
                  <a:gd name="T57" fmla="*/ 525 h 234"/>
                  <a:gd name="T58" fmla="*/ 5407 w 233"/>
                  <a:gd name="T59" fmla="*/ 512 h 234"/>
                  <a:gd name="T60" fmla="*/ 5556 w 233"/>
                  <a:gd name="T61" fmla="*/ 501 h 234"/>
                  <a:gd name="T62" fmla="*/ 5718 w 233"/>
                  <a:gd name="T63" fmla="*/ 485 h 234"/>
                  <a:gd name="T64" fmla="*/ 5865 w 233"/>
                  <a:gd name="T65" fmla="*/ 471 h 234"/>
                  <a:gd name="T66" fmla="*/ 6050 w 233"/>
                  <a:gd name="T67" fmla="*/ 453 h 234"/>
                  <a:gd name="T68" fmla="*/ 0 w 233"/>
                  <a:gd name="T69" fmla="*/ 0 h 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3"/>
                  <a:gd name="T106" fmla="*/ 0 h 234"/>
                  <a:gd name="T107" fmla="*/ 233 w 233"/>
                  <a:gd name="T108" fmla="*/ 234 h 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3" h="234">
                    <a:moveTo>
                      <a:pt x="0" y="0"/>
                    </a:moveTo>
                    <a:lnTo>
                      <a:pt x="94" y="234"/>
                    </a:lnTo>
                    <a:lnTo>
                      <a:pt x="95" y="227"/>
                    </a:lnTo>
                    <a:lnTo>
                      <a:pt x="98" y="220"/>
                    </a:lnTo>
                    <a:lnTo>
                      <a:pt x="100" y="213"/>
                    </a:lnTo>
                    <a:lnTo>
                      <a:pt x="103" y="208"/>
                    </a:lnTo>
                    <a:lnTo>
                      <a:pt x="106" y="201"/>
                    </a:lnTo>
                    <a:lnTo>
                      <a:pt x="108" y="196"/>
                    </a:lnTo>
                    <a:lnTo>
                      <a:pt x="112" y="191"/>
                    </a:lnTo>
                    <a:lnTo>
                      <a:pt x="115" y="185"/>
                    </a:lnTo>
                    <a:lnTo>
                      <a:pt x="118" y="180"/>
                    </a:lnTo>
                    <a:lnTo>
                      <a:pt x="122" y="174"/>
                    </a:lnTo>
                    <a:lnTo>
                      <a:pt x="126" y="169"/>
                    </a:lnTo>
                    <a:lnTo>
                      <a:pt x="130" y="164"/>
                    </a:lnTo>
                    <a:lnTo>
                      <a:pt x="133" y="160"/>
                    </a:lnTo>
                    <a:lnTo>
                      <a:pt x="137" y="154"/>
                    </a:lnTo>
                    <a:lnTo>
                      <a:pt x="142" y="150"/>
                    </a:lnTo>
                    <a:lnTo>
                      <a:pt x="146" y="145"/>
                    </a:lnTo>
                    <a:lnTo>
                      <a:pt x="150" y="141"/>
                    </a:lnTo>
                    <a:lnTo>
                      <a:pt x="154" y="137"/>
                    </a:lnTo>
                    <a:lnTo>
                      <a:pt x="159" y="133"/>
                    </a:lnTo>
                    <a:lnTo>
                      <a:pt x="165" y="129"/>
                    </a:lnTo>
                    <a:lnTo>
                      <a:pt x="169" y="125"/>
                    </a:lnTo>
                    <a:lnTo>
                      <a:pt x="174" y="122"/>
                    </a:lnTo>
                    <a:lnTo>
                      <a:pt x="179" y="118"/>
                    </a:lnTo>
                    <a:lnTo>
                      <a:pt x="185" y="115"/>
                    </a:lnTo>
                    <a:lnTo>
                      <a:pt x="190" y="111"/>
                    </a:lnTo>
                    <a:lnTo>
                      <a:pt x="196" y="109"/>
                    </a:lnTo>
                    <a:lnTo>
                      <a:pt x="202" y="106"/>
                    </a:lnTo>
                    <a:lnTo>
                      <a:pt x="208" y="103"/>
                    </a:lnTo>
                    <a:lnTo>
                      <a:pt x="214" y="101"/>
                    </a:lnTo>
                    <a:lnTo>
                      <a:pt x="220" y="98"/>
                    </a:lnTo>
                    <a:lnTo>
                      <a:pt x="226" y="95"/>
                    </a:lnTo>
                    <a:lnTo>
                      <a:pt x="233" y="92"/>
                    </a:lnTo>
                    <a:lnTo>
                      <a:pt x="0" y="0"/>
                    </a:lnTo>
                    <a:close/>
                  </a:path>
                </a:pathLst>
              </a:custGeom>
              <a:solidFill>
                <a:srgbClr val="008000"/>
              </a:solidFill>
              <a:ln w="9525">
                <a:solidFill>
                  <a:srgbClr val="99CC00"/>
                </a:solidFill>
                <a:round/>
                <a:headEnd/>
                <a:tailEnd/>
              </a:ln>
            </p:spPr>
            <p:txBody>
              <a:bodyPr/>
              <a:lstStyle/>
              <a:p>
                <a:endParaRPr lang="tr-TR">
                  <a:latin typeface="Arial" charset="0"/>
                </a:endParaRPr>
              </a:p>
            </p:txBody>
          </p:sp>
          <p:sp>
            <p:nvSpPr>
              <p:cNvPr id="119817" name="Freeform 10"/>
              <p:cNvSpPr>
                <a:spLocks/>
              </p:cNvSpPr>
              <p:nvPr/>
            </p:nvSpPr>
            <p:spPr bwMode="auto">
              <a:xfrm>
                <a:off x="4526" y="2754"/>
                <a:ext cx="384" cy="392"/>
              </a:xfrm>
              <a:custGeom>
                <a:avLst/>
                <a:gdLst>
                  <a:gd name="T0" fmla="*/ 0 w 233"/>
                  <a:gd name="T1" fmla="*/ 1844 h 234"/>
                  <a:gd name="T2" fmla="*/ 1719 w 233"/>
                  <a:gd name="T3" fmla="*/ 1106 h 234"/>
                  <a:gd name="T4" fmla="*/ 1673 w 233"/>
                  <a:gd name="T5" fmla="*/ 1094 h 234"/>
                  <a:gd name="T6" fmla="*/ 1625 w 233"/>
                  <a:gd name="T7" fmla="*/ 1072 h 234"/>
                  <a:gd name="T8" fmla="*/ 1571 w 233"/>
                  <a:gd name="T9" fmla="*/ 1050 h 234"/>
                  <a:gd name="T10" fmla="*/ 1534 w 233"/>
                  <a:gd name="T11" fmla="*/ 1030 h 234"/>
                  <a:gd name="T12" fmla="*/ 1483 w 233"/>
                  <a:gd name="T13" fmla="*/ 1005 h 234"/>
                  <a:gd name="T14" fmla="*/ 1445 w 233"/>
                  <a:gd name="T15" fmla="*/ 982 h 234"/>
                  <a:gd name="T16" fmla="*/ 1401 w 233"/>
                  <a:gd name="T17" fmla="*/ 955 h 234"/>
                  <a:gd name="T18" fmla="*/ 1366 w 233"/>
                  <a:gd name="T19" fmla="*/ 935 h 234"/>
                  <a:gd name="T20" fmla="*/ 1328 w 233"/>
                  <a:gd name="T21" fmla="*/ 906 h 234"/>
                  <a:gd name="T22" fmla="*/ 1285 w 233"/>
                  <a:gd name="T23" fmla="*/ 885 h 234"/>
                  <a:gd name="T24" fmla="*/ 1249 w 233"/>
                  <a:gd name="T25" fmla="*/ 851 h 234"/>
                  <a:gd name="T26" fmla="*/ 1208 w 233"/>
                  <a:gd name="T27" fmla="*/ 816 h 234"/>
                  <a:gd name="T28" fmla="*/ 1173 w 233"/>
                  <a:gd name="T29" fmla="*/ 789 h 234"/>
                  <a:gd name="T30" fmla="*/ 1139 w 233"/>
                  <a:gd name="T31" fmla="*/ 757 h 234"/>
                  <a:gd name="T32" fmla="*/ 1106 w 233"/>
                  <a:gd name="T33" fmla="*/ 724 h 234"/>
                  <a:gd name="T34" fmla="*/ 1070 w 233"/>
                  <a:gd name="T35" fmla="*/ 690 h 234"/>
                  <a:gd name="T36" fmla="*/ 1038 w 233"/>
                  <a:gd name="T37" fmla="*/ 662 h 234"/>
                  <a:gd name="T38" fmla="*/ 1010 w 233"/>
                  <a:gd name="T39" fmla="*/ 615 h 234"/>
                  <a:gd name="T40" fmla="*/ 981 w 233"/>
                  <a:gd name="T41" fmla="*/ 583 h 234"/>
                  <a:gd name="T42" fmla="*/ 953 w 233"/>
                  <a:gd name="T43" fmla="*/ 544 h 234"/>
                  <a:gd name="T44" fmla="*/ 923 w 233"/>
                  <a:gd name="T45" fmla="*/ 514 h 234"/>
                  <a:gd name="T46" fmla="*/ 900 w 233"/>
                  <a:gd name="T47" fmla="*/ 474 h 234"/>
                  <a:gd name="T48" fmla="*/ 869 w 233"/>
                  <a:gd name="T49" fmla="*/ 424 h 234"/>
                  <a:gd name="T50" fmla="*/ 842 w 233"/>
                  <a:gd name="T51" fmla="*/ 385 h 234"/>
                  <a:gd name="T52" fmla="*/ 821 w 233"/>
                  <a:gd name="T53" fmla="*/ 340 h 234"/>
                  <a:gd name="T54" fmla="*/ 796 w 233"/>
                  <a:gd name="T55" fmla="*/ 291 h 234"/>
                  <a:gd name="T56" fmla="*/ 783 w 233"/>
                  <a:gd name="T57" fmla="*/ 245 h 234"/>
                  <a:gd name="T58" fmla="*/ 753 w 233"/>
                  <a:gd name="T59" fmla="*/ 208 h 234"/>
                  <a:gd name="T60" fmla="*/ 730 w 233"/>
                  <a:gd name="T61" fmla="*/ 151 h 234"/>
                  <a:gd name="T62" fmla="*/ 725 w 233"/>
                  <a:gd name="T63" fmla="*/ 109 h 234"/>
                  <a:gd name="T64" fmla="*/ 704 w 233"/>
                  <a:gd name="T65" fmla="*/ 57 h 234"/>
                  <a:gd name="T66" fmla="*/ 682 w 233"/>
                  <a:gd name="T67" fmla="*/ 0 h 234"/>
                  <a:gd name="T68" fmla="*/ 0 w 233"/>
                  <a:gd name="T69" fmla="*/ 1844 h 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3"/>
                  <a:gd name="T106" fmla="*/ 0 h 234"/>
                  <a:gd name="T107" fmla="*/ 233 w 233"/>
                  <a:gd name="T108" fmla="*/ 234 h 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3" h="234">
                    <a:moveTo>
                      <a:pt x="0" y="234"/>
                    </a:moveTo>
                    <a:lnTo>
                      <a:pt x="233" y="140"/>
                    </a:lnTo>
                    <a:lnTo>
                      <a:pt x="227" y="139"/>
                    </a:lnTo>
                    <a:lnTo>
                      <a:pt x="220" y="136"/>
                    </a:lnTo>
                    <a:lnTo>
                      <a:pt x="213" y="133"/>
                    </a:lnTo>
                    <a:lnTo>
                      <a:pt x="208" y="131"/>
                    </a:lnTo>
                    <a:lnTo>
                      <a:pt x="201" y="128"/>
                    </a:lnTo>
                    <a:lnTo>
                      <a:pt x="196" y="125"/>
                    </a:lnTo>
                    <a:lnTo>
                      <a:pt x="190" y="121"/>
                    </a:lnTo>
                    <a:lnTo>
                      <a:pt x="185" y="119"/>
                    </a:lnTo>
                    <a:lnTo>
                      <a:pt x="180" y="115"/>
                    </a:lnTo>
                    <a:lnTo>
                      <a:pt x="174" y="112"/>
                    </a:lnTo>
                    <a:lnTo>
                      <a:pt x="169" y="108"/>
                    </a:lnTo>
                    <a:lnTo>
                      <a:pt x="164" y="104"/>
                    </a:lnTo>
                    <a:lnTo>
                      <a:pt x="159" y="100"/>
                    </a:lnTo>
                    <a:lnTo>
                      <a:pt x="154" y="96"/>
                    </a:lnTo>
                    <a:lnTo>
                      <a:pt x="150" y="92"/>
                    </a:lnTo>
                    <a:lnTo>
                      <a:pt x="145" y="88"/>
                    </a:lnTo>
                    <a:lnTo>
                      <a:pt x="141" y="84"/>
                    </a:lnTo>
                    <a:lnTo>
                      <a:pt x="137" y="78"/>
                    </a:lnTo>
                    <a:lnTo>
                      <a:pt x="133" y="74"/>
                    </a:lnTo>
                    <a:lnTo>
                      <a:pt x="129" y="69"/>
                    </a:lnTo>
                    <a:lnTo>
                      <a:pt x="125" y="65"/>
                    </a:lnTo>
                    <a:lnTo>
                      <a:pt x="122" y="60"/>
                    </a:lnTo>
                    <a:lnTo>
                      <a:pt x="118" y="54"/>
                    </a:lnTo>
                    <a:lnTo>
                      <a:pt x="114" y="49"/>
                    </a:lnTo>
                    <a:lnTo>
                      <a:pt x="111" y="43"/>
                    </a:lnTo>
                    <a:lnTo>
                      <a:pt x="108" y="37"/>
                    </a:lnTo>
                    <a:lnTo>
                      <a:pt x="106" y="31"/>
                    </a:lnTo>
                    <a:lnTo>
                      <a:pt x="102" y="26"/>
                    </a:lnTo>
                    <a:lnTo>
                      <a:pt x="99" y="19"/>
                    </a:lnTo>
                    <a:lnTo>
                      <a:pt x="98" y="14"/>
                    </a:lnTo>
                    <a:lnTo>
                      <a:pt x="95" y="7"/>
                    </a:lnTo>
                    <a:lnTo>
                      <a:pt x="92" y="0"/>
                    </a:lnTo>
                    <a:lnTo>
                      <a:pt x="0" y="234"/>
                    </a:lnTo>
                    <a:close/>
                  </a:path>
                </a:pathLst>
              </a:custGeom>
              <a:solidFill>
                <a:srgbClr val="008000"/>
              </a:solidFill>
              <a:ln w="9525">
                <a:solidFill>
                  <a:srgbClr val="99CC00"/>
                </a:solidFill>
                <a:round/>
                <a:headEnd/>
                <a:tailEnd/>
              </a:ln>
            </p:spPr>
            <p:txBody>
              <a:bodyPr/>
              <a:lstStyle/>
              <a:p>
                <a:endParaRPr lang="tr-TR">
                  <a:latin typeface="Arial" charset="0"/>
                </a:endParaRPr>
              </a:p>
            </p:txBody>
          </p:sp>
          <p:sp>
            <p:nvSpPr>
              <p:cNvPr id="119818" name="Text Box 11">
                <a:hlinkClick r:id="rId3" action="ppaction://hlinksldjump"/>
              </p:cNvPr>
              <p:cNvSpPr txBox="1">
                <a:spLocks noChangeArrowheads="1"/>
              </p:cNvSpPr>
              <p:nvPr/>
            </p:nvSpPr>
            <p:spPr bwMode="auto">
              <a:xfrm>
                <a:off x="4368" y="2544"/>
                <a:ext cx="1200" cy="256"/>
              </a:xfrm>
              <a:prstGeom prst="rect">
                <a:avLst/>
              </a:prstGeom>
              <a:solidFill>
                <a:srgbClr val="CCFFCC"/>
              </a:solidFill>
              <a:ln w="9525">
                <a:solidFill>
                  <a:srgbClr val="99CC00"/>
                </a:solidFill>
                <a:miter lim="800000"/>
                <a:headEnd/>
                <a:tailEnd/>
              </a:ln>
            </p:spPr>
            <p:txBody>
              <a:bodyPr>
                <a:spAutoFit/>
              </a:bodyPr>
              <a:lstStyle/>
              <a:p>
                <a:pPr algn="ctr" eaLnBrk="0" hangingPunct="0"/>
                <a:r>
                  <a:rPr lang="tr-TR" sz="1600" b="1">
                    <a:latin typeface="Garamond" pitchFamily="18" charset="0"/>
                  </a:rPr>
                  <a:t>Kurumun projeyi değerlendirilmesi</a:t>
                </a:r>
                <a:endParaRPr lang="en-US" b="1">
                  <a:latin typeface="Garamond" pitchFamily="18" charset="0"/>
                </a:endParaRPr>
              </a:p>
            </p:txBody>
          </p:sp>
          <p:sp>
            <p:nvSpPr>
              <p:cNvPr id="119819" name="Text Box 12">
                <a:hlinkClick r:id="rId4" action="ppaction://hlinksldjump"/>
              </p:cNvPr>
              <p:cNvSpPr txBox="1">
                <a:spLocks noChangeArrowheads="1"/>
              </p:cNvSpPr>
              <p:nvPr/>
            </p:nvSpPr>
            <p:spPr bwMode="auto">
              <a:xfrm>
                <a:off x="2064" y="2462"/>
                <a:ext cx="1033" cy="281"/>
              </a:xfrm>
              <a:prstGeom prst="rect">
                <a:avLst/>
              </a:prstGeom>
              <a:solidFill>
                <a:srgbClr val="CCFFCC"/>
              </a:solidFill>
              <a:ln w="9525">
                <a:solidFill>
                  <a:srgbClr val="99CC00"/>
                </a:solidFill>
                <a:miter lim="800000"/>
                <a:headEnd/>
                <a:tailEnd/>
              </a:ln>
            </p:spPr>
            <p:txBody>
              <a:bodyPr>
                <a:spAutoFit/>
              </a:bodyPr>
              <a:lstStyle/>
              <a:p>
                <a:pPr algn="ctr" eaLnBrk="0" hangingPunct="0"/>
                <a:r>
                  <a:rPr lang="tr-TR" b="1">
                    <a:latin typeface="Garamond" pitchFamily="18" charset="0"/>
                  </a:rPr>
                  <a:t>Projenin faliyetlerinin gerçekleştirilmesi</a:t>
                </a:r>
                <a:endParaRPr lang="en-US" b="1">
                  <a:latin typeface="Garamond" pitchFamily="18" charset="0"/>
                </a:endParaRPr>
              </a:p>
            </p:txBody>
          </p:sp>
          <p:sp>
            <p:nvSpPr>
              <p:cNvPr id="119820" name="Text Box 13">
                <a:hlinkClick r:id="rId5" action="ppaction://hlinksldjump"/>
              </p:cNvPr>
              <p:cNvSpPr txBox="1">
                <a:spLocks noChangeArrowheads="1"/>
              </p:cNvSpPr>
              <p:nvPr/>
            </p:nvSpPr>
            <p:spPr bwMode="auto">
              <a:xfrm>
                <a:off x="3168" y="3146"/>
                <a:ext cx="1291" cy="163"/>
              </a:xfrm>
              <a:prstGeom prst="rect">
                <a:avLst/>
              </a:prstGeom>
              <a:solidFill>
                <a:srgbClr val="CCFFCC"/>
              </a:solidFill>
              <a:ln w="9525">
                <a:solidFill>
                  <a:srgbClr val="99CC00"/>
                </a:solidFill>
                <a:miter lim="800000"/>
                <a:headEnd/>
                <a:tailEnd/>
              </a:ln>
            </p:spPr>
            <p:txBody>
              <a:bodyPr>
                <a:spAutoFit/>
              </a:bodyPr>
              <a:lstStyle/>
              <a:p>
                <a:pPr algn="ctr" eaLnBrk="0" hangingPunct="0"/>
                <a:r>
                  <a:rPr lang="tr-TR" b="1">
                    <a:latin typeface="Garamond" pitchFamily="18" charset="0"/>
                  </a:rPr>
                  <a:t>Finansman</a:t>
                </a:r>
                <a:endParaRPr lang="en-US" b="1">
                  <a:latin typeface="Garamond" pitchFamily="18" charset="0"/>
                </a:endParaRPr>
              </a:p>
            </p:txBody>
          </p:sp>
          <p:sp>
            <p:nvSpPr>
              <p:cNvPr id="119821" name="Freeform 14"/>
              <p:cNvSpPr>
                <a:spLocks/>
              </p:cNvSpPr>
              <p:nvPr/>
            </p:nvSpPr>
            <p:spPr bwMode="auto">
              <a:xfrm>
                <a:off x="2755" y="1290"/>
                <a:ext cx="385" cy="436"/>
              </a:xfrm>
              <a:custGeom>
                <a:avLst/>
                <a:gdLst>
                  <a:gd name="T0" fmla="*/ 1713 w 234"/>
                  <a:gd name="T1" fmla="*/ 0 h 234"/>
                  <a:gd name="T2" fmla="*/ 0 w 234"/>
                  <a:gd name="T3" fmla="*/ 1118 h 234"/>
                  <a:gd name="T4" fmla="*/ 54 w 234"/>
                  <a:gd name="T5" fmla="*/ 1146 h 234"/>
                  <a:gd name="T6" fmla="*/ 104 w 234"/>
                  <a:gd name="T7" fmla="*/ 1183 h 234"/>
                  <a:gd name="T8" fmla="*/ 138 w 234"/>
                  <a:gd name="T9" fmla="*/ 1215 h 234"/>
                  <a:gd name="T10" fmla="*/ 193 w 234"/>
                  <a:gd name="T11" fmla="*/ 1243 h 234"/>
                  <a:gd name="T12" fmla="*/ 227 w 234"/>
                  <a:gd name="T13" fmla="*/ 1282 h 234"/>
                  <a:gd name="T14" fmla="*/ 281 w 234"/>
                  <a:gd name="T15" fmla="*/ 1312 h 234"/>
                  <a:gd name="T16" fmla="*/ 318 w 234"/>
                  <a:gd name="T17" fmla="*/ 1340 h 234"/>
                  <a:gd name="T18" fmla="*/ 352 w 234"/>
                  <a:gd name="T19" fmla="*/ 1384 h 234"/>
                  <a:gd name="T20" fmla="*/ 395 w 234"/>
                  <a:gd name="T21" fmla="*/ 1424 h 234"/>
                  <a:gd name="T22" fmla="*/ 433 w 234"/>
                  <a:gd name="T23" fmla="*/ 1468 h 234"/>
                  <a:gd name="T24" fmla="*/ 477 w 234"/>
                  <a:gd name="T25" fmla="*/ 1507 h 234"/>
                  <a:gd name="T26" fmla="*/ 512 w 234"/>
                  <a:gd name="T27" fmla="*/ 1552 h 234"/>
                  <a:gd name="T28" fmla="*/ 545 w 234"/>
                  <a:gd name="T29" fmla="*/ 1604 h 234"/>
                  <a:gd name="T30" fmla="*/ 579 w 234"/>
                  <a:gd name="T31" fmla="*/ 1649 h 234"/>
                  <a:gd name="T32" fmla="*/ 609 w 234"/>
                  <a:gd name="T33" fmla="*/ 1701 h 234"/>
                  <a:gd name="T34" fmla="*/ 637 w 234"/>
                  <a:gd name="T35" fmla="*/ 1746 h 234"/>
                  <a:gd name="T36" fmla="*/ 683 w 234"/>
                  <a:gd name="T37" fmla="*/ 1805 h 234"/>
                  <a:gd name="T38" fmla="*/ 712 w 234"/>
                  <a:gd name="T39" fmla="*/ 1858 h 234"/>
                  <a:gd name="T40" fmla="*/ 739 w 234"/>
                  <a:gd name="T41" fmla="*/ 1927 h 234"/>
                  <a:gd name="T42" fmla="*/ 772 w 234"/>
                  <a:gd name="T43" fmla="*/ 1979 h 234"/>
                  <a:gd name="T44" fmla="*/ 793 w 234"/>
                  <a:gd name="T45" fmla="*/ 2038 h 234"/>
                  <a:gd name="T46" fmla="*/ 821 w 234"/>
                  <a:gd name="T47" fmla="*/ 2107 h 234"/>
                  <a:gd name="T48" fmla="*/ 851 w 234"/>
                  <a:gd name="T49" fmla="*/ 2167 h 234"/>
                  <a:gd name="T50" fmla="*/ 864 w 234"/>
                  <a:gd name="T51" fmla="*/ 2232 h 234"/>
                  <a:gd name="T52" fmla="*/ 897 w 234"/>
                  <a:gd name="T53" fmla="*/ 2301 h 234"/>
                  <a:gd name="T54" fmla="*/ 918 w 234"/>
                  <a:gd name="T55" fmla="*/ 2361 h 234"/>
                  <a:gd name="T56" fmla="*/ 939 w 234"/>
                  <a:gd name="T57" fmla="*/ 2426 h 234"/>
                  <a:gd name="T58" fmla="*/ 953 w 234"/>
                  <a:gd name="T59" fmla="*/ 2510 h 234"/>
                  <a:gd name="T60" fmla="*/ 974 w 234"/>
                  <a:gd name="T61" fmla="*/ 2579 h 234"/>
                  <a:gd name="T62" fmla="*/ 999 w 234"/>
                  <a:gd name="T63" fmla="*/ 2653 h 234"/>
                  <a:gd name="T64" fmla="*/ 1010 w 234"/>
                  <a:gd name="T65" fmla="*/ 2735 h 234"/>
                  <a:gd name="T66" fmla="*/ 1035 w 234"/>
                  <a:gd name="T67" fmla="*/ 2819 h 234"/>
                  <a:gd name="T68" fmla="*/ 1713 w 234"/>
                  <a:gd name="T69" fmla="*/ 0 h 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4"/>
                  <a:gd name="T106" fmla="*/ 0 h 234"/>
                  <a:gd name="T107" fmla="*/ 234 w 234"/>
                  <a:gd name="T108" fmla="*/ 234 h 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4" h="234">
                    <a:moveTo>
                      <a:pt x="234" y="0"/>
                    </a:moveTo>
                    <a:lnTo>
                      <a:pt x="0" y="93"/>
                    </a:lnTo>
                    <a:lnTo>
                      <a:pt x="7" y="95"/>
                    </a:lnTo>
                    <a:lnTo>
                      <a:pt x="14" y="98"/>
                    </a:lnTo>
                    <a:lnTo>
                      <a:pt x="19" y="101"/>
                    </a:lnTo>
                    <a:lnTo>
                      <a:pt x="26" y="103"/>
                    </a:lnTo>
                    <a:lnTo>
                      <a:pt x="31" y="106"/>
                    </a:lnTo>
                    <a:lnTo>
                      <a:pt x="38" y="109"/>
                    </a:lnTo>
                    <a:lnTo>
                      <a:pt x="43" y="111"/>
                    </a:lnTo>
                    <a:lnTo>
                      <a:pt x="48" y="115"/>
                    </a:lnTo>
                    <a:lnTo>
                      <a:pt x="54" y="118"/>
                    </a:lnTo>
                    <a:lnTo>
                      <a:pt x="59" y="122"/>
                    </a:lnTo>
                    <a:lnTo>
                      <a:pt x="65" y="125"/>
                    </a:lnTo>
                    <a:lnTo>
                      <a:pt x="70" y="129"/>
                    </a:lnTo>
                    <a:lnTo>
                      <a:pt x="74" y="133"/>
                    </a:lnTo>
                    <a:lnTo>
                      <a:pt x="79" y="137"/>
                    </a:lnTo>
                    <a:lnTo>
                      <a:pt x="83" y="141"/>
                    </a:lnTo>
                    <a:lnTo>
                      <a:pt x="87" y="145"/>
                    </a:lnTo>
                    <a:lnTo>
                      <a:pt x="93" y="150"/>
                    </a:lnTo>
                    <a:lnTo>
                      <a:pt x="97" y="154"/>
                    </a:lnTo>
                    <a:lnTo>
                      <a:pt x="101" y="160"/>
                    </a:lnTo>
                    <a:lnTo>
                      <a:pt x="105" y="164"/>
                    </a:lnTo>
                    <a:lnTo>
                      <a:pt x="108" y="169"/>
                    </a:lnTo>
                    <a:lnTo>
                      <a:pt x="112" y="175"/>
                    </a:lnTo>
                    <a:lnTo>
                      <a:pt x="116" y="180"/>
                    </a:lnTo>
                    <a:lnTo>
                      <a:pt x="118" y="185"/>
                    </a:lnTo>
                    <a:lnTo>
                      <a:pt x="122" y="191"/>
                    </a:lnTo>
                    <a:lnTo>
                      <a:pt x="125" y="196"/>
                    </a:lnTo>
                    <a:lnTo>
                      <a:pt x="128" y="201"/>
                    </a:lnTo>
                    <a:lnTo>
                      <a:pt x="130" y="208"/>
                    </a:lnTo>
                    <a:lnTo>
                      <a:pt x="133" y="214"/>
                    </a:lnTo>
                    <a:lnTo>
                      <a:pt x="136" y="220"/>
                    </a:lnTo>
                    <a:lnTo>
                      <a:pt x="138" y="227"/>
                    </a:lnTo>
                    <a:lnTo>
                      <a:pt x="141" y="234"/>
                    </a:lnTo>
                    <a:lnTo>
                      <a:pt x="234" y="0"/>
                    </a:lnTo>
                    <a:close/>
                  </a:path>
                </a:pathLst>
              </a:custGeom>
              <a:solidFill>
                <a:srgbClr val="008000"/>
              </a:solidFill>
              <a:ln w="9525">
                <a:solidFill>
                  <a:srgbClr val="99CC00"/>
                </a:solidFill>
                <a:round/>
                <a:headEnd/>
                <a:tailEnd/>
              </a:ln>
            </p:spPr>
            <p:txBody>
              <a:bodyPr/>
              <a:lstStyle/>
              <a:p>
                <a:endParaRPr lang="tr-TR">
                  <a:latin typeface="Arial" charset="0"/>
                </a:endParaRPr>
              </a:p>
            </p:txBody>
          </p:sp>
          <p:sp>
            <p:nvSpPr>
              <p:cNvPr id="119822" name="Freeform 15"/>
              <p:cNvSpPr>
                <a:spLocks/>
              </p:cNvSpPr>
              <p:nvPr/>
            </p:nvSpPr>
            <p:spPr bwMode="auto">
              <a:xfrm>
                <a:off x="4368" y="1296"/>
                <a:ext cx="397" cy="364"/>
              </a:xfrm>
              <a:custGeom>
                <a:avLst/>
                <a:gdLst>
                  <a:gd name="T0" fmla="*/ 2179 w 225"/>
                  <a:gd name="T1" fmla="*/ 1255 h 241"/>
                  <a:gd name="T2" fmla="*/ 1473 w 225"/>
                  <a:gd name="T3" fmla="*/ 0 h 241"/>
                  <a:gd name="T4" fmla="*/ 1445 w 225"/>
                  <a:gd name="T5" fmla="*/ 39 h 241"/>
                  <a:gd name="T6" fmla="*/ 1422 w 225"/>
                  <a:gd name="T7" fmla="*/ 62 h 241"/>
                  <a:gd name="T8" fmla="*/ 1385 w 225"/>
                  <a:gd name="T9" fmla="*/ 100 h 241"/>
                  <a:gd name="T10" fmla="*/ 1357 w 225"/>
                  <a:gd name="T11" fmla="*/ 130 h 241"/>
                  <a:gd name="T12" fmla="*/ 1329 w 225"/>
                  <a:gd name="T13" fmla="*/ 156 h 241"/>
                  <a:gd name="T14" fmla="*/ 1292 w 225"/>
                  <a:gd name="T15" fmla="*/ 183 h 241"/>
                  <a:gd name="T16" fmla="*/ 1251 w 225"/>
                  <a:gd name="T17" fmla="*/ 214 h 241"/>
                  <a:gd name="T18" fmla="*/ 1230 w 225"/>
                  <a:gd name="T19" fmla="*/ 237 h 241"/>
                  <a:gd name="T20" fmla="*/ 1193 w 225"/>
                  <a:gd name="T21" fmla="*/ 264 h 241"/>
                  <a:gd name="T22" fmla="*/ 1156 w 225"/>
                  <a:gd name="T23" fmla="*/ 296 h 241"/>
                  <a:gd name="T24" fmla="*/ 1115 w 225"/>
                  <a:gd name="T25" fmla="*/ 317 h 241"/>
                  <a:gd name="T26" fmla="*/ 1076 w 225"/>
                  <a:gd name="T27" fmla="*/ 344 h 241"/>
                  <a:gd name="T28" fmla="*/ 1037 w 225"/>
                  <a:gd name="T29" fmla="*/ 366 h 241"/>
                  <a:gd name="T30" fmla="*/ 978 w 225"/>
                  <a:gd name="T31" fmla="*/ 385 h 241"/>
                  <a:gd name="T32" fmla="*/ 940 w 225"/>
                  <a:gd name="T33" fmla="*/ 406 h 241"/>
                  <a:gd name="T34" fmla="*/ 891 w 225"/>
                  <a:gd name="T35" fmla="*/ 426 h 241"/>
                  <a:gd name="T36" fmla="*/ 850 w 225"/>
                  <a:gd name="T37" fmla="*/ 447 h 241"/>
                  <a:gd name="T38" fmla="*/ 798 w 225"/>
                  <a:gd name="T39" fmla="*/ 468 h 241"/>
                  <a:gd name="T40" fmla="*/ 746 w 225"/>
                  <a:gd name="T41" fmla="*/ 488 h 241"/>
                  <a:gd name="T42" fmla="*/ 709 w 225"/>
                  <a:gd name="T43" fmla="*/ 506 h 241"/>
                  <a:gd name="T44" fmla="*/ 660 w 225"/>
                  <a:gd name="T45" fmla="*/ 527 h 241"/>
                  <a:gd name="T46" fmla="*/ 598 w 225"/>
                  <a:gd name="T47" fmla="*/ 541 h 241"/>
                  <a:gd name="T48" fmla="*/ 545 w 225"/>
                  <a:gd name="T49" fmla="*/ 553 h 241"/>
                  <a:gd name="T50" fmla="*/ 482 w 225"/>
                  <a:gd name="T51" fmla="*/ 580 h 241"/>
                  <a:gd name="T52" fmla="*/ 432 w 225"/>
                  <a:gd name="T53" fmla="*/ 589 h 241"/>
                  <a:gd name="T54" fmla="*/ 367 w 225"/>
                  <a:gd name="T55" fmla="*/ 600 h 241"/>
                  <a:gd name="T56" fmla="*/ 318 w 225"/>
                  <a:gd name="T57" fmla="*/ 609 h 241"/>
                  <a:gd name="T58" fmla="*/ 252 w 225"/>
                  <a:gd name="T59" fmla="*/ 622 h 241"/>
                  <a:gd name="T60" fmla="*/ 203 w 225"/>
                  <a:gd name="T61" fmla="*/ 640 h 241"/>
                  <a:gd name="T62" fmla="*/ 138 w 225"/>
                  <a:gd name="T63" fmla="*/ 643 h 241"/>
                  <a:gd name="T64" fmla="*/ 65 w 225"/>
                  <a:gd name="T65" fmla="*/ 649 h 241"/>
                  <a:gd name="T66" fmla="*/ 0 w 225"/>
                  <a:gd name="T67" fmla="*/ 666 h 241"/>
                  <a:gd name="T68" fmla="*/ 2179 w 225"/>
                  <a:gd name="T69" fmla="*/ 1255 h 2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5"/>
                  <a:gd name="T106" fmla="*/ 0 h 241"/>
                  <a:gd name="T107" fmla="*/ 225 w 225"/>
                  <a:gd name="T108" fmla="*/ 241 h 2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5" h="241">
                    <a:moveTo>
                      <a:pt x="225" y="241"/>
                    </a:moveTo>
                    <a:lnTo>
                      <a:pt x="152" y="0"/>
                    </a:lnTo>
                    <a:lnTo>
                      <a:pt x="149" y="7"/>
                    </a:lnTo>
                    <a:lnTo>
                      <a:pt x="147" y="12"/>
                    </a:lnTo>
                    <a:lnTo>
                      <a:pt x="143" y="19"/>
                    </a:lnTo>
                    <a:lnTo>
                      <a:pt x="140" y="25"/>
                    </a:lnTo>
                    <a:lnTo>
                      <a:pt x="137" y="30"/>
                    </a:lnTo>
                    <a:lnTo>
                      <a:pt x="133" y="35"/>
                    </a:lnTo>
                    <a:lnTo>
                      <a:pt x="129" y="41"/>
                    </a:lnTo>
                    <a:lnTo>
                      <a:pt x="127" y="46"/>
                    </a:lnTo>
                    <a:lnTo>
                      <a:pt x="123" y="51"/>
                    </a:lnTo>
                    <a:lnTo>
                      <a:pt x="119" y="57"/>
                    </a:lnTo>
                    <a:lnTo>
                      <a:pt x="115" y="61"/>
                    </a:lnTo>
                    <a:lnTo>
                      <a:pt x="111" y="66"/>
                    </a:lnTo>
                    <a:lnTo>
                      <a:pt x="107" y="70"/>
                    </a:lnTo>
                    <a:lnTo>
                      <a:pt x="101" y="74"/>
                    </a:lnTo>
                    <a:lnTo>
                      <a:pt x="97" y="78"/>
                    </a:lnTo>
                    <a:lnTo>
                      <a:pt x="92" y="82"/>
                    </a:lnTo>
                    <a:lnTo>
                      <a:pt x="88" y="86"/>
                    </a:lnTo>
                    <a:lnTo>
                      <a:pt x="82" y="90"/>
                    </a:lnTo>
                    <a:lnTo>
                      <a:pt x="77" y="94"/>
                    </a:lnTo>
                    <a:lnTo>
                      <a:pt x="73" y="97"/>
                    </a:lnTo>
                    <a:lnTo>
                      <a:pt x="68" y="101"/>
                    </a:lnTo>
                    <a:lnTo>
                      <a:pt x="62" y="104"/>
                    </a:lnTo>
                    <a:lnTo>
                      <a:pt x="56" y="106"/>
                    </a:lnTo>
                    <a:lnTo>
                      <a:pt x="50" y="111"/>
                    </a:lnTo>
                    <a:lnTo>
                      <a:pt x="45" y="113"/>
                    </a:lnTo>
                    <a:lnTo>
                      <a:pt x="38" y="115"/>
                    </a:lnTo>
                    <a:lnTo>
                      <a:pt x="33" y="117"/>
                    </a:lnTo>
                    <a:lnTo>
                      <a:pt x="26" y="120"/>
                    </a:lnTo>
                    <a:lnTo>
                      <a:pt x="21" y="123"/>
                    </a:lnTo>
                    <a:lnTo>
                      <a:pt x="14" y="124"/>
                    </a:lnTo>
                    <a:lnTo>
                      <a:pt x="7" y="125"/>
                    </a:lnTo>
                    <a:lnTo>
                      <a:pt x="0" y="128"/>
                    </a:lnTo>
                    <a:lnTo>
                      <a:pt x="225" y="241"/>
                    </a:lnTo>
                    <a:close/>
                  </a:path>
                </a:pathLst>
              </a:custGeom>
              <a:solidFill>
                <a:srgbClr val="008000"/>
              </a:solidFill>
              <a:ln w="9525">
                <a:solidFill>
                  <a:srgbClr val="99CC00"/>
                </a:solidFill>
                <a:round/>
                <a:headEnd/>
                <a:tailEnd/>
              </a:ln>
            </p:spPr>
            <p:txBody>
              <a:bodyPr/>
              <a:lstStyle/>
              <a:p>
                <a:endParaRPr lang="tr-TR">
                  <a:latin typeface="Arial" charset="0"/>
                </a:endParaRPr>
              </a:p>
            </p:txBody>
          </p:sp>
          <p:sp>
            <p:nvSpPr>
              <p:cNvPr id="119823" name="Freeform 16"/>
              <p:cNvSpPr>
                <a:spLocks/>
              </p:cNvSpPr>
              <p:nvPr/>
            </p:nvSpPr>
            <p:spPr bwMode="auto">
              <a:xfrm>
                <a:off x="4800" y="2186"/>
                <a:ext cx="288" cy="297"/>
              </a:xfrm>
              <a:custGeom>
                <a:avLst/>
                <a:gdLst>
                  <a:gd name="T0" fmla="*/ 434 w 199"/>
                  <a:gd name="T1" fmla="*/ 631 h 231"/>
                  <a:gd name="T2" fmla="*/ 873 w 199"/>
                  <a:gd name="T3" fmla="*/ 0 h 231"/>
                  <a:gd name="T4" fmla="*/ 842 w 199"/>
                  <a:gd name="T5" fmla="*/ 10 h 231"/>
                  <a:gd name="T6" fmla="*/ 813 w 199"/>
                  <a:gd name="T7" fmla="*/ 17 h 231"/>
                  <a:gd name="T8" fmla="*/ 792 w 199"/>
                  <a:gd name="T9" fmla="*/ 24 h 231"/>
                  <a:gd name="T10" fmla="*/ 758 w 199"/>
                  <a:gd name="T11" fmla="*/ 28 h 231"/>
                  <a:gd name="T12" fmla="*/ 737 w 199"/>
                  <a:gd name="T13" fmla="*/ 36 h 231"/>
                  <a:gd name="T14" fmla="*/ 706 w 199"/>
                  <a:gd name="T15" fmla="*/ 45 h 231"/>
                  <a:gd name="T16" fmla="*/ 676 w 199"/>
                  <a:gd name="T17" fmla="*/ 46 h 231"/>
                  <a:gd name="T18" fmla="*/ 656 w 199"/>
                  <a:gd name="T19" fmla="*/ 50 h 231"/>
                  <a:gd name="T20" fmla="*/ 624 w 199"/>
                  <a:gd name="T21" fmla="*/ 54 h 231"/>
                  <a:gd name="T22" fmla="*/ 590 w 199"/>
                  <a:gd name="T23" fmla="*/ 58 h 231"/>
                  <a:gd name="T24" fmla="*/ 570 w 199"/>
                  <a:gd name="T25" fmla="*/ 64 h 231"/>
                  <a:gd name="T26" fmla="*/ 540 w 199"/>
                  <a:gd name="T27" fmla="*/ 66 h 231"/>
                  <a:gd name="T28" fmla="*/ 517 w 199"/>
                  <a:gd name="T29" fmla="*/ 66 h 231"/>
                  <a:gd name="T30" fmla="*/ 488 w 199"/>
                  <a:gd name="T31" fmla="*/ 66 h 231"/>
                  <a:gd name="T32" fmla="*/ 460 w 199"/>
                  <a:gd name="T33" fmla="*/ 68 h 231"/>
                  <a:gd name="T34" fmla="*/ 434 w 199"/>
                  <a:gd name="T35" fmla="*/ 68 h 231"/>
                  <a:gd name="T36" fmla="*/ 408 w 199"/>
                  <a:gd name="T37" fmla="*/ 68 h 231"/>
                  <a:gd name="T38" fmla="*/ 381 w 199"/>
                  <a:gd name="T39" fmla="*/ 66 h 231"/>
                  <a:gd name="T40" fmla="*/ 352 w 199"/>
                  <a:gd name="T41" fmla="*/ 66 h 231"/>
                  <a:gd name="T42" fmla="*/ 324 w 199"/>
                  <a:gd name="T43" fmla="*/ 66 h 231"/>
                  <a:gd name="T44" fmla="*/ 298 w 199"/>
                  <a:gd name="T45" fmla="*/ 64 h 231"/>
                  <a:gd name="T46" fmla="*/ 272 w 199"/>
                  <a:gd name="T47" fmla="*/ 58 h 231"/>
                  <a:gd name="T48" fmla="*/ 243 w 199"/>
                  <a:gd name="T49" fmla="*/ 54 h 231"/>
                  <a:gd name="T50" fmla="*/ 219 w 199"/>
                  <a:gd name="T51" fmla="*/ 50 h 231"/>
                  <a:gd name="T52" fmla="*/ 188 w 199"/>
                  <a:gd name="T53" fmla="*/ 46 h 231"/>
                  <a:gd name="T54" fmla="*/ 164 w 199"/>
                  <a:gd name="T55" fmla="*/ 45 h 231"/>
                  <a:gd name="T56" fmla="*/ 136 w 199"/>
                  <a:gd name="T57" fmla="*/ 36 h 231"/>
                  <a:gd name="T58" fmla="*/ 107 w 199"/>
                  <a:gd name="T59" fmla="*/ 28 h 231"/>
                  <a:gd name="T60" fmla="*/ 81 w 199"/>
                  <a:gd name="T61" fmla="*/ 24 h 231"/>
                  <a:gd name="T62" fmla="*/ 52 w 199"/>
                  <a:gd name="T63" fmla="*/ 17 h 231"/>
                  <a:gd name="T64" fmla="*/ 29 w 199"/>
                  <a:gd name="T65" fmla="*/ 10 h 231"/>
                  <a:gd name="T66" fmla="*/ 0 w 199"/>
                  <a:gd name="T67" fmla="*/ 0 h 231"/>
                  <a:gd name="T68" fmla="*/ 434 w 199"/>
                  <a:gd name="T69" fmla="*/ 631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231"/>
                  <a:gd name="T107" fmla="*/ 199 w 199"/>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231">
                    <a:moveTo>
                      <a:pt x="99" y="231"/>
                    </a:moveTo>
                    <a:lnTo>
                      <a:pt x="199" y="0"/>
                    </a:lnTo>
                    <a:lnTo>
                      <a:pt x="192" y="4"/>
                    </a:lnTo>
                    <a:lnTo>
                      <a:pt x="185" y="6"/>
                    </a:lnTo>
                    <a:lnTo>
                      <a:pt x="180" y="9"/>
                    </a:lnTo>
                    <a:lnTo>
                      <a:pt x="173" y="10"/>
                    </a:lnTo>
                    <a:lnTo>
                      <a:pt x="168" y="13"/>
                    </a:lnTo>
                    <a:lnTo>
                      <a:pt x="161" y="16"/>
                    </a:lnTo>
                    <a:lnTo>
                      <a:pt x="154" y="17"/>
                    </a:lnTo>
                    <a:lnTo>
                      <a:pt x="149" y="18"/>
                    </a:lnTo>
                    <a:lnTo>
                      <a:pt x="142" y="20"/>
                    </a:lnTo>
                    <a:lnTo>
                      <a:pt x="135" y="21"/>
                    </a:lnTo>
                    <a:lnTo>
                      <a:pt x="130" y="23"/>
                    </a:lnTo>
                    <a:lnTo>
                      <a:pt x="123" y="24"/>
                    </a:lnTo>
                    <a:lnTo>
                      <a:pt x="118" y="24"/>
                    </a:lnTo>
                    <a:lnTo>
                      <a:pt x="111" y="24"/>
                    </a:lnTo>
                    <a:lnTo>
                      <a:pt x="105" y="25"/>
                    </a:lnTo>
                    <a:lnTo>
                      <a:pt x="99" y="25"/>
                    </a:lnTo>
                    <a:lnTo>
                      <a:pt x="93" y="25"/>
                    </a:lnTo>
                    <a:lnTo>
                      <a:pt x="87" y="24"/>
                    </a:lnTo>
                    <a:lnTo>
                      <a:pt x="80" y="24"/>
                    </a:lnTo>
                    <a:lnTo>
                      <a:pt x="74" y="24"/>
                    </a:lnTo>
                    <a:lnTo>
                      <a:pt x="68" y="23"/>
                    </a:lnTo>
                    <a:lnTo>
                      <a:pt x="62" y="21"/>
                    </a:lnTo>
                    <a:lnTo>
                      <a:pt x="55" y="20"/>
                    </a:lnTo>
                    <a:lnTo>
                      <a:pt x="50" y="18"/>
                    </a:lnTo>
                    <a:lnTo>
                      <a:pt x="43" y="17"/>
                    </a:lnTo>
                    <a:lnTo>
                      <a:pt x="37" y="16"/>
                    </a:lnTo>
                    <a:lnTo>
                      <a:pt x="31" y="13"/>
                    </a:lnTo>
                    <a:lnTo>
                      <a:pt x="24" y="10"/>
                    </a:lnTo>
                    <a:lnTo>
                      <a:pt x="19" y="9"/>
                    </a:lnTo>
                    <a:lnTo>
                      <a:pt x="12" y="6"/>
                    </a:lnTo>
                    <a:lnTo>
                      <a:pt x="7" y="4"/>
                    </a:lnTo>
                    <a:lnTo>
                      <a:pt x="0" y="0"/>
                    </a:lnTo>
                    <a:lnTo>
                      <a:pt x="99" y="231"/>
                    </a:lnTo>
                    <a:close/>
                  </a:path>
                </a:pathLst>
              </a:custGeom>
              <a:solidFill>
                <a:srgbClr val="008000"/>
              </a:solidFill>
              <a:ln w="9525">
                <a:solidFill>
                  <a:srgbClr val="99CC00"/>
                </a:solidFill>
                <a:round/>
                <a:headEnd/>
                <a:tailEnd/>
              </a:ln>
            </p:spPr>
            <p:txBody>
              <a:bodyPr/>
              <a:lstStyle/>
              <a:p>
                <a:endParaRPr lang="tr-TR">
                  <a:latin typeface="Arial" charset="0"/>
                </a:endParaRPr>
              </a:p>
            </p:txBody>
          </p:sp>
          <p:sp>
            <p:nvSpPr>
              <p:cNvPr id="119824" name="Freeform 17"/>
              <p:cNvSpPr>
                <a:spLocks/>
              </p:cNvSpPr>
              <p:nvPr/>
            </p:nvSpPr>
            <p:spPr bwMode="auto">
              <a:xfrm>
                <a:off x="2450" y="1994"/>
                <a:ext cx="286" cy="391"/>
              </a:xfrm>
              <a:custGeom>
                <a:avLst/>
                <a:gdLst>
                  <a:gd name="T0" fmla="*/ 421 w 199"/>
                  <a:gd name="T1" fmla="*/ 0 h 231"/>
                  <a:gd name="T2" fmla="*/ 0 w 199"/>
                  <a:gd name="T3" fmla="*/ 1897 h 231"/>
                  <a:gd name="T4" fmla="*/ 29 w 199"/>
                  <a:gd name="T5" fmla="*/ 1882 h 231"/>
                  <a:gd name="T6" fmla="*/ 49 w 199"/>
                  <a:gd name="T7" fmla="*/ 1857 h 231"/>
                  <a:gd name="T8" fmla="*/ 80 w 199"/>
                  <a:gd name="T9" fmla="*/ 1828 h 231"/>
                  <a:gd name="T10" fmla="*/ 109 w 199"/>
                  <a:gd name="T11" fmla="*/ 1813 h 231"/>
                  <a:gd name="T12" fmla="*/ 134 w 199"/>
                  <a:gd name="T13" fmla="*/ 1791 h 231"/>
                  <a:gd name="T14" fmla="*/ 164 w 199"/>
                  <a:gd name="T15" fmla="*/ 1779 h 231"/>
                  <a:gd name="T16" fmla="*/ 184 w 199"/>
                  <a:gd name="T17" fmla="*/ 1765 h 231"/>
                  <a:gd name="T18" fmla="*/ 213 w 199"/>
                  <a:gd name="T19" fmla="*/ 1750 h 231"/>
                  <a:gd name="T20" fmla="*/ 244 w 199"/>
                  <a:gd name="T21" fmla="*/ 1730 h 231"/>
                  <a:gd name="T22" fmla="*/ 264 w 199"/>
                  <a:gd name="T23" fmla="*/ 1721 h 231"/>
                  <a:gd name="T24" fmla="*/ 293 w 199"/>
                  <a:gd name="T25" fmla="*/ 1721 h 231"/>
                  <a:gd name="T26" fmla="*/ 320 w 199"/>
                  <a:gd name="T27" fmla="*/ 1708 h 231"/>
                  <a:gd name="T28" fmla="*/ 345 w 199"/>
                  <a:gd name="T29" fmla="*/ 1696 h 231"/>
                  <a:gd name="T30" fmla="*/ 372 w 199"/>
                  <a:gd name="T31" fmla="*/ 1696 h 231"/>
                  <a:gd name="T32" fmla="*/ 398 w 199"/>
                  <a:gd name="T33" fmla="*/ 1696 h 231"/>
                  <a:gd name="T34" fmla="*/ 421 w 199"/>
                  <a:gd name="T35" fmla="*/ 1696 h 231"/>
                  <a:gd name="T36" fmla="*/ 450 w 199"/>
                  <a:gd name="T37" fmla="*/ 1696 h 231"/>
                  <a:gd name="T38" fmla="*/ 477 w 199"/>
                  <a:gd name="T39" fmla="*/ 1696 h 231"/>
                  <a:gd name="T40" fmla="*/ 504 w 199"/>
                  <a:gd name="T41" fmla="*/ 1696 h 231"/>
                  <a:gd name="T42" fmla="*/ 529 w 199"/>
                  <a:gd name="T43" fmla="*/ 1708 h 231"/>
                  <a:gd name="T44" fmla="*/ 556 w 199"/>
                  <a:gd name="T45" fmla="*/ 1721 h 231"/>
                  <a:gd name="T46" fmla="*/ 585 w 199"/>
                  <a:gd name="T47" fmla="*/ 1721 h 231"/>
                  <a:gd name="T48" fmla="*/ 605 w 199"/>
                  <a:gd name="T49" fmla="*/ 1730 h 231"/>
                  <a:gd name="T50" fmla="*/ 637 w 199"/>
                  <a:gd name="T51" fmla="*/ 1750 h 231"/>
                  <a:gd name="T52" fmla="*/ 661 w 199"/>
                  <a:gd name="T53" fmla="*/ 1765 h 231"/>
                  <a:gd name="T54" fmla="*/ 686 w 199"/>
                  <a:gd name="T55" fmla="*/ 1779 h 231"/>
                  <a:gd name="T56" fmla="*/ 714 w 199"/>
                  <a:gd name="T57" fmla="*/ 1791 h 231"/>
                  <a:gd name="T58" fmla="*/ 740 w 199"/>
                  <a:gd name="T59" fmla="*/ 1813 h 231"/>
                  <a:gd name="T60" fmla="*/ 769 w 199"/>
                  <a:gd name="T61" fmla="*/ 1828 h 231"/>
                  <a:gd name="T62" fmla="*/ 799 w 199"/>
                  <a:gd name="T63" fmla="*/ 1857 h 231"/>
                  <a:gd name="T64" fmla="*/ 821 w 199"/>
                  <a:gd name="T65" fmla="*/ 1882 h 231"/>
                  <a:gd name="T66" fmla="*/ 849 w 199"/>
                  <a:gd name="T67" fmla="*/ 1897 h 231"/>
                  <a:gd name="T68" fmla="*/ 421 w 199"/>
                  <a:gd name="T69" fmla="*/ 0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231"/>
                  <a:gd name="T107" fmla="*/ 199 w 199"/>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231">
                    <a:moveTo>
                      <a:pt x="99" y="0"/>
                    </a:moveTo>
                    <a:lnTo>
                      <a:pt x="0" y="231"/>
                    </a:lnTo>
                    <a:lnTo>
                      <a:pt x="7" y="229"/>
                    </a:lnTo>
                    <a:lnTo>
                      <a:pt x="12" y="226"/>
                    </a:lnTo>
                    <a:lnTo>
                      <a:pt x="19" y="223"/>
                    </a:lnTo>
                    <a:lnTo>
                      <a:pt x="26" y="221"/>
                    </a:lnTo>
                    <a:lnTo>
                      <a:pt x="31" y="218"/>
                    </a:lnTo>
                    <a:lnTo>
                      <a:pt x="38" y="217"/>
                    </a:lnTo>
                    <a:lnTo>
                      <a:pt x="43" y="215"/>
                    </a:lnTo>
                    <a:lnTo>
                      <a:pt x="50" y="213"/>
                    </a:lnTo>
                    <a:lnTo>
                      <a:pt x="57" y="211"/>
                    </a:lnTo>
                    <a:lnTo>
                      <a:pt x="62" y="210"/>
                    </a:lnTo>
                    <a:lnTo>
                      <a:pt x="69" y="210"/>
                    </a:lnTo>
                    <a:lnTo>
                      <a:pt x="75" y="208"/>
                    </a:lnTo>
                    <a:lnTo>
                      <a:pt x="81" y="207"/>
                    </a:lnTo>
                    <a:lnTo>
                      <a:pt x="87" y="207"/>
                    </a:lnTo>
                    <a:lnTo>
                      <a:pt x="93" y="207"/>
                    </a:lnTo>
                    <a:lnTo>
                      <a:pt x="99" y="207"/>
                    </a:lnTo>
                    <a:lnTo>
                      <a:pt x="106" y="207"/>
                    </a:lnTo>
                    <a:lnTo>
                      <a:pt x="112" y="207"/>
                    </a:lnTo>
                    <a:lnTo>
                      <a:pt x="118" y="207"/>
                    </a:lnTo>
                    <a:lnTo>
                      <a:pt x="124" y="208"/>
                    </a:lnTo>
                    <a:lnTo>
                      <a:pt x="130" y="210"/>
                    </a:lnTo>
                    <a:lnTo>
                      <a:pt x="137" y="210"/>
                    </a:lnTo>
                    <a:lnTo>
                      <a:pt x="142" y="211"/>
                    </a:lnTo>
                    <a:lnTo>
                      <a:pt x="149" y="213"/>
                    </a:lnTo>
                    <a:lnTo>
                      <a:pt x="155" y="215"/>
                    </a:lnTo>
                    <a:lnTo>
                      <a:pt x="161" y="217"/>
                    </a:lnTo>
                    <a:lnTo>
                      <a:pt x="168" y="218"/>
                    </a:lnTo>
                    <a:lnTo>
                      <a:pt x="173" y="221"/>
                    </a:lnTo>
                    <a:lnTo>
                      <a:pt x="180" y="223"/>
                    </a:lnTo>
                    <a:lnTo>
                      <a:pt x="187" y="226"/>
                    </a:lnTo>
                    <a:lnTo>
                      <a:pt x="192" y="229"/>
                    </a:lnTo>
                    <a:lnTo>
                      <a:pt x="199" y="231"/>
                    </a:lnTo>
                    <a:lnTo>
                      <a:pt x="99" y="0"/>
                    </a:lnTo>
                    <a:close/>
                  </a:path>
                </a:pathLst>
              </a:custGeom>
              <a:solidFill>
                <a:srgbClr val="008000"/>
              </a:solidFill>
              <a:ln w="9525">
                <a:solidFill>
                  <a:srgbClr val="99CC00"/>
                </a:solidFill>
                <a:round/>
                <a:headEnd/>
                <a:tailEnd/>
              </a:ln>
            </p:spPr>
            <p:txBody>
              <a:bodyPr/>
              <a:lstStyle/>
              <a:p>
                <a:endParaRPr lang="tr-TR">
                  <a:latin typeface="Arial" charset="0"/>
                </a:endParaRPr>
              </a:p>
            </p:txBody>
          </p:sp>
          <p:sp>
            <p:nvSpPr>
              <p:cNvPr id="119825" name="Text Box 18">
                <a:hlinkClick r:id="rId6" action="ppaction://hlinksldjump"/>
              </p:cNvPr>
              <p:cNvSpPr txBox="1">
                <a:spLocks noChangeArrowheads="1"/>
              </p:cNvSpPr>
              <p:nvPr/>
            </p:nvSpPr>
            <p:spPr bwMode="auto">
              <a:xfrm>
                <a:off x="3208" y="960"/>
                <a:ext cx="1234" cy="281"/>
              </a:xfrm>
              <a:prstGeom prst="rect">
                <a:avLst/>
              </a:prstGeom>
              <a:solidFill>
                <a:srgbClr val="CCFFCC"/>
              </a:solidFill>
              <a:ln w="9525">
                <a:solidFill>
                  <a:srgbClr val="99CC00"/>
                </a:solidFill>
                <a:miter lim="800000"/>
                <a:headEnd/>
                <a:tailEnd/>
              </a:ln>
            </p:spPr>
            <p:txBody>
              <a:bodyPr>
                <a:spAutoFit/>
              </a:bodyPr>
              <a:lstStyle/>
              <a:p>
                <a:pPr algn="ctr" eaLnBrk="0" hangingPunct="0"/>
                <a:r>
                  <a:rPr lang="tr-TR" b="1">
                    <a:latin typeface="Garamond" pitchFamily="18" charset="0"/>
                  </a:rPr>
                  <a:t>Proje Fikrini</a:t>
                </a:r>
              </a:p>
              <a:p>
                <a:pPr algn="ctr" eaLnBrk="0" hangingPunct="0"/>
                <a:r>
                  <a:rPr lang="tr-TR" b="1">
                    <a:latin typeface="Garamond" pitchFamily="18" charset="0"/>
                  </a:rPr>
                  <a:t>Belirleme(Sorun veya İhtiyaç)</a:t>
                </a:r>
                <a:endParaRPr lang="en-US" b="1">
                  <a:latin typeface="Garamond" pitchFamily="18" charset="0"/>
                </a:endParaRPr>
              </a:p>
            </p:txBody>
          </p:sp>
          <p:sp>
            <p:nvSpPr>
              <p:cNvPr id="119826" name="Text Box 19">
                <a:hlinkClick r:id="rId7" action="ppaction://hlinksldjump"/>
              </p:cNvPr>
              <p:cNvSpPr txBox="1">
                <a:spLocks noChangeArrowheads="1"/>
              </p:cNvSpPr>
              <p:nvPr/>
            </p:nvSpPr>
            <p:spPr bwMode="auto">
              <a:xfrm>
                <a:off x="4368" y="1721"/>
                <a:ext cx="1185" cy="400"/>
              </a:xfrm>
              <a:prstGeom prst="rect">
                <a:avLst/>
              </a:prstGeom>
              <a:solidFill>
                <a:srgbClr val="CCFFCC"/>
              </a:solidFill>
              <a:ln w="9525">
                <a:solidFill>
                  <a:srgbClr val="99CC00"/>
                </a:solidFill>
                <a:miter lim="800000"/>
                <a:headEnd/>
                <a:tailEnd/>
              </a:ln>
            </p:spPr>
            <p:txBody>
              <a:bodyPr>
                <a:spAutoFit/>
              </a:bodyPr>
              <a:lstStyle/>
              <a:p>
                <a:pPr algn="ctr" eaLnBrk="0" hangingPunct="0"/>
                <a:r>
                  <a:rPr lang="tr-TR" b="1">
                    <a:latin typeface="Garamond" pitchFamily="18" charset="0"/>
                  </a:rPr>
                  <a:t>Proje Baş vuru formunun doldurulup hibe açan kuruma gönderilmesi</a:t>
                </a:r>
                <a:endParaRPr lang="en-US" b="1">
                  <a:latin typeface="Garamond" pitchFamily="18" charset="0"/>
                </a:endParaRPr>
              </a:p>
            </p:txBody>
          </p:sp>
          <p:sp>
            <p:nvSpPr>
              <p:cNvPr id="119827" name="Text Box 20">
                <a:hlinkClick r:id="rId8" action="ppaction://hlinksldjump"/>
              </p:cNvPr>
              <p:cNvSpPr txBox="1">
                <a:spLocks noChangeArrowheads="1"/>
              </p:cNvSpPr>
              <p:nvPr/>
            </p:nvSpPr>
            <p:spPr bwMode="auto">
              <a:xfrm>
                <a:off x="2064" y="1732"/>
                <a:ext cx="855" cy="282"/>
              </a:xfrm>
              <a:prstGeom prst="rect">
                <a:avLst/>
              </a:prstGeom>
              <a:solidFill>
                <a:srgbClr val="CCFFCC"/>
              </a:solidFill>
              <a:ln w="9525">
                <a:solidFill>
                  <a:srgbClr val="99CC00"/>
                </a:solidFill>
                <a:miter lim="800000"/>
                <a:headEnd/>
                <a:tailEnd/>
              </a:ln>
            </p:spPr>
            <p:txBody>
              <a:bodyPr wrap="none">
                <a:spAutoFit/>
              </a:bodyPr>
              <a:lstStyle/>
              <a:p>
                <a:pPr eaLnBrk="0" hangingPunct="0"/>
                <a:r>
                  <a:rPr lang="tr-TR" b="1">
                    <a:latin typeface="Garamond" pitchFamily="18" charset="0"/>
                  </a:rPr>
                  <a:t>Projenin nihai </a:t>
                </a:r>
              </a:p>
              <a:p>
                <a:pPr eaLnBrk="0" hangingPunct="0"/>
                <a:r>
                  <a:rPr lang="tr-TR" b="1">
                    <a:latin typeface="Garamond" pitchFamily="18" charset="0"/>
                  </a:rPr>
                  <a:t>raporunun verilmesi</a:t>
                </a:r>
                <a:endParaRPr lang="en-US" b="1">
                  <a:latin typeface="Garamond" pitchFamily="18" charset="0"/>
                </a:endParaRPr>
              </a:p>
            </p:txBody>
          </p:sp>
        </p:grpSp>
        <p:sp>
          <p:nvSpPr>
            <p:cNvPr id="119828" name="Freeform 21"/>
            <p:cNvSpPr>
              <a:spLocks/>
            </p:cNvSpPr>
            <p:nvPr/>
          </p:nvSpPr>
          <p:spPr bwMode="auto">
            <a:xfrm rot="5420152">
              <a:off x="3989" y="1629"/>
              <a:ext cx="286" cy="391"/>
            </a:xfrm>
            <a:custGeom>
              <a:avLst/>
              <a:gdLst>
                <a:gd name="T0" fmla="*/ 421 w 199"/>
                <a:gd name="T1" fmla="*/ 0 h 231"/>
                <a:gd name="T2" fmla="*/ 0 w 199"/>
                <a:gd name="T3" fmla="*/ 1897 h 231"/>
                <a:gd name="T4" fmla="*/ 29 w 199"/>
                <a:gd name="T5" fmla="*/ 1882 h 231"/>
                <a:gd name="T6" fmla="*/ 49 w 199"/>
                <a:gd name="T7" fmla="*/ 1857 h 231"/>
                <a:gd name="T8" fmla="*/ 80 w 199"/>
                <a:gd name="T9" fmla="*/ 1828 h 231"/>
                <a:gd name="T10" fmla="*/ 109 w 199"/>
                <a:gd name="T11" fmla="*/ 1813 h 231"/>
                <a:gd name="T12" fmla="*/ 134 w 199"/>
                <a:gd name="T13" fmla="*/ 1791 h 231"/>
                <a:gd name="T14" fmla="*/ 164 w 199"/>
                <a:gd name="T15" fmla="*/ 1779 h 231"/>
                <a:gd name="T16" fmla="*/ 184 w 199"/>
                <a:gd name="T17" fmla="*/ 1765 h 231"/>
                <a:gd name="T18" fmla="*/ 213 w 199"/>
                <a:gd name="T19" fmla="*/ 1750 h 231"/>
                <a:gd name="T20" fmla="*/ 244 w 199"/>
                <a:gd name="T21" fmla="*/ 1730 h 231"/>
                <a:gd name="T22" fmla="*/ 264 w 199"/>
                <a:gd name="T23" fmla="*/ 1721 h 231"/>
                <a:gd name="T24" fmla="*/ 293 w 199"/>
                <a:gd name="T25" fmla="*/ 1721 h 231"/>
                <a:gd name="T26" fmla="*/ 320 w 199"/>
                <a:gd name="T27" fmla="*/ 1708 h 231"/>
                <a:gd name="T28" fmla="*/ 345 w 199"/>
                <a:gd name="T29" fmla="*/ 1696 h 231"/>
                <a:gd name="T30" fmla="*/ 372 w 199"/>
                <a:gd name="T31" fmla="*/ 1696 h 231"/>
                <a:gd name="T32" fmla="*/ 398 w 199"/>
                <a:gd name="T33" fmla="*/ 1696 h 231"/>
                <a:gd name="T34" fmla="*/ 421 w 199"/>
                <a:gd name="T35" fmla="*/ 1696 h 231"/>
                <a:gd name="T36" fmla="*/ 450 w 199"/>
                <a:gd name="T37" fmla="*/ 1696 h 231"/>
                <a:gd name="T38" fmla="*/ 477 w 199"/>
                <a:gd name="T39" fmla="*/ 1696 h 231"/>
                <a:gd name="T40" fmla="*/ 504 w 199"/>
                <a:gd name="T41" fmla="*/ 1696 h 231"/>
                <a:gd name="T42" fmla="*/ 529 w 199"/>
                <a:gd name="T43" fmla="*/ 1708 h 231"/>
                <a:gd name="T44" fmla="*/ 556 w 199"/>
                <a:gd name="T45" fmla="*/ 1721 h 231"/>
                <a:gd name="T46" fmla="*/ 585 w 199"/>
                <a:gd name="T47" fmla="*/ 1721 h 231"/>
                <a:gd name="T48" fmla="*/ 605 w 199"/>
                <a:gd name="T49" fmla="*/ 1730 h 231"/>
                <a:gd name="T50" fmla="*/ 637 w 199"/>
                <a:gd name="T51" fmla="*/ 1750 h 231"/>
                <a:gd name="T52" fmla="*/ 661 w 199"/>
                <a:gd name="T53" fmla="*/ 1765 h 231"/>
                <a:gd name="T54" fmla="*/ 686 w 199"/>
                <a:gd name="T55" fmla="*/ 1779 h 231"/>
                <a:gd name="T56" fmla="*/ 714 w 199"/>
                <a:gd name="T57" fmla="*/ 1791 h 231"/>
                <a:gd name="T58" fmla="*/ 740 w 199"/>
                <a:gd name="T59" fmla="*/ 1813 h 231"/>
                <a:gd name="T60" fmla="*/ 769 w 199"/>
                <a:gd name="T61" fmla="*/ 1828 h 231"/>
                <a:gd name="T62" fmla="*/ 799 w 199"/>
                <a:gd name="T63" fmla="*/ 1857 h 231"/>
                <a:gd name="T64" fmla="*/ 821 w 199"/>
                <a:gd name="T65" fmla="*/ 1882 h 231"/>
                <a:gd name="T66" fmla="*/ 849 w 199"/>
                <a:gd name="T67" fmla="*/ 1897 h 231"/>
                <a:gd name="T68" fmla="*/ 421 w 199"/>
                <a:gd name="T69" fmla="*/ 0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231"/>
                <a:gd name="T107" fmla="*/ 199 w 199"/>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231">
                  <a:moveTo>
                    <a:pt x="99" y="0"/>
                  </a:moveTo>
                  <a:lnTo>
                    <a:pt x="0" y="231"/>
                  </a:lnTo>
                  <a:lnTo>
                    <a:pt x="7" y="229"/>
                  </a:lnTo>
                  <a:lnTo>
                    <a:pt x="12" y="226"/>
                  </a:lnTo>
                  <a:lnTo>
                    <a:pt x="19" y="223"/>
                  </a:lnTo>
                  <a:lnTo>
                    <a:pt x="26" y="221"/>
                  </a:lnTo>
                  <a:lnTo>
                    <a:pt x="31" y="218"/>
                  </a:lnTo>
                  <a:lnTo>
                    <a:pt x="38" y="217"/>
                  </a:lnTo>
                  <a:lnTo>
                    <a:pt x="43" y="215"/>
                  </a:lnTo>
                  <a:lnTo>
                    <a:pt x="50" y="213"/>
                  </a:lnTo>
                  <a:lnTo>
                    <a:pt x="57" y="211"/>
                  </a:lnTo>
                  <a:lnTo>
                    <a:pt x="62" y="210"/>
                  </a:lnTo>
                  <a:lnTo>
                    <a:pt x="69" y="210"/>
                  </a:lnTo>
                  <a:lnTo>
                    <a:pt x="75" y="208"/>
                  </a:lnTo>
                  <a:lnTo>
                    <a:pt x="81" y="207"/>
                  </a:lnTo>
                  <a:lnTo>
                    <a:pt x="87" y="207"/>
                  </a:lnTo>
                  <a:lnTo>
                    <a:pt x="93" y="207"/>
                  </a:lnTo>
                  <a:lnTo>
                    <a:pt x="99" y="207"/>
                  </a:lnTo>
                  <a:lnTo>
                    <a:pt x="106" y="207"/>
                  </a:lnTo>
                  <a:lnTo>
                    <a:pt x="112" y="207"/>
                  </a:lnTo>
                  <a:lnTo>
                    <a:pt x="118" y="207"/>
                  </a:lnTo>
                  <a:lnTo>
                    <a:pt x="124" y="208"/>
                  </a:lnTo>
                  <a:lnTo>
                    <a:pt x="130" y="210"/>
                  </a:lnTo>
                  <a:lnTo>
                    <a:pt x="137" y="210"/>
                  </a:lnTo>
                  <a:lnTo>
                    <a:pt x="142" y="211"/>
                  </a:lnTo>
                  <a:lnTo>
                    <a:pt x="149" y="213"/>
                  </a:lnTo>
                  <a:lnTo>
                    <a:pt x="155" y="215"/>
                  </a:lnTo>
                  <a:lnTo>
                    <a:pt x="161" y="217"/>
                  </a:lnTo>
                  <a:lnTo>
                    <a:pt x="168" y="218"/>
                  </a:lnTo>
                  <a:lnTo>
                    <a:pt x="173" y="221"/>
                  </a:lnTo>
                  <a:lnTo>
                    <a:pt x="180" y="223"/>
                  </a:lnTo>
                  <a:lnTo>
                    <a:pt x="187" y="226"/>
                  </a:lnTo>
                  <a:lnTo>
                    <a:pt x="192" y="229"/>
                  </a:lnTo>
                  <a:lnTo>
                    <a:pt x="199" y="231"/>
                  </a:lnTo>
                  <a:lnTo>
                    <a:pt x="99" y="0"/>
                  </a:lnTo>
                  <a:close/>
                </a:path>
              </a:pathLst>
            </a:custGeom>
            <a:solidFill>
              <a:srgbClr val="008000"/>
            </a:solidFill>
            <a:ln w="9525">
              <a:solidFill>
                <a:srgbClr val="99CC00"/>
              </a:solidFill>
              <a:round/>
              <a:headEnd/>
              <a:tailEnd/>
            </a:ln>
          </p:spPr>
          <p:txBody>
            <a:bodyPr rot="10800000" vert="eaVert"/>
            <a:lstStyle/>
            <a:p>
              <a:endParaRPr lang="tr-TR">
                <a:latin typeface="Arial" charset="0"/>
              </a:endParaRPr>
            </a:p>
          </p:txBody>
        </p:sp>
      </p:grpSp>
      <p:sp>
        <p:nvSpPr>
          <p:cNvPr id="119848" name="Line 40"/>
          <p:cNvSpPr>
            <a:spLocks noChangeShapeType="1"/>
          </p:cNvSpPr>
          <p:nvPr/>
        </p:nvSpPr>
        <p:spPr bwMode="auto">
          <a:xfrm>
            <a:off x="7019925" y="4868863"/>
            <a:ext cx="0" cy="0"/>
          </a:xfrm>
          <a:prstGeom prst="line">
            <a:avLst/>
          </a:prstGeom>
          <a:noFill/>
          <a:ln w="9525">
            <a:solidFill>
              <a:schemeClr val="tx1"/>
            </a:solidFill>
            <a:round/>
            <a:headEnd/>
            <a:tailEnd type="triangle" w="med" len="med"/>
          </a:ln>
          <a:effectLst/>
        </p:spPr>
        <p:txBody>
          <a:bodyPr/>
          <a:lstStyle/>
          <a:p>
            <a:endParaRPr lang="tr-TR"/>
          </a:p>
        </p:txBody>
      </p:sp>
      <p:sp>
        <p:nvSpPr>
          <p:cNvPr id="119867" name="AutoShape 59"/>
          <p:cNvSpPr>
            <a:spLocks noChangeArrowheads="1"/>
          </p:cNvSpPr>
          <p:nvPr/>
        </p:nvSpPr>
        <p:spPr bwMode="auto">
          <a:xfrm rot="2419455">
            <a:off x="7092950" y="5445125"/>
            <a:ext cx="976313" cy="485775"/>
          </a:xfrm>
          <a:prstGeom prst="chevron">
            <a:avLst>
              <a:gd name="adj" fmla="val 50245"/>
            </a:avLst>
          </a:prstGeom>
          <a:solidFill>
            <a:schemeClr val="accent1"/>
          </a:solidFill>
          <a:ln w="9525">
            <a:solidFill>
              <a:schemeClr val="tx1"/>
            </a:solidFill>
            <a:miter lim="800000"/>
            <a:headEnd/>
            <a:tailEnd/>
          </a:ln>
          <a:effectLst/>
        </p:spPr>
        <p:txBody>
          <a:bodyPr wrap="none" anchor="ctr"/>
          <a:lstStyle/>
          <a:p>
            <a:endParaRPr lang="tr-TR"/>
          </a:p>
        </p:txBody>
      </p:sp>
      <p:sp>
        <p:nvSpPr>
          <p:cNvPr id="119868" name="Text Box 60"/>
          <p:cNvSpPr txBox="1">
            <a:spLocks noChangeArrowheads="1"/>
          </p:cNvSpPr>
          <p:nvPr/>
        </p:nvSpPr>
        <p:spPr bwMode="auto">
          <a:xfrm>
            <a:off x="7524750" y="6021388"/>
            <a:ext cx="863600" cy="366712"/>
          </a:xfrm>
          <a:prstGeom prst="rect">
            <a:avLst/>
          </a:prstGeom>
          <a:noFill/>
          <a:ln w="9525">
            <a:noFill/>
            <a:miter lim="800000"/>
            <a:headEnd/>
            <a:tailEnd/>
          </a:ln>
          <a:effectLst/>
        </p:spPr>
        <p:txBody>
          <a:bodyPr>
            <a:spAutoFit/>
          </a:bodyPr>
          <a:lstStyle/>
          <a:p>
            <a:r>
              <a:rPr lang="tr-TR"/>
              <a:t>RED</a:t>
            </a:r>
          </a:p>
        </p:txBody>
      </p:sp>
      <p:sp>
        <p:nvSpPr>
          <p:cNvPr id="119869" name="Text Box 61"/>
          <p:cNvSpPr txBox="1">
            <a:spLocks noChangeArrowheads="1"/>
          </p:cNvSpPr>
          <p:nvPr/>
        </p:nvSpPr>
        <p:spPr bwMode="auto">
          <a:xfrm>
            <a:off x="5795963" y="5373688"/>
            <a:ext cx="1052512" cy="366712"/>
          </a:xfrm>
          <a:prstGeom prst="rect">
            <a:avLst/>
          </a:prstGeom>
          <a:noFill/>
          <a:ln w="9525">
            <a:noFill/>
            <a:miter lim="800000"/>
            <a:headEnd/>
            <a:tailEnd/>
          </a:ln>
          <a:effectLst/>
        </p:spPr>
        <p:txBody>
          <a:bodyPr>
            <a:spAutoFit/>
          </a:bodyPr>
          <a:lstStyle/>
          <a:p>
            <a:r>
              <a:rPr lang="tr-TR"/>
              <a:t>KABUL</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1052736"/>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800" b="1" dirty="0" smtClean="0">
                <a:latin typeface="Calibri" pitchFamily="34" charset="0"/>
              </a:rPr>
              <a:t>  2.2.  SOMUT ÇIKTILAR</a:t>
            </a:r>
          </a:p>
        </p:txBody>
      </p:sp>
      <p:sp>
        <p:nvSpPr>
          <p:cNvPr id="12" name="11 Dikdörtgen"/>
          <p:cNvSpPr/>
          <p:nvPr/>
        </p:nvSpPr>
        <p:spPr>
          <a:xfrm>
            <a:off x="0" y="2104980"/>
            <a:ext cx="8712968" cy="2462213"/>
          </a:xfrm>
          <a:prstGeom prst="rect">
            <a:avLst/>
          </a:prstGeom>
        </p:spPr>
        <p:txBody>
          <a:bodyPr wrap="square">
            <a:spAutoFit/>
          </a:bodyPr>
          <a:lstStyle/>
          <a:p>
            <a:pPr marL="360363" lvl="3" indent="0" algn="just">
              <a:buFont typeface="Arial" charset="0"/>
              <a:buNone/>
            </a:pPr>
            <a:r>
              <a:rPr lang="tr-TR" sz="2200" dirty="0" smtClean="0">
                <a:latin typeface="Arial" charset="0"/>
                <a:cs typeface="Arial" charset="0"/>
              </a:rPr>
              <a:t>Proje faaliyetlerinin </a:t>
            </a:r>
            <a:r>
              <a:rPr lang="tr-TR" sz="2200" b="1" dirty="0" smtClean="0">
                <a:solidFill>
                  <a:srgbClr val="C00000"/>
                </a:solidFill>
                <a:latin typeface="Arial" charset="0"/>
                <a:cs typeface="Arial" charset="0"/>
              </a:rPr>
              <a:t>ürünleri</a:t>
            </a:r>
            <a:r>
              <a:rPr lang="tr-TR" sz="2200" dirty="0" smtClean="0">
                <a:latin typeface="Arial" charset="0"/>
                <a:cs typeface="Arial" charset="0"/>
              </a:rPr>
              <a:t> yazılmalıdır.</a:t>
            </a:r>
          </a:p>
          <a:p>
            <a:pPr marL="360363" lvl="3" indent="0" algn="just">
              <a:buFont typeface="Arial" charset="0"/>
              <a:buNone/>
            </a:pPr>
            <a:endParaRPr lang="tr-TR" sz="2200" dirty="0" smtClean="0">
              <a:latin typeface="Arial" charset="0"/>
              <a:cs typeface="Arial" charset="0"/>
            </a:endParaRPr>
          </a:p>
          <a:p>
            <a:pPr marL="360363" lvl="3" indent="0" algn="just">
              <a:buFont typeface="Arial" charset="0"/>
              <a:buNone/>
            </a:pPr>
            <a:r>
              <a:rPr lang="tr-TR" sz="2200" dirty="0" smtClean="0">
                <a:solidFill>
                  <a:srgbClr val="FF0000"/>
                </a:solidFill>
                <a:latin typeface="Arial" charset="0"/>
                <a:cs typeface="Arial" charset="0"/>
              </a:rPr>
              <a:t>Çıktılar</a:t>
            </a:r>
            <a:r>
              <a:rPr lang="tr-TR" sz="2200" dirty="0" smtClean="0">
                <a:latin typeface="Arial" charset="0"/>
                <a:cs typeface="Arial" charset="0"/>
              </a:rPr>
              <a:t> mümkün olduğunca </a:t>
            </a:r>
            <a:r>
              <a:rPr lang="tr-TR" sz="2200" b="1" dirty="0" smtClean="0">
                <a:solidFill>
                  <a:srgbClr val="C00000"/>
                </a:solidFill>
                <a:latin typeface="Arial" charset="0"/>
                <a:cs typeface="Arial" charset="0"/>
              </a:rPr>
              <a:t>belirgin</a:t>
            </a:r>
            <a:r>
              <a:rPr lang="tr-TR" sz="2200" dirty="0" smtClean="0">
                <a:solidFill>
                  <a:srgbClr val="FF0000"/>
                </a:solidFill>
                <a:latin typeface="Arial" charset="0"/>
                <a:cs typeface="Arial" charset="0"/>
              </a:rPr>
              <a:t>, </a:t>
            </a:r>
            <a:r>
              <a:rPr lang="tr-TR" sz="2200" b="1" dirty="0" smtClean="0">
                <a:solidFill>
                  <a:srgbClr val="C00000"/>
                </a:solidFill>
                <a:latin typeface="Arial" charset="0"/>
                <a:cs typeface="Arial" charset="0"/>
              </a:rPr>
              <a:t>ölçülebilir</a:t>
            </a:r>
            <a:r>
              <a:rPr lang="tr-TR" sz="2200" dirty="0" smtClean="0">
                <a:solidFill>
                  <a:srgbClr val="FF0000"/>
                </a:solidFill>
                <a:latin typeface="Arial" charset="0"/>
                <a:cs typeface="Arial" charset="0"/>
              </a:rPr>
              <a:t> </a:t>
            </a:r>
            <a:r>
              <a:rPr lang="tr-TR" sz="2200" dirty="0" smtClean="0">
                <a:latin typeface="Arial" charset="0"/>
                <a:cs typeface="Arial" charset="0"/>
              </a:rPr>
              <a:t>ve </a:t>
            </a:r>
            <a:r>
              <a:rPr lang="tr-TR" sz="2200" b="1" dirty="0" smtClean="0">
                <a:solidFill>
                  <a:srgbClr val="C00000"/>
                </a:solidFill>
                <a:latin typeface="Arial" charset="0"/>
                <a:cs typeface="Arial" charset="0"/>
              </a:rPr>
              <a:t>sayısal</a:t>
            </a:r>
            <a:r>
              <a:rPr lang="tr-TR" sz="2200" dirty="0" smtClean="0">
                <a:latin typeface="Arial" charset="0"/>
                <a:cs typeface="Arial" charset="0"/>
              </a:rPr>
              <a:t> olmalıdır.</a:t>
            </a:r>
          </a:p>
          <a:p>
            <a:pPr marL="360363" lvl="3" indent="0" algn="just">
              <a:buFont typeface="Arial" charset="0"/>
              <a:buNone/>
            </a:pPr>
            <a:r>
              <a:rPr lang="tr-TR" sz="2200" dirty="0" smtClean="0">
                <a:latin typeface="Arial" charset="0"/>
                <a:cs typeface="Arial" charset="0"/>
              </a:rPr>
              <a:t> </a:t>
            </a:r>
          </a:p>
          <a:p>
            <a:pPr marL="360363" lvl="3" indent="0" algn="just">
              <a:buFont typeface="Arial" charset="0"/>
              <a:buNone/>
            </a:pPr>
            <a:r>
              <a:rPr lang="tr-TR" sz="2200" dirty="0" smtClean="0">
                <a:latin typeface="Arial" charset="0"/>
                <a:cs typeface="Arial" charset="0"/>
              </a:rPr>
              <a:t>Liste şeklinde yazılması tercih edilir.</a:t>
            </a:r>
          </a:p>
          <a:p>
            <a:pPr marL="360363" lvl="3" indent="0" algn="just">
              <a:buFont typeface="Arial" charset="0"/>
              <a:buNone/>
            </a:pPr>
            <a:endParaRPr lang="tr-TR"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251520" y="2204864"/>
            <a:ext cx="8676455" cy="4708981"/>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tr-TR" sz="2000" dirty="0" smtClean="0">
                <a:solidFill>
                  <a:prstClr val="black"/>
                </a:solidFill>
              </a:rPr>
              <a:t>Proje tanıtım broşürü (2000 adet)</a:t>
            </a:r>
          </a:p>
          <a:p>
            <a:pPr algn="just">
              <a:lnSpc>
                <a:spcPct val="150000"/>
              </a:lnSpc>
            </a:pPr>
            <a:r>
              <a:rPr lang="tr-TR" sz="2000" dirty="0" smtClean="0">
                <a:solidFill>
                  <a:prstClr val="black"/>
                </a:solidFill>
              </a:rPr>
              <a:t>Proje tanıtım afişleri (20 adet)</a:t>
            </a:r>
          </a:p>
          <a:p>
            <a:pPr algn="just">
              <a:lnSpc>
                <a:spcPct val="150000"/>
              </a:lnSpc>
            </a:pPr>
            <a:r>
              <a:rPr lang="tr-TR" sz="2000" dirty="0" smtClean="0">
                <a:solidFill>
                  <a:prstClr val="black"/>
                </a:solidFill>
              </a:rPr>
              <a:t>Süt eğitimi ders notları (1260 adet)</a:t>
            </a:r>
          </a:p>
          <a:p>
            <a:pPr algn="just">
              <a:lnSpc>
                <a:spcPct val="150000"/>
              </a:lnSpc>
            </a:pPr>
            <a:r>
              <a:rPr lang="tr-TR" sz="2000" dirty="0" smtClean="0">
                <a:solidFill>
                  <a:prstClr val="black"/>
                </a:solidFill>
              </a:rPr>
              <a:t> Proje sonuç raporu (10 adet) </a:t>
            </a:r>
          </a:p>
          <a:p>
            <a:pPr algn="just">
              <a:lnSpc>
                <a:spcPct val="150000"/>
              </a:lnSpc>
            </a:pPr>
            <a:r>
              <a:rPr lang="tr-TR" sz="2000" dirty="0" smtClean="0">
                <a:solidFill>
                  <a:prstClr val="black"/>
                </a:solidFill>
              </a:rPr>
              <a:t>Projenin Web sitesi</a:t>
            </a:r>
          </a:p>
          <a:p>
            <a:pPr algn="just">
              <a:lnSpc>
                <a:spcPct val="150000"/>
              </a:lnSpc>
            </a:pPr>
            <a:r>
              <a:rPr lang="tr-TR" sz="2000" dirty="0" smtClean="0">
                <a:solidFill>
                  <a:prstClr val="black"/>
                </a:solidFill>
              </a:rPr>
              <a:t>45 çiftçiye örnek çiftlik gezisi</a:t>
            </a:r>
          </a:p>
          <a:p>
            <a:pPr algn="just">
              <a:lnSpc>
                <a:spcPct val="150000"/>
              </a:lnSpc>
            </a:pPr>
            <a:r>
              <a:rPr lang="tr-TR" sz="2000" dirty="0" smtClean="0">
                <a:solidFill>
                  <a:prstClr val="black"/>
                </a:solidFill>
              </a:rPr>
              <a:t>Süt üreticilerinin bilgi ve becerilerinin artırılması</a:t>
            </a:r>
          </a:p>
          <a:p>
            <a:pPr algn="just">
              <a:lnSpc>
                <a:spcPct val="150000"/>
              </a:lnSpc>
            </a:pPr>
            <a:r>
              <a:rPr lang="tr-TR" sz="2000" dirty="0" smtClean="0">
                <a:solidFill>
                  <a:prstClr val="black"/>
                </a:solidFill>
              </a:rPr>
              <a:t>Süt sağım tulumu (1260 adet)</a:t>
            </a:r>
          </a:p>
          <a:p>
            <a:pPr algn="just">
              <a:lnSpc>
                <a:spcPct val="150000"/>
              </a:lnSpc>
            </a:pPr>
            <a:r>
              <a:rPr lang="tr-TR" sz="2000" dirty="0" smtClean="0">
                <a:solidFill>
                  <a:prstClr val="black"/>
                </a:solidFill>
              </a:rPr>
              <a:t>Şapka (1260 adet )</a:t>
            </a:r>
          </a:p>
          <a:p>
            <a:pPr algn="just">
              <a:lnSpc>
                <a:spcPct val="150000"/>
              </a:lnSpc>
            </a:pPr>
            <a:r>
              <a:rPr lang="tr-TR" sz="2000" dirty="0" smtClean="0">
                <a:solidFill>
                  <a:prstClr val="black"/>
                </a:solidFill>
              </a:rPr>
              <a:t>Köy seminerleri ( 7 adet )</a:t>
            </a:r>
          </a:p>
        </p:txBody>
      </p:sp>
      <p:sp>
        <p:nvSpPr>
          <p:cNvPr id="9" name="8 Metin kutusu"/>
          <p:cNvSpPr txBox="1"/>
          <p:nvPr/>
        </p:nvSpPr>
        <p:spPr>
          <a:xfrm>
            <a:off x="971600" y="1124744"/>
            <a:ext cx="77768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600" b="1" dirty="0" smtClean="0">
                <a:latin typeface="Calibri" pitchFamily="34" charset="0"/>
              </a:rPr>
              <a:t> 2.2.  SOMUT ÇIKTILAR</a:t>
            </a:r>
            <a:endParaRPr lang="tr-TR" sz="3600" b="1" dirty="0" smtClean="0">
              <a:solidFill>
                <a:prstClr val="black"/>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714348" y="928670"/>
            <a:ext cx="77768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600" b="1" dirty="0" smtClean="0">
                <a:latin typeface="Calibri" pitchFamily="34" charset="0"/>
              </a:rPr>
              <a:t> 2.3. ÇARPAN ETKİLER</a:t>
            </a:r>
            <a:endParaRPr lang="tr-TR" sz="3600" b="1" dirty="0" smtClean="0">
              <a:solidFill>
                <a:prstClr val="black"/>
              </a:solidFill>
            </a:endParaRPr>
          </a:p>
        </p:txBody>
      </p:sp>
      <p:pic>
        <p:nvPicPr>
          <p:cNvPr id="2052" name="Picture 4" descr="http://www.cubedcommunications.com.au/site/wp-content/uploads/2010/07/butwhy.jpg"/>
          <p:cNvPicPr>
            <a:picLocks noChangeAspect="1" noChangeArrowheads="1"/>
          </p:cNvPicPr>
          <p:nvPr/>
        </p:nvPicPr>
        <p:blipFill>
          <a:blip r:embed="rId3" cstate="print"/>
          <a:srcRect/>
          <a:stretch>
            <a:fillRect/>
          </a:stretch>
        </p:blipFill>
        <p:spPr bwMode="auto">
          <a:xfrm>
            <a:off x="1285884" y="1643050"/>
            <a:ext cx="6429388" cy="477703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6" name="5 Komut Düğmesi: Film">
            <a:hlinkClick r:id="rId2" action="ppaction://program" highlightClick="1"/>
          </p:cNvPr>
          <p:cNvSpPr/>
          <p:nvPr/>
        </p:nvSpPr>
        <p:spPr>
          <a:xfrm>
            <a:off x="785786" y="1142984"/>
            <a:ext cx="7715304" cy="457203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magesCA0I1CU5.jpg"/>
          <p:cNvPicPr>
            <a:picLocks noChangeAspect="1"/>
          </p:cNvPicPr>
          <p:nvPr/>
        </p:nvPicPr>
        <p:blipFill>
          <a:blip r:embed="rId3" cstate="print"/>
          <a:stretch>
            <a:fillRect/>
          </a:stretch>
        </p:blipFill>
        <p:spPr>
          <a:xfrm>
            <a:off x="2699792" y="0"/>
            <a:ext cx="6444208" cy="1052736"/>
          </a:xfrm>
          <a:prstGeom prst="rect">
            <a:avLst/>
          </a:prstGeom>
        </p:spPr>
      </p:pic>
      <p:sp>
        <p:nvSpPr>
          <p:cNvPr id="4" name="3 Veri Yer Tutucusu"/>
          <p:cNvSpPr>
            <a:spLocks noGrp="1"/>
          </p:cNvSpPr>
          <p:nvPr>
            <p:ph type="dt" sz="half" idx="10"/>
          </p:nvPr>
        </p:nvSpPr>
        <p:spPr/>
        <p:txBody>
          <a:bodyPr/>
          <a:lstStyle/>
          <a:p>
            <a:pPr>
              <a:defRPr/>
            </a:pPr>
            <a:fld id="{DB4167B7-CC6A-41FB-A2FC-1F68F3BA5327}"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2F66E6D5-6BC8-4A05-B616-C5B2448A754D}" type="slidenum">
              <a:rPr lang="tr-TR" smtClean="0"/>
              <a:pPr>
                <a:defRPr/>
              </a:pPr>
              <a:t>74</a:t>
            </a:fld>
            <a:endParaRPr lang="tr-TR"/>
          </a:p>
        </p:txBody>
      </p:sp>
      <p:sp>
        <p:nvSpPr>
          <p:cNvPr id="37891" name="2 İçerik Yer Tutucusu"/>
          <p:cNvSpPr>
            <a:spLocks noGrp="1"/>
          </p:cNvSpPr>
          <p:nvPr>
            <p:ph idx="4294967295"/>
          </p:nvPr>
        </p:nvSpPr>
        <p:spPr>
          <a:xfrm>
            <a:off x="0" y="1643063"/>
            <a:ext cx="9144000" cy="4525962"/>
          </a:xfrm>
        </p:spPr>
        <p:txBody>
          <a:bodyPr/>
          <a:lstStyle/>
          <a:p>
            <a:r>
              <a:rPr lang="tr-TR" sz="2400" dirty="0" smtClean="0">
                <a:solidFill>
                  <a:schemeClr val="tx1"/>
                </a:solidFill>
                <a:latin typeface="Calibri" pitchFamily="34" charset="0"/>
                <a:cs typeface="Arial" charset="0"/>
              </a:rPr>
              <a:t>Proje faaliyetlerinin sonuçlarının </a:t>
            </a:r>
            <a:r>
              <a:rPr lang="tr-TR" sz="2400" dirty="0" smtClean="0">
                <a:solidFill>
                  <a:srgbClr val="FF0000"/>
                </a:solidFill>
                <a:latin typeface="Calibri" pitchFamily="34" charset="0"/>
                <a:cs typeface="Arial" charset="0"/>
              </a:rPr>
              <a:t>yayılması</a:t>
            </a:r>
            <a:r>
              <a:rPr lang="tr-TR" sz="2400" dirty="0" smtClean="0">
                <a:solidFill>
                  <a:schemeClr val="tx1"/>
                </a:solidFill>
                <a:latin typeface="Calibri" pitchFamily="34" charset="0"/>
                <a:cs typeface="Arial" charset="0"/>
              </a:rPr>
              <a:t> ve </a:t>
            </a:r>
            <a:r>
              <a:rPr lang="tr-TR" sz="2400" dirty="0" smtClean="0">
                <a:solidFill>
                  <a:srgbClr val="FF0000"/>
                </a:solidFill>
                <a:latin typeface="Calibri" pitchFamily="34" charset="0"/>
                <a:cs typeface="Arial" charset="0"/>
              </a:rPr>
              <a:t>örnek alınmasıdır.</a:t>
            </a:r>
          </a:p>
          <a:p>
            <a:pPr>
              <a:buFont typeface="Arial" charset="0"/>
              <a:buNone/>
            </a:pPr>
            <a:r>
              <a:rPr lang="tr-TR" sz="2400" dirty="0" smtClean="0">
                <a:solidFill>
                  <a:schemeClr val="tx1"/>
                </a:solidFill>
                <a:latin typeface="Calibri" pitchFamily="34" charset="0"/>
                <a:cs typeface="Arial" charset="0"/>
              </a:rPr>
              <a:t> </a:t>
            </a:r>
          </a:p>
          <a:p>
            <a:pPr>
              <a:buFont typeface="Arial" charset="0"/>
              <a:buNone/>
            </a:pPr>
            <a:r>
              <a:rPr lang="tr-TR" sz="2400" dirty="0" smtClean="0">
                <a:solidFill>
                  <a:schemeClr val="tx1"/>
                </a:solidFill>
                <a:latin typeface="Calibri" pitchFamily="34" charset="0"/>
                <a:cs typeface="Arial" charset="0"/>
              </a:rPr>
              <a:t>	</a:t>
            </a:r>
            <a:r>
              <a:rPr lang="tr-TR" sz="2400" u="sng" dirty="0" smtClean="0">
                <a:solidFill>
                  <a:schemeClr val="tx1"/>
                </a:solidFill>
                <a:latin typeface="Calibri" pitchFamily="34" charset="0"/>
                <a:cs typeface="Arial" charset="0"/>
              </a:rPr>
              <a:t>Bu bölümde aşağıdaki unsurlar önemlidir:</a:t>
            </a:r>
          </a:p>
          <a:p>
            <a:pPr algn="just"/>
            <a:r>
              <a:rPr lang="tr-TR" sz="2400" dirty="0" smtClean="0">
                <a:solidFill>
                  <a:schemeClr val="tx1"/>
                </a:solidFill>
                <a:latin typeface="Calibri" pitchFamily="34" charset="0"/>
                <a:cs typeface="Arial" charset="0"/>
              </a:rPr>
              <a:t>Projenin bölgedeki diğer kesimleri, sektörleri </a:t>
            </a:r>
            <a:r>
              <a:rPr lang="tr-TR" sz="2400" dirty="0" smtClean="0">
                <a:solidFill>
                  <a:srgbClr val="FF0000"/>
                </a:solidFill>
                <a:latin typeface="Calibri" pitchFamily="34" charset="0"/>
                <a:cs typeface="Arial" charset="0"/>
              </a:rPr>
              <a:t>olumlu etkileme </a:t>
            </a:r>
            <a:r>
              <a:rPr lang="tr-TR" sz="2400" dirty="0" smtClean="0">
                <a:solidFill>
                  <a:schemeClr val="tx1"/>
                </a:solidFill>
                <a:latin typeface="Calibri" pitchFamily="34" charset="0"/>
                <a:cs typeface="Arial" charset="0"/>
              </a:rPr>
              <a:t>kapasitesinin olması,</a:t>
            </a:r>
          </a:p>
          <a:p>
            <a:pPr algn="just"/>
            <a:endParaRPr lang="tr-TR" sz="2400" dirty="0" smtClean="0">
              <a:solidFill>
                <a:schemeClr val="tx1"/>
              </a:solidFill>
              <a:latin typeface="Calibri" pitchFamily="34" charset="0"/>
              <a:cs typeface="Arial" charset="0"/>
            </a:endParaRPr>
          </a:p>
          <a:p>
            <a:pPr algn="just"/>
            <a:endParaRPr lang="tr-TR" sz="400" dirty="0" smtClean="0">
              <a:solidFill>
                <a:schemeClr val="tx1"/>
              </a:solidFill>
              <a:latin typeface="Calibri" pitchFamily="34" charset="0"/>
              <a:cs typeface="Arial" charset="0"/>
            </a:endParaRPr>
          </a:p>
          <a:p>
            <a:pPr algn="just"/>
            <a:r>
              <a:rPr lang="tr-TR" sz="2400" dirty="0" smtClean="0">
                <a:solidFill>
                  <a:schemeClr val="tx1"/>
                </a:solidFill>
                <a:latin typeface="Calibri" pitchFamily="34" charset="0"/>
                <a:cs typeface="Arial" charset="0"/>
              </a:rPr>
              <a:t>Projenin </a:t>
            </a:r>
            <a:r>
              <a:rPr lang="tr-TR" sz="2400" dirty="0" smtClean="0">
                <a:solidFill>
                  <a:srgbClr val="FF0000"/>
                </a:solidFill>
                <a:latin typeface="Calibri" pitchFamily="34" charset="0"/>
                <a:cs typeface="Arial" charset="0"/>
              </a:rPr>
              <a:t>kaynak</a:t>
            </a:r>
            <a:r>
              <a:rPr lang="tr-TR" sz="2400" dirty="0" smtClean="0">
                <a:solidFill>
                  <a:schemeClr val="tx1"/>
                </a:solidFill>
                <a:latin typeface="Calibri" pitchFamily="34" charset="0"/>
                <a:cs typeface="Arial" charset="0"/>
              </a:rPr>
              <a:t> kullanımında </a:t>
            </a:r>
            <a:r>
              <a:rPr lang="tr-TR" sz="2400" dirty="0" smtClean="0">
                <a:solidFill>
                  <a:srgbClr val="FF0000"/>
                </a:solidFill>
                <a:latin typeface="Calibri" pitchFamily="34" charset="0"/>
                <a:cs typeface="Arial" charset="0"/>
              </a:rPr>
              <a:t>verimlilik</a:t>
            </a:r>
            <a:r>
              <a:rPr lang="tr-TR" sz="2400" dirty="0" smtClean="0">
                <a:solidFill>
                  <a:schemeClr val="tx1"/>
                </a:solidFill>
                <a:latin typeface="Calibri" pitchFamily="34" charset="0"/>
                <a:cs typeface="Arial" charset="0"/>
              </a:rPr>
              <a:t> artışına etkisi olması</a:t>
            </a:r>
          </a:p>
          <a:p>
            <a:pPr algn="just"/>
            <a:endParaRPr lang="tr-TR" sz="2400" dirty="0" smtClean="0">
              <a:solidFill>
                <a:schemeClr val="tx1"/>
              </a:solidFill>
              <a:latin typeface="Calibri" pitchFamily="34" charset="0"/>
              <a:cs typeface="Arial" charset="0"/>
            </a:endParaRPr>
          </a:p>
          <a:p>
            <a:pPr algn="just"/>
            <a:endParaRPr lang="tr-TR" sz="400" dirty="0" smtClean="0">
              <a:solidFill>
                <a:schemeClr val="tx1"/>
              </a:solidFill>
              <a:latin typeface="Calibri" pitchFamily="34" charset="0"/>
              <a:cs typeface="Arial" charset="0"/>
            </a:endParaRPr>
          </a:p>
          <a:p>
            <a:pPr algn="just"/>
            <a:r>
              <a:rPr lang="tr-TR" sz="2400" dirty="0" smtClean="0">
                <a:solidFill>
                  <a:schemeClr val="tx1"/>
                </a:solidFill>
                <a:latin typeface="Calibri" pitchFamily="34" charset="0"/>
                <a:cs typeface="Arial" charset="0"/>
              </a:rPr>
              <a:t>Projenin </a:t>
            </a:r>
            <a:r>
              <a:rPr lang="tr-TR" sz="2400" dirty="0" smtClean="0">
                <a:solidFill>
                  <a:srgbClr val="FF0000"/>
                </a:solidFill>
                <a:latin typeface="Calibri" pitchFamily="34" charset="0"/>
                <a:cs typeface="Arial" charset="0"/>
              </a:rPr>
              <a:t>tekrarlanabilir</a:t>
            </a:r>
            <a:r>
              <a:rPr lang="tr-TR" sz="2400" dirty="0" smtClean="0">
                <a:solidFill>
                  <a:schemeClr val="tx1"/>
                </a:solidFill>
                <a:latin typeface="Calibri" pitchFamily="34" charset="0"/>
                <a:cs typeface="Arial" charset="0"/>
              </a:rPr>
              <a:t> bir modeli, uygulamayı öngörmesi</a:t>
            </a:r>
          </a:p>
          <a:p>
            <a:pPr algn="just">
              <a:buFont typeface="Arial" charset="0"/>
              <a:buNone/>
            </a:pPr>
            <a:r>
              <a:rPr lang="tr-TR" sz="2400" dirty="0" smtClean="0">
                <a:solidFill>
                  <a:schemeClr val="tx1"/>
                </a:solidFill>
                <a:latin typeface="Calibri" pitchFamily="34" charset="0"/>
                <a:cs typeface="Arial" charset="0"/>
              </a:rPr>
              <a:t>	(En fazla 1 sayfa)</a:t>
            </a:r>
          </a:p>
        </p:txBody>
      </p:sp>
      <p:sp>
        <p:nvSpPr>
          <p:cNvPr id="8" name="2 Başlık"/>
          <p:cNvSpPr txBox="1">
            <a:spLocks/>
          </p:cNvSpPr>
          <p:nvPr/>
        </p:nvSpPr>
        <p:spPr bwMode="auto">
          <a:xfrm>
            <a:off x="0" y="1124744"/>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rgbClr val="C00000"/>
                </a:solidFill>
                <a:latin typeface="Calibri" pitchFamily="34" charset="0"/>
              </a:rPr>
              <a:t>2.3 </a:t>
            </a:r>
            <a:r>
              <a:rPr lang="tr-TR" sz="2800" b="1" dirty="0" smtClean="0">
                <a:latin typeface="Calibri" pitchFamily="34" charset="0"/>
              </a:rPr>
              <a:t>ÇARPAN ETKİLERİ</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3A90C7F9-4D62-46B2-A56B-255B6A22FE7B}"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ACCE0C61-657D-4331-AEF0-69A66792DE9A}" type="slidenum">
              <a:rPr lang="tr-TR" smtClean="0"/>
              <a:pPr>
                <a:defRPr/>
              </a:pPr>
              <a:t>75</a:t>
            </a:fld>
            <a:endParaRPr lang="tr-TR"/>
          </a:p>
        </p:txBody>
      </p:sp>
      <p:sp>
        <p:nvSpPr>
          <p:cNvPr id="38915" name="2 İçerik Yer Tutucusu"/>
          <p:cNvSpPr>
            <a:spLocks noGrp="1"/>
          </p:cNvSpPr>
          <p:nvPr>
            <p:ph idx="4294967295"/>
          </p:nvPr>
        </p:nvSpPr>
        <p:spPr>
          <a:xfrm>
            <a:off x="0" y="1600200"/>
            <a:ext cx="9144000" cy="4525963"/>
          </a:xfrm>
        </p:spPr>
        <p:txBody>
          <a:bodyPr/>
          <a:lstStyle/>
          <a:p>
            <a:pPr algn="just"/>
            <a:r>
              <a:rPr lang="tr-TR" sz="2400" dirty="0" smtClean="0">
                <a:solidFill>
                  <a:schemeClr val="tx1"/>
                </a:solidFill>
                <a:latin typeface="Calibri" pitchFamily="34" charset="0"/>
                <a:cs typeface="Arial" charset="0"/>
              </a:rPr>
              <a:t>Projenin tedarikçiler, diğer girişimciler veya müşteriler için </a:t>
            </a:r>
            <a:r>
              <a:rPr lang="tr-TR" sz="2400" dirty="0" smtClean="0">
                <a:solidFill>
                  <a:srgbClr val="FF0000"/>
                </a:solidFill>
                <a:latin typeface="Calibri" pitchFamily="34" charset="0"/>
                <a:cs typeface="Arial" charset="0"/>
              </a:rPr>
              <a:t>yeni iş imkanları </a:t>
            </a:r>
            <a:r>
              <a:rPr lang="tr-TR" sz="2400" dirty="0" smtClean="0">
                <a:solidFill>
                  <a:schemeClr val="tx1"/>
                </a:solidFill>
                <a:latin typeface="Calibri" pitchFamily="34" charset="0"/>
                <a:cs typeface="Arial" charset="0"/>
              </a:rPr>
              <a:t>yaratacak mı?</a:t>
            </a:r>
          </a:p>
          <a:p>
            <a:pPr algn="just">
              <a:buNone/>
            </a:pPr>
            <a:endParaRPr lang="tr-TR" sz="2400" dirty="0" smtClean="0">
              <a:solidFill>
                <a:schemeClr val="tx1"/>
              </a:solidFill>
              <a:latin typeface="Calibri" pitchFamily="34" charset="0"/>
              <a:cs typeface="Arial" charset="0"/>
            </a:endParaRPr>
          </a:p>
          <a:p>
            <a:pPr algn="just"/>
            <a:r>
              <a:rPr lang="tr-TR" sz="2400" dirty="0" smtClean="0">
                <a:solidFill>
                  <a:schemeClr val="tx1"/>
                </a:solidFill>
                <a:latin typeface="Calibri" pitchFamily="34" charset="0"/>
                <a:cs typeface="Arial" charset="0"/>
              </a:rPr>
              <a:t>Proje, </a:t>
            </a:r>
            <a:r>
              <a:rPr lang="tr-TR" sz="2400" dirty="0" smtClean="0">
                <a:solidFill>
                  <a:srgbClr val="FF0000"/>
                </a:solidFill>
                <a:latin typeface="Calibri" pitchFamily="34" charset="0"/>
                <a:cs typeface="Arial" charset="0"/>
              </a:rPr>
              <a:t>tedarikçilerin</a:t>
            </a:r>
            <a:r>
              <a:rPr lang="tr-TR" sz="2400" dirty="0" smtClean="0">
                <a:solidFill>
                  <a:schemeClr val="tx1"/>
                </a:solidFill>
                <a:latin typeface="Calibri" pitchFamily="34" charset="0"/>
                <a:cs typeface="Arial" charset="0"/>
              </a:rPr>
              <a:t> ürünlerinin veya </a:t>
            </a:r>
            <a:r>
              <a:rPr lang="tr-TR" sz="2400" dirty="0" smtClean="0">
                <a:solidFill>
                  <a:srgbClr val="FF0000"/>
                </a:solidFill>
                <a:latin typeface="Calibri" pitchFamily="34" charset="0"/>
                <a:cs typeface="Arial" charset="0"/>
              </a:rPr>
              <a:t>müşterilerin</a:t>
            </a:r>
            <a:r>
              <a:rPr lang="tr-TR" sz="2400" dirty="0" smtClean="0">
                <a:solidFill>
                  <a:schemeClr val="tx1"/>
                </a:solidFill>
                <a:latin typeface="Calibri" pitchFamily="34" charset="0"/>
                <a:cs typeface="Arial" charset="0"/>
              </a:rPr>
              <a:t> kullandığı ürünlerin </a:t>
            </a:r>
            <a:r>
              <a:rPr lang="tr-TR" sz="2400" dirty="0" smtClean="0">
                <a:solidFill>
                  <a:srgbClr val="FF0000"/>
                </a:solidFill>
                <a:latin typeface="Calibri" pitchFamily="34" charset="0"/>
                <a:cs typeface="Arial" charset="0"/>
              </a:rPr>
              <a:t>kalitesinin iyileştirilmesini </a:t>
            </a:r>
            <a:r>
              <a:rPr lang="tr-TR" sz="2400" dirty="0" smtClean="0">
                <a:solidFill>
                  <a:schemeClr val="tx1"/>
                </a:solidFill>
                <a:latin typeface="Calibri" pitchFamily="34" charset="0"/>
                <a:cs typeface="Arial" charset="0"/>
              </a:rPr>
              <a:t>sağlayacak mı?</a:t>
            </a:r>
          </a:p>
          <a:p>
            <a:pPr algn="just">
              <a:buNone/>
            </a:pPr>
            <a:endParaRPr lang="tr-TR" sz="2400" dirty="0" smtClean="0">
              <a:solidFill>
                <a:schemeClr val="tx1"/>
              </a:solidFill>
              <a:latin typeface="Calibri" pitchFamily="34" charset="0"/>
              <a:cs typeface="Arial" charset="0"/>
            </a:endParaRPr>
          </a:p>
          <a:p>
            <a:pPr algn="just"/>
            <a:r>
              <a:rPr lang="tr-TR" sz="2400" dirty="0" smtClean="0">
                <a:solidFill>
                  <a:schemeClr val="tx1"/>
                </a:solidFill>
                <a:latin typeface="Calibri" pitchFamily="34" charset="0"/>
                <a:cs typeface="Arial" charset="0"/>
              </a:rPr>
              <a:t>Proje kapsamında </a:t>
            </a:r>
            <a:r>
              <a:rPr lang="tr-TR" sz="2400" dirty="0" smtClean="0">
                <a:solidFill>
                  <a:srgbClr val="FF0000"/>
                </a:solidFill>
                <a:latin typeface="Calibri" pitchFamily="34" charset="0"/>
                <a:cs typeface="Arial" charset="0"/>
              </a:rPr>
              <a:t>hedef gruplarınız</a:t>
            </a:r>
            <a:r>
              <a:rPr lang="tr-TR" sz="2400" dirty="0" smtClean="0">
                <a:solidFill>
                  <a:schemeClr val="tx1"/>
                </a:solidFill>
                <a:latin typeface="Calibri" pitchFamily="34" charset="0"/>
                <a:cs typeface="Arial" charset="0"/>
              </a:rPr>
              <a:t> dolayısıyla başka kimler etkilenecek? Bu grupları </a:t>
            </a:r>
            <a:r>
              <a:rPr lang="tr-TR" sz="2400" dirty="0" smtClean="0">
                <a:solidFill>
                  <a:srgbClr val="FF0000"/>
                </a:solidFill>
                <a:latin typeface="Calibri" pitchFamily="34" charset="0"/>
                <a:cs typeface="Arial" charset="0"/>
              </a:rPr>
              <a:t>somut olarak</a:t>
            </a:r>
            <a:r>
              <a:rPr lang="tr-TR" sz="2400" dirty="0" smtClean="0">
                <a:solidFill>
                  <a:schemeClr val="tx1"/>
                </a:solidFill>
                <a:latin typeface="Calibri" pitchFamily="34" charset="0"/>
                <a:cs typeface="Arial" charset="0"/>
              </a:rPr>
              <a:t> gösterebiliyor musunuz?</a:t>
            </a:r>
          </a:p>
        </p:txBody>
      </p:sp>
      <p:sp>
        <p:nvSpPr>
          <p:cNvPr id="6" name="2 Başlık"/>
          <p:cNvSpPr txBox="1">
            <a:spLocks/>
          </p:cNvSpPr>
          <p:nvPr/>
        </p:nvSpPr>
        <p:spPr bwMode="auto">
          <a:xfrm>
            <a:off x="2735288" y="611977"/>
            <a:ext cx="640871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3200" b="1" dirty="0" smtClean="0">
                <a:solidFill>
                  <a:srgbClr val="C00000"/>
                </a:solidFill>
                <a:latin typeface="Calibri" pitchFamily="34" charset="0"/>
              </a:rPr>
              <a:t>2.3 </a:t>
            </a:r>
            <a:r>
              <a:rPr lang="tr-TR" sz="3200" b="1" dirty="0" smtClean="0">
                <a:latin typeface="Calibri" pitchFamily="34" charset="0"/>
              </a:rPr>
              <a:t>ÇARPAN ETKİLERİ</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251520" y="2204864"/>
            <a:ext cx="8676455" cy="2251065"/>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tr-TR" sz="2400" dirty="0" smtClean="0">
                <a:latin typeface="Calibri" pitchFamily="34" charset="0"/>
              </a:rPr>
              <a:t>Proje sonuçları bakımından tekrarlanma ve yayılma olasılığı yüksek bir projedir. Çünkü proje kapsamında TR 52 bölgesinin … potansiyelinin artırılmasına, tanıtımına katkıda bulunarak sosyal alt yapı imkânlarının geliştirilmesine katkı sağlanacaktır.</a:t>
            </a:r>
            <a:endParaRPr lang="tr-TR" sz="2400" dirty="0" smtClean="0">
              <a:solidFill>
                <a:prstClr val="black"/>
              </a:solidFill>
              <a:latin typeface="Calibri" pitchFamily="34" charset="0"/>
            </a:endParaRPr>
          </a:p>
        </p:txBody>
      </p:sp>
      <p:sp>
        <p:nvSpPr>
          <p:cNvPr id="9" name="8 Metin kutusu"/>
          <p:cNvSpPr txBox="1"/>
          <p:nvPr/>
        </p:nvSpPr>
        <p:spPr>
          <a:xfrm>
            <a:off x="971600" y="1124744"/>
            <a:ext cx="77768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600" b="1" dirty="0" smtClean="0">
                <a:solidFill>
                  <a:srgbClr val="C00000"/>
                </a:solidFill>
                <a:latin typeface="Calibri" pitchFamily="34" charset="0"/>
              </a:rPr>
              <a:t>2.3 </a:t>
            </a:r>
            <a:r>
              <a:rPr lang="tr-TR" sz="3600" b="1" dirty="0" smtClean="0">
                <a:latin typeface="Calibri" pitchFamily="34" charset="0"/>
              </a:rPr>
              <a:t>ÇARPAN ETKİLERİ</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251520" y="2204864"/>
            <a:ext cx="8676455" cy="2251065"/>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tr-TR" sz="2400" dirty="0" smtClean="0">
                <a:latin typeface="Calibri" pitchFamily="34" charset="0"/>
              </a:rPr>
              <a:t>Proje sonuçları bakımından tekrarlanma ve yayılma olasılığı yüksek bir projedir. Çünkü proje kapsamında TR 52 bölgesinin … potansiyelinin artırılmasına, tanıtımına katkıda bulunarak sosyal alt yapı imkânlarının geliştirilmesine katkı sağlanacaktır.</a:t>
            </a:r>
            <a:endParaRPr lang="tr-TR" sz="2400" dirty="0" smtClean="0">
              <a:solidFill>
                <a:prstClr val="black"/>
              </a:solidFill>
              <a:latin typeface="Calibri" pitchFamily="34" charset="0"/>
            </a:endParaRPr>
          </a:p>
        </p:txBody>
      </p:sp>
      <p:sp>
        <p:nvSpPr>
          <p:cNvPr id="9" name="8 Metin kutusu"/>
          <p:cNvSpPr txBox="1"/>
          <p:nvPr/>
        </p:nvSpPr>
        <p:spPr>
          <a:xfrm>
            <a:off x="971600" y="1124744"/>
            <a:ext cx="77768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600" b="1" dirty="0" smtClean="0">
                <a:solidFill>
                  <a:srgbClr val="C00000"/>
                </a:solidFill>
                <a:latin typeface="Calibri" pitchFamily="34" charset="0"/>
              </a:rPr>
              <a:t>2.3 </a:t>
            </a:r>
            <a:r>
              <a:rPr lang="tr-TR" sz="3600" b="1" dirty="0" smtClean="0">
                <a:latin typeface="Calibri" pitchFamily="34" charset="0"/>
              </a:rPr>
              <a:t>ÇARPAN ETKİLERİ</a:t>
            </a:r>
          </a:p>
        </p:txBody>
      </p:sp>
      <p:sp>
        <p:nvSpPr>
          <p:cNvPr id="4" name="3 Çarpma"/>
          <p:cNvSpPr/>
          <p:nvPr/>
        </p:nvSpPr>
        <p:spPr>
          <a:xfrm>
            <a:off x="2411760" y="2348880"/>
            <a:ext cx="4824536" cy="288032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5" name="4 Metin kutusu"/>
          <p:cNvSpPr txBox="1"/>
          <p:nvPr/>
        </p:nvSpPr>
        <p:spPr>
          <a:xfrm>
            <a:off x="2025034" y="5157192"/>
            <a:ext cx="5442516"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tr-TR" sz="3200" b="1" dirty="0" smtClean="0">
                <a:solidFill>
                  <a:srgbClr val="C00000"/>
                </a:solidFill>
                <a:latin typeface="Comic Sans MS" pitchFamily="66" charset="0"/>
              </a:rPr>
              <a:t>ÇOK YETERSİZ VE KLİŞE</a:t>
            </a:r>
            <a:endParaRPr lang="tr-TR" sz="3200" b="1"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251520" y="1700808"/>
            <a:ext cx="8676455" cy="517064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tr-TR" sz="2000" dirty="0" smtClean="0">
                <a:latin typeface="Calibri" pitchFamily="34" charset="0"/>
              </a:rPr>
              <a:t>Projenin uygulanması ile benzer projelere </a:t>
            </a:r>
            <a:r>
              <a:rPr lang="tr-TR" sz="2000" dirty="0" smtClean="0">
                <a:solidFill>
                  <a:srgbClr val="C00000"/>
                </a:solidFill>
                <a:latin typeface="Calibri" pitchFamily="34" charset="0"/>
              </a:rPr>
              <a:t>örnek</a:t>
            </a:r>
            <a:r>
              <a:rPr lang="tr-TR" sz="2000" dirty="0" smtClean="0">
                <a:latin typeface="Calibri" pitchFamily="34" charset="0"/>
              </a:rPr>
              <a:t> teşkil edecek, </a:t>
            </a:r>
            <a:r>
              <a:rPr lang="tr-TR" sz="2000" dirty="0" smtClean="0">
                <a:solidFill>
                  <a:srgbClr val="C00000"/>
                </a:solidFill>
                <a:latin typeface="Calibri" pitchFamily="34" charset="0"/>
              </a:rPr>
              <a:t>girişimcilik</a:t>
            </a:r>
            <a:r>
              <a:rPr lang="tr-TR" sz="2000" dirty="0" smtClean="0">
                <a:latin typeface="Calibri" pitchFamily="34" charset="0"/>
              </a:rPr>
              <a:t> ruhunu tetikleyecek ve neticede kaliteli ürün üreten ve </a:t>
            </a:r>
            <a:r>
              <a:rPr lang="tr-TR" sz="2000" dirty="0" smtClean="0">
                <a:solidFill>
                  <a:srgbClr val="C00000"/>
                </a:solidFill>
                <a:latin typeface="Calibri" pitchFamily="34" charset="0"/>
              </a:rPr>
              <a:t>yeter ekonomik büyüklüğe sahip tarımsal işletmelerin oluşturulmasına katkı </a:t>
            </a:r>
            <a:r>
              <a:rPr lang="tr-TR" sz="2000" dirty="0" smtClean="0">
                <a:latin typeface="Calibri" pitchFamily="34" charset="0"/>
              </a:rPr>
              <a:t>sağlayacaktır. </a:t>
            </a:r>
          </a:p>
          <a:p>
            <a:pPr algn="just">
              <a:lnSpc>
                <a:spcPct val="150000"/>
              </a:lnSpc>
            </a:pPr>
            <a:r>
              <a:rPr lang="tr-TR" sz="2000" dirty="0" smtClean="0">
                <a:latin typeface="Calibri" pitchFamily="34" charset="0"/>
              </a:rPr>
              <a:t>İşletmeler kapasite artırarak </a:t>
            </a:r>
            <a:r>
              <a:rPr lang="tr-TR" sz="2000" dirty="0" smtClean="0">
                <a:solidFill>
                  <a:srgbClr val="C00000"/>
                </a:solidFill>
                <a:latin typeface="Calibri" pitchFamily="34" charset="0"/>
              </a:rPr>
              <a:t>verimini dolaysıyla üretimini artıracağı </a:t>
            </a:r>
            <a:r>
              <a:rPr lang="tr-TR" sz="2000" dirty="0" smtClean="0">
                <a:latin typeface="Calibri" pitchFamily="34" charset="0"/>
              </a:rPr>
              <a:t>için, tarımsal işletmelere girdi sağlayan </a:t>
            </a:r>
            <a:r>
              <a:rPr lang="tr-TR" sz="2000" dirty="0" smtClean="0">
                <a:solidFill>
                  <a:srgbClr val="C00000"/>
                </a:solidFill>
                <a:latin typeface="Calibri" pitchFamily="34" charset="0"/>
              </a:rPr>
              <a:t>bayiler ve aracılarda kapasitelerini artırmak </a:t>
            </a:r>
            <a:r>
              <a:rPr lang="tr-TR" sz="2000" dirty="0" smtClean="0">
                <a:latin typeface="Calibri" pitchFamily="34" charset="0"/>
              </a:rPr>
              <a:t>zorunda kalacakları için, dolaylı olarak yeni </a:t>
            </a:r>
            <a:r>
              <a:rPr lang="tr-TR" sz="2000" dirty="0" smtClean="0">
                <a:solidFill>
                  <a:srgbClr val="C00000"/>
                </a:solidFill>
                <a:latin typeface="Calibri" pitchFamily="34" charset="0"/>
              </a:rPr>
              <a:t>istihdam</a:t>
            </a:r>
            <a:r>
              <a:rPr lang="tr-TR" sz="2000" dirty="0" smtClean="0">
                <a:latin typeface="Calibri" pitchFamily="34" charset="0"/>
              </a:rPr>
              <a:t> imkânları oluşacaktır. </a:t>
            </a:r>
          </a:p>
          <a:p>
            <a:pPr algn="just">
              <a:lnSpc>
                <a:spcPct val="150000"/>
              </a:lnSpc>
            </a:pPr>
            <a:r>
              <a:rPr lang="tr-TR" sz="2000" dirty="0" smtClean="0">
                <a:latin typeface="Calibri" pitchFamily="34" charset="0"/>
              </a:rPr>
              <a:t>Verilecek olan eğitimler ile atıl alanların </a:t>
            </a:r>
            <a:r>
              <a:rPr lang="tr-TR" sz="2000" dirty="0" smtClean="0">
                <a:solidFill>
                  <a:srgbClr val="C00000"/>
                </a:solidFill>
                <a:latin typeface="Calibri" pitchFamily="34" charset="0"/>
              </a:rPr>
              <a:t>% 20 oranında yeniden kullanımı </a:t>
            </a:r>
            <a:r>
              <a:rPr lang="tr-TR" sz="2000" dirty="0" smtClean="0">
                <a:latin typeface="Calibri" pitchFamily="34" charset="0"/>
              </a:rPr>
              <a:t>sağlanması öngörülmektedir. Ayrıca Eğitim ve danışmanlık </a:t>
            </a:r>
            <a:r>
              <a:rPr lang="tr-TR" sz="2000" dirty="0" smtClean="0">
                <a:solidFill>
                  <a:srgbClr val="C00000"/>
                </a:solidFill>
                <a:latin typeface="Calibri" pitchFamily="34" charset="0"/>
              </a:rPr>
              <a:t>hizmetiyle sertifikalı süt inekçiliği ve diğer desteklerin kullanımı</a:t>
            </a:r>
            <a:r>
              <a:rPr lang="tr-TR" sz="2000" dirty="0" smtClean="0">
                <a:latin typeface="Calibri" pitchFamily="34" charset="0"/>
              </a:rPr>
              <a:t> gibi faaliyetler </a:t>
            </a:r>
            <a:r>
              <a:rPr lang="tr-TR" sz="2000" dirty="0" smtClean="0">
                <a:solidFill>
                  <a:srgbClr val="C00000"/>
                </a:solidFill>
                <a:latin typeface="Calibri" pitchFamily="34" charset="0"/>
              </a:rPr>
              <a:t>yaygınlaştırılacaktır</a:t>
            </a:r>
            <a:r>
              <a:rPr lang="tr-TR" sz="2000" dirty="0" smtClean="0">
                <a:latin typeface="Calibri" pitchFamily="34" charset="0"/>
              </a:rPr>
              <a:t>. Bu sayede çiftçilerimiz verilen </a:t>
            </a:r>
            <a:r>
              <a:rPr lang="tr-TR" sz="2000" dirty="0" smtClean="0">
                <a:solidFill>
                  <a:srgbClr val="C00000"/>
                </a:solidFill>
                <a:latin typeface="Calibri" pitchFamily="34" charset="0"/>
              </a:rPr>
              <a:t>destekleme ve teşviklerden yararlanmaları artacaktır</a:t>
            </a:r>
            <a:r>
              <a:rPr lang="tr-TR" sz="2000" dirty="0" smtClean="0">
                <a:latin typeface="Calibri" pitchFamily="34" charset="0"/>
              </a:rPr>
              <a:t>. Dolayısı ile </a:t>
            </a:r>
            <a:r>
              <a:rPr lang="tr-TR" sz="2000" dirty="0" smtClean="0">
                <a:solidFill>
                  <a:srgbClr val="C00000"/>
                </a:solidFill>
                <a:latin typeface="Calibri" pitchFamily="34" charset="0"/>
              </a:rPr>
              <a:t>gelir seviyelerinde de artış</a:t>
            </a:r>
            <a:r>
              <a:rPr lang="tr-TR" sz="2000" dirty="0" smtClean="0">
                <a:latin typeface="Calibri" pitchFamily="34" charset="0"/>
              </a:rPr>
              <a:t> olacaktır. </a:t>
            </a:r>
            <a:endParaRPr lang="tr-TR" sz="2000" dirty="0" smtClean="0">
              <a:solidFill>
                <a:prstClr val="black"/>
              </a:solidFill>
              <a:latin typeface="Calibri" pitchFamily="34" charset="0"/>
            </a:endParaRPr>
          </a:p>
        </p:txBody>
      </p:sp>
      <p:sp>
        <p:nvSpPr>
          <p:cNvPr id="9" name="8 Metin kutusu"/>
          <p:cNvSpPr txBox="1"/>
          <p:nvPr/>
        </p:nvSpPr>
        <p:spPr>
          <a:xfrm>
            <a:off x="971600" y="908720"/>
            <a:ext cx="77768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600" b="1" dirty="0" smtClean="0">
                <a:solidFill>
                  <a:srgbClr val="C00000"/>
                </a:solidFill>
                <a:latin typeface="Calibri" pitchFamily="34" charset="0"/>
              </a:rPr>
              <a:t>2.3 </a:t>
            </a:r>
            <a:r>
              <a:rPr lang="tr-TR" sz="3600" b="1" dirty="0" smtClean="0">
                <a:latin typeface="Calibri" pitchFamily="34" charset="0"/>
              </a:rPr>
              <a:t>ÇARPAN ETKİLERİ</a:t>
            </a:r>
          </a:p>
        </p:txBody>
      </p:sp>
      <p:pic>
        <p:nvPicPr>
          <p:cNvPr id="142338" name="Picture 2" descr="http://t2.gstatic.com/images?q=tbn:ANd9GcSI-aIoVf120x8IKdbjwAq0B-qp6LGiauH-KabCIPa7Uql6sx3V1g"/>
          <p:cNvPicPr>
            <a:picLocks noChangeAspect="1" noChangeArrowheads="1"/>
          </p:cNvPicPr>
          <p:nvPr/>
        </p:nvPicPr>
        <p:blipFill>
          <a:blip r:embed="rId3" cstate="print"/>
          <a:srcRect/>
          <a:stretch>
            <a:fillRect/>
          </a:stretch>
        </p:blipFill>
        <p:spPr bwMode="auto">
          <a:xfrm>
            <a:off x="6929454" y="0"/>
            <a:ext cx="2214546" cy="1660911"/>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3A90C7F9-4D62-46B2-A56B-255B6A22FE7B}" type="datetime1">
              <a:rPr lang="tr-TR" smtClean="0">
                <a:latin typeface="Calibri" pitchFamily="34" charset="0"/>
              </a:rPr>
              <a:pPr>
                <a:defRPr/>
              </a:pPr>
              <a:t>04.12.2013</a:t>
            </a:fld>
            <a:endParaRPr lang="tr-TR">
              <a:latin typeface="Calibri" pitchFamily="34" charset="0"/>
            </a:endParaRPr>
          </a:p>
        </p:txBody>
      </p:sp>
      <p:sp>
        <p:nvSpPr>
          <p:cNvPr id="5" name="4 Slayt Numarası Yer Tutucusu"/>
          <p:cNvSpPr>
            <a:spLocks noGrp="1"/>
          </p:cNvSpPr>
          <p:nvPr>
            <p:ph type="sldNum" sz="quarter" idx="12"/>
          </p:nvPr>
        </p:nvSpPr>
        <p:spPr/>
        <p:txBody>
          <a:bodyPr/>
          <a:lstStyle/>
          <a:p>
            <a:pPr>
              <a:defRPr/>
            </a:pPr>
            <a:fld id="{4685C91E-36B2-4115-BC15-437A4DA8A7E6}" type="slidenum">
              <a:rPr lang="tr-TR" smtClean="0">
                <a:latin typeface="Calibri" pitchFamily="34" charset="0"/>
              </a:rPr>
              <a:pPr>
                <a:defRPr/>
              </a:pPr>
              <a:t>79</a:t>
            </a:fld>
            <a:endParaRPr lang="tr-TR">
              <a:latin typeface="Calibri" pitchFamily="34" charset="0"/>
            </a:endParaRPr>
          </a:p>
        </p:txBody>
      </p:sp>
      <p:sp>
        <p:nvSpPr>
          <p:cNvPr id="41987" name="2 İçerik Yer Tutucusu"/>
          <p:cNvSpPr>
            <a:spLocks noGrp="1"/>
          </p:cNvSpPr>
          <p:nvPr>
            <p:ph idx="4294967295"/>
          </p:nvPr>
        </p:nvSpPr>
        <p:spPr>
          <a:xfrm>
            <a:off x="0" y="1600200"/>
            <a:ext cx="8229600" cy="4525963"/>
          </a:xfrm>
        </p:spPr>
        <p:txBody>
          <a:bodyPr/>
          <a:lstStyle/>
          <a:p>
            <a:pPr algn="just"/>
            <a:r>
              <a:rPr lang="tr-TR" sz="2800" dirty="0" smtClean="0">
                <a:solidFill>
                  <a:schemeClr val="tx1"/>
                </a:solidFill>
                <a:latin typeface="Calibri" pitchFamily="34" charset="0"/>
                <a:cs typeface="Arial" charset="0"/>
              </a:rPr>
              <a:t>4.Sürdürülebilirlik Başlığı Altında;</a:t>
            </a:r>
          </a:p>
          <a:p>
            <a:pPr algn="just"/>
            <a:r>
              <a:rPr lang="tr-TR" sz="2800" dirty="0" smtClean="0">
                <a:solidFill>
                  <a:schemeClr val="tx1"/>
                </a:solidFill>
                <a:latin typeface="Calibri" pitchFamily="34" charset="0"/>
                <a:cs typeface="Arial" charset="0"/>
              </a:rPr>
              <a:t>4.2 Proje </a:t>
            </a:r>
            <a:r>
              <a:rPr lang="tr-TR" sz="2800" dirty="0" smtClean="0">
                <a:solidFill>
                  <a:srgbClr val="FF0000"/>
                </a:solidFill>
                <a:latin typeface="Calibri" pitchFamily="34" charset="0"/>
                <a:cs typeface="Arial" charset="0"/>
              </a:rPr>
              <a:t>potansiyel çarpan etkileri</a:t>
            </a:r>
            <a:r>
              <a:rPr lang="tr-TR" sz="2800" dirty="0" smtClean="0">
                <a:solidFill>
                  <a:schemeClr val="tx1"/>
                </a:solidFill>
                <a:latin typeface="Calibri" pitchFamily="34" charset="0"/>
                <a:cs typeface="Arial" charset="0"/>
              </a:rPr>
              <a:t> içermekte midir (proje sonuçlarının yinelenmesi ve daha geniş alanları etkilemesi ile bilgi yayılması dahil olmak üzere)?       </a:t>
            </a:r>
          </a:p>
          <a:p>
            <a:pPr algn="just"/>
            <a:endParaRPr lang="tr-TR" sz="2800" dirty="0" smtClean="0">
              <a:latin typeface="Calibri" pitchFamily="34" charset="0"/>
              <a:cs typeface="Arial" charset="0"/>
            </a:endParaRPr>
          </a:p>
          <a:p>
            <a:pPr algn="just">
              <a:buNone/>
            </a:pPr>
            <a:r>
              <a:rPr lang="tr-TR" sz="2800" dirty="0" smtClean="0">
                <a:solidFill>
                  <a:srgbClr val="FF0000"/>
                </a:solidFill>
                <a:latin typeface="Calibri" pitchFamily="34" charset="0"/>
                <a:cs typeface="Arial" charset="0"/>
              </a:rPr>
              <a:t>						5 Puan</a:t>
            </a:r>
          </a:p>
        </p:txBody>
      </p:sp>
      <p:sp>
        <p:nvSpPr>
          <p:cNvPr id="41986" name="1 Başlık"/>
          <p:cNvSpPr>
            <a:spLocks noGrp="1"/>
          </p:cNvSpPr>
          <p:nvPr>
            <p:ph type="title" idx="4294967295"/>
          </p:nvPr>
        </p:nvSpPr>
        <p:spPr>
          <a:xfrm>
            <a:off x="4071938" y="908050"/>
            <a:ext cx="5072062" cy="523875"/>
          </a:xfrm>
          <a:solidFill>
            <a:srgbClr val="F78343"/>
          </a:solidFill>
          <a:scene3d>
            <a:camera prst="orthographicFront"/>
            <a:lightRig rig="flood" dir="t"/>
          </a:scene3d>
          <a:sp3d>
            <a:bevelT/>
            <a:bevelB prst="angle"/>
          </a:sp3d>
        </p:spPr>
        <p:txBody>
          <a:bodyPr wrap="square" rtlCol="0">
            <a:spAutoFit/>
          </a:bodyPr>
          <a:lstStyle/>
          <a:p>
            <a:pPr algn="l"/>
            <a:r>
              <a:rPr lang="tr-TR" sz="2800" b="1" dirty="0" smtClean="0">
                <a:solidFill>
                  <a:prstClr val="black"/>
                </a:solidFill>
                <a:latin typeface="Calibri" pitchFamily="34" charset="0"/>
                <a:cs typeface="Arial" charset="0"/>
              </a:rPr>
              <a:t>Değerlendirme Tablosu</a:t>
            </a:r>
          </a:p>
        </p:txBody>
      </p:sp>
      <p:cxnSp>
        <p:nvCxnSpPr>
          <p:cNvPr id="6" name="5 Düz Ok Bağlayıcısı"/>
          <p:cNvCxnSpPr/>
          <p:nvPr/>
        </p:nvCxnSpPr>
        <p:spPr>
          <a:xfrm>
            <a:off x="3143240" y="4214818"/>
            <a:ext cx="569913" cy="1588"/>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2 Başlık"/>
          <p:cNvSpPr txBox="1">
            <a:spLocks/>
          </p:cNvSpPr>
          <p:nvPr/>
        </p:nvSpPr>
        <p:spPr bwMode="auto">
          <a:xfrm>
            <a:off x="2735288" y="260648"/>
            <a:ext cx="64087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2.3 Çarpan Etkileri</a:t>
            </a:r>
            <a:endParaRPr lang="tr-TR" sz="2400" b="1"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txBox="1">
            <a:spLocks noChangeArrowheads="1"/>
          </p:cNvSpPr>
          <p:nvPr/>
        </p:nvSpPr>
        <p:spPr bwMode="auto">
          <a:xfrm>
            <a:off x="539552" y="1916832"/>
            <a:ext cx="8143875" cy="3750196"/>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ormAutofit/>
          </a:bodyPr>
          <a:lstStyle/>
          <a:p>
            <a:pPr algn="ctr" fontAlgn="auto">
              <a:spcAft>
                <a:spcPts val="0"/>
              </a:spcAft>
              <a:defRPr/>
            </a:pPr>
            <a:endParaRPr lang="tr-TR" sz="3600" b="1" dirty="0" smtClean="0">
              <a:solidFill>
                <a:prstClr val="white"/>
              </a:solidFill>
              <a:effectLst>
                <a:outerShdw blurRad="38100" dist="38100" dir="2700000" algn="tl">
                  <a:srgbClr val="000000"/>
                </a:outerShdw>
              </a:effectLst>
              <a:latin typeface="Georgia"/>
            </a:endParaRPr>
          </a:p>
          <a:p>
            <a:pPr algn="ctr" fontAlgn="auto">
              <a:spcAft>
                <a:spcPts val="0"/>
              </a:spcAft>
              <a:defRPr/>
            </a:pPr>
            <a:r>
              <a:rPr lang="tr-TR" sz="3600" b="1" dirty="0" smtClean="0">
                <a:solidFill>
                  <a:prstClr val="white"/>
                </a:solidFill>
                <a:effectLst>
                  <a:outerShdw blurRad="38100" dist="38100" dir="2700000" algn="tl">
                    <a:srgbClr val="000000"/>
                  </a:outerShdw>
                </a:effectLst>
                <a:latin typeface="Georgia"/>
              </a:rPr>
              <a:t>BAŞVURU FORMUNUN DOLDURULMASI</a:t>
            </a:r>
            <a:endParaRPr lang="tr-TR" sz="4800" b="1" dirty="0">
              <a:solidFill>
                <a:prstClr val="white"/>
              </a:solidFill>
              <a:effectLst>
                <a:outerShdw blurRad="38100" dist="38100" dir="2700000" algn="tl">
                  <a:srgbClr val="000000"/>
                </a:outerShdw>
              </a:effectLst>
              <a:latin typeface="Georgia"/>
            </a:endParaRPr>
          </a:p>
          <a:p>
            <a:pPr algn="ctr" fontAlgn="auto">
              <a:spcAft>
                <a:spcPts val="0"/>
              </a:spcAft>
              <a:defRPr/>
            </a:pPr>
            <a:r>
              <a:rPr lang="tr-TR" sz="4800" b="1" dirty="0">
                <a:solidFill>
                  <a:prstClr val="white"/>
                </a:solidFill>
                <a:effectLst>
                  <a:outerShdw blurRad="38100" dist="38100" dir="2700000" algn="tl">
                    <a:srgbClr val="000000"/>
                  </a:outerShdw>
                </a:effectLst>
                <a:latin typeface="Georgia"/>
              </a:rPr>
              <a:t/>
            </a:r>
            <a:br>
              <a:rPr lang="tr-TR" sz="4800" b="1" dirty="0">
                <a:solidFill>
                  <a:prstClr val="white"/>
                </a:solidFill>
                <a:effectLst>
                  <a:outerShdw blurRad="38100" dist="38100" dir="2700000" algn="tl">
                    <a:srgbClr val="000000"/>
                  </a:outerShdw>
                </a:effectLst>
                <a:latin typeface="Georgia"/>
              </a:rPr>
            </a:br>
            <a:r>
              <a:rPr lang="en-US" sz="4800" b="1" dirty="0">
                <a:solidFill>
                  <a:prstClr val="white"/>
                </a:solidFill>
                <a:effectLst>
                  <a:outerShdw blurRad="38100" dist="38100" dir="2700000" algn="tl">
                    <a:srgbClr val="000000"/>
                  </a:outerShdw>
                </a:effectLst>
                <a:latin typeface="Georgia"/>
                <a:cs typeface="Arial" pitchFamily="34" charset="0"/>
              </a:rPr>
              <a:t> </a:t>
            </a:r>
            <a:endParaRPr lang="en-GB" sz="4800" b="1" dirty="0">
              <a:solidFill>
                <a:prstClr val="white"/>
              </a:solidFill>
              <a:effectLst>
                <a:outerShdw blurRad="38100" dist="38100" dir="2700000" algn="tl">
                  <a:srgbClr val="000000"/>
                </a:outerShdw>
              </a:effectLst>
              <a:latin typeface="Georgia"/>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3A90C7F9-4D62-46B2-A56B-255B6A22FE7B}" type="datetime1">
              <a:rPr lang="tr-TR" smtClean="0">
                <a:latin typeface="Calibri" pitchFamily="34" charset="0"/>
              </a:rPr>
              <a:pPr>
                <a:defRPr/>
              </a:pPr>
              <a:t>04.12.2013</a:t>
            </a:fld>
            <a:endParaRPr lang="tr-TR">
              <a:latin typeface="Calibri" pitchFamily="34" charset="0"/>
            </a:endParaRPr>
          </a:p>
        </p:txBody>
      </p:sp>
      <p:sp>
        <p:nvSpPr>
          <p:cNvPr id="5" name="4 Slayt Numarası Yer Tutucusu"/>
          <p:cNvSpPr>
            <a:spLocks noGrp="1"/>
          </p:cNvSpPr>
          <p:nvPr>
            <p:ph type="sldNum" sz="quarter" idx="12"/>
          </p:nvPr>
        </p:nvSpPr>
        <p:spPr/>
        <p:txBody>
          <a:bodyPr/>
          <a:lstStyle/>
          <a:p>
            <a:pPr>
              <a:defRPr/>
            </a:pPr>
            <a:fld id="{46AD2D21-0EE6-4637-A371-09BC20F4654A}" type="slidenum">
              <a:rPr lang="tr-TR" smtClean="0">
                <a:latin typeface="Calibri" pitchFamily="34" charset="0"/>
              </a:rPr>
              <a:pPr>
                <a:defRPr/>
              </a:pPr>
              <a:t>80</a:t>
            </a:fld>
            <a:endParaRPr lang="tr-TR">
              <a:latin typeface="Calibri" pitchFamily="34" charset="0"/>
            </a:endParaRPr>
          </a:p>
        </p:txBody>
      </p:sp>
      <p:sp>
        <p:nvSpPr>
          <p:cNvPr id="43011" name="2 İçerik Yer Tutucusu"/>
          <p:cNvSpPr>
            <a:spLocks noGrp="1"/>
          </p:cNvSpPr>
          <p:nvPr>
            <p:ph idx="4294967295"/>
          </p:nvPr>
        </p:nvSpPr>
        <p:spPr>
          <a:xfrm>
            <a:off x="72008" y="1600200"/>
            <a:ext cx="8892480" cy="4525963"/>
          </a:xfrm>
        </p:spPr>
        <p:txBody>
          <a:bodyPr/>
          <a:lstStyle/>
          <a:p>
            <a:pPr algn="just"/>
            <a:r>
              <a:rPr lang="tr-TR" sz="2800" dirty="0" smtClean="0">
                <a:solidFill>
                  <a:schemeClr val="tx1"/>
                </a:solidFill>
                <a:latin typeface="Calibri" pitchFamily="34" charset="0"/>
                <a:cs typeface="Arial" charset="0"/>
              </a:rPr>
              <a:t>Başarılı bir proje, fon sağlayıcı kuruluşun desteği bittikten sonra da </a:t>
            </a:r>
            <a:r>
              <a:rPr lang="tr-TR" sz="2800" b="1" dirty="0" smtClean="0">
                <a:solidFill>
                  <a:srgbClr val="C00000"/>
                </a:solidFill>
                <a:latin typeface="Calibri" pitchFamily="34" charset="0"/>
                <a:cs typeface="Arial" charset="0"/>
              </a:rPr>
              <a:t>etkisi</a:t>
            </a:r>
            <a:r>
              <a:rPr lang="tr-TR" sz="2800" dirty="0" smtClean="0">
                <a:solidFill>
                  <a:schemeClr val="tx1"/>
                </a:solidFill>
                <a:latin typeface="Calibri" pitchFamily="34" charset="0"/>
                <a:cs typeface="Arial" charset="0"/>
              </a:rPr>
              <a:t> devam eden projedir.</a:t>
            </a:r>
          </a:p>
          <a:p>
            <a:pPr algn="just"/>
            <a:endParaRPr lang="tr-TR" sz="2800" dirty="0" smtClean="0">
              <a:solidFill>
                <a:schemeClr val="tx1"/>
              </a:solidFill>
              <a:latin typeface="Calibri" pitchFamily="34" charset="0"/>
              <a:cs typeface="Arial" charset="0"/>
            </a:endParaRPr>
          </a:p>
          <a:p>
            <a:pPr algn="ctr"/>
            <a:r>
              <a:rPr lang="tr-TR" sz="2800" b="1" dirty="0" smtClean="0">
                <a:solidFill>
                  <a:srgbClr val="C00000"/>
                </a:solidFill>
                <a:latin typeface="Calibri" pitchFamily="34" charset="0"/>
              </a:rPr>
              <a:t>Sürdürülebilirlik, projenin gerçekleştirilmesi için sağlanan dış yardım sona erdikten sonra da, projenin yarar üretmeye devam etmesidir.</a:t>
            </a:r>
            <a:endParaRPr lang="tr-TR" sz="2800" dirty="0" smtClean="0">
              <a:solidFill>
                <a:srgbClr val="C00000"/>
              </a:solidFill>
              <a:latin typeface="Calibri" pitchFamily="34" charset="0"/>
              <a:cs typeface="Arial" charset="0"/>
            </a:endParaRPr>
          </a:p>
        </p:txBody>
      </p:sp>
      <p:sp>
        <p:nvSpPr>
          <p:cNvPr id="7" name="2 Başlık"/>
          <p:cNvSpPr txBox="1">
            <a:spLocks/>
          </p:cNvSpPr>
          <p:nvPr/>
        </p:nvSpPr>
        <p:spPr bwMode="auto">
          <a:xfrm>
            <a:off x="2699792" y="260648"/>
            <a:ext cx="64087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F6C87139-37C8-4F96-A000-B07BE9C89F8D}" type="slidenum">
              <a:rPr lang="tr-TR" smtClean="0"/>
              <a:pPr>
                <a:defRPr/>
              </a:pPr>
              <a:t>81</a:t>
            </a:fld>
            <a:endParaRPr lang="tr-TR"/>
          </a:p>
        </p:txBody>
      </p:sp>
      <p:sp>
        <p:nvSpPr>
          <p:cNvPr id="44035" name="2 İçerik Yer Tutucusu"/>
          <p:cNvSpPr>
            <a:spLocks noGrp="1"/>
          </p:cNvSpPr>
          <p:nvPr>
            <p:ph idx="4294967295"/>
          </p:nvPr>
        </p:nvSpPr>
        <p:spPr>
          <a:xfrm>
            <a:off x="72008" y="1052513"/>
            <a:ext cx="8892480" cy="432271"/>
          </a:xfrm>
        </p:spPr>
        <p:style>
          <a:lnRef idx="2">
            <a:schemeClr val="dk1"/>
          </a:lnRef>
          <a:fillRef idx="1">
            <a:schemeClr val="lt1"/>
          </a:fillRef>
          <a:effectRef idx="0">
            <a:schemeClr val="dk1"/>
          </a:effectRef>
          <a:fontRef idx="minor">
            <a:schemeClr val="dk1"/>
          </a:fontRef>
        </p:style>
        <p:txBody>
          <a:bodyPr/>
          <a:lstStyle/>
          <a:p>
            <a:pPr>
              <a:buFont typeface="Arial" charset="0"/>
              <a:buNone/>
            </a:pPr>
            <a:r>
              <a:rPr lang="tr-TR" sz="2400" dirty="0" smtClean="0">
                <a:solidFill>
                  <a:schemeClr val="tx1"/>
                </a:solidFill>
                <a:latin typeface="Arial" charset="0"/>
                <a:cs typeface="Arial" charset="0"/>
              </a:rPr>
              <a:t>Sürdürülebilirliği aşağıda belirtilen </a:t>
            </a:r>
            <a:r>
              <a:rPr lang="tr-TR" sz="2400" b="1" dirty="0" smtClean="0">
                <a:solidFill>
                  <a:srgbClr val="C00000"/>
                </a:solidFill>
                <a:latin typeface="Arial" charset="0"/>
                <a:cs typeface="Arial" charset="0"/>
              </a:rPr>
              <a:t>üç</a:t>
            </a:r>
            <a:r>
              <a:rPr lang="tr-TR" sz="2400" dirty="0" smtClean="0">
                <a:solidFill>
                  <a:schemeClr val="tx1"/>
                </a:solidFill>
                <a:latin typeface="Arial" charset="0"/>
                <a:cs typeface="Arial" charset="0"/>
              </a:rPr>
              <a:t> </a:t>
            </a:r>
            <a:r>
              <a:rPr lang="tr-TR" sz="2400" b="1" dirty="0" smtClean="0">
                <a:solidFill>
                  <a:srgbClr val="C00000"/>
                </a:solidFill>
                <a:latin typeface="Arial" charset="0"/>
                <a:cs typeface="Arial" charset="0"/>
              </a:rPr>
              <a:t>boyutuyla</a:t>
            </a:r>
            <a:r>
              <a:rPr lang="tr-TR" sz="2400" dirty="0" smtClean="0">
                <a:solidFill>
                  <a:schemeClr val="tx1"/>
                </a:solidFill>
                <a:latin typeface="Arial" charset="0"/>
                <a:cs typeface="Arial" charset="0"/>
              </a:rPr>
              <a:t> açıklayınız.</a:t>
            </a:r>
          </a:p>
        </p:txBody>
      </p:sp>
      <p:graphicFrame>
        <p:nvGraphicFramePr>
          <p:cNvPr id="8" name="7 Diyagram"/>
          <p:cNvGraphicFramePr/>
          <p:nvPr/>
        </p:nvGraphicFramePr>
        <p:xfrm>
          <a:off x="179512" y="1556792"/>
          <a:ext cx="871296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2 Başlık"/>
          <p:cNvSpPr txBox="1">
            <a:spLocks/>
          </p:cNvSpPr>
          <p:nvPr/>
        </p:nvSpPr>
        <p:spPr bwMode="auto">
          <a:xfrm>
            <a:off x="2699792" y="260648"/>
            <a:ext cx="64087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CFB12CCF-DD8D-44F7-9E09-41D077467789}" type="slidenum">
              <a:rPr lang="tr-TR" smtClean="0"/>
              <a:pPr>
                <a:defRPr/>
              </a:pPr>
              <a:t>82</a:t>
            </a:fld>
            <a:endParaRPr lang="tr-TR"/>
          </a:p>
        </p:txBody>
      </p:sp>
      <p:sp>
        <p:nvSpPr>
          <p:cNvPr id="45059" name="2 İçerik Yer Tutucusu"/>
          <p:cNvSpPr>
            <a:spLocks noGrp="1"/>
          </p:cNvSpPr>
          <p:nvPr>
            <p:ph idx="4294967295"/>
          </p:nvPr>
        </p:nvSpPr>
        <p:spPr>
          <a:xfrm>
            <a:off x="0" y="1916833"/>
            <a:ext cx="9144000" cy="720080"/>
          </a:xfrm>
        </p:spPr>
        <p:txBody>
          <a:bodyPr/>
          <a:lstStyle/>
          <a:p>
            <a:pPr algn="ctr">
              <a:buFont typeface="Wingdings" pitchFamily="2" charset="2"/>
              <a:buChar char="q"/>
            </a:pPr>
            <a:r>
              <a:rPr lang="tr-TR" sz="2800" dirty="0" smtClean="0">
                <a:solidFill>
                  <a:schemeClr val="tx1"/>
                </a:solidFill>
                <a:latin typeface="Calibri" pitchFamily="34" charset="0"/>
                <a:cs typeface="Arial" charset="0"/>
              </a:rPr>
              <a:t>	Faaliyetler </a:t>
            </a:r>
            <a:r>
              <a:rPr lang="tr-TR" sz="2800" dirty="0" smtClean="0">
                <a:solidFill>
                  <a:srgbClr val="FF0000"/>
                </a:solidFill>
                <a:latin typeface="Calibri" pitchFamily="34" charset="0"/>
                <a:cs typeface="Arial" charset="0"/>
              </a:rPr>
              <a:t>destek bittikten</a:t>
            </a:r>
            <a:r>
              <a:rPr lang="tr-TR" sz="2800" dirty="0" smtClean="0">
                <a:solidFill>
                  <a:schemeClr val="tx1"/>
                </a:solidFill>
                <a:latin typeface="Calibri" pitchFamily="34" charset="0"/>
                <a:cs typeface="Arial" charset="0"/>
              </a:rPr>
              <a:t> sonra nasıl </a:t>
            </a:r>
            <a:r>
              <a:rPr lang="tr-TR" sz="2800" dirty="0" smtClean="0">
                <a:solidFill>
                  <a:srgbClr val="FF0000"/>
                </a:solidFill>
                <a:latin typeface="Calibri" pitchFamily="34" charset="0"/>
                <a:cs typeface="Arial" charset="0"/>
              </a:rPr>
              <a:t>finanse</a:t>
            </a:r>
            <a:r>
              <a:rPr lang="tr-TR" sz="2800" dirty="0" smtClean="0">
                <a:solidFill>
                  <a:schemeClr val="tx1"/>
                </a:solidFill>
                <a:latin typeface="Calibri" pitchFamily="34" charset="0"/>
                <a:cs typeface="Arial" charset="0"/>
              </a:rPr>
              <a:t> edilecek?</a:t>
            </a:r>
            <a:r>
              <a:rPr lang="tr-TR" sz="2800" dirty="0" smtClean="0">
                <a:latin typeface="Comic Sans MS" pitchFamily="66" charset="0"/>
                <a:cs typeface="Arial" charset="0"/>
              </a:rPr>
              <a:t> </a:t>
            </a:r>
          </a:p>
          <a:p>
            <a:pPr algn="ctr">
              <a:buNone/>
            </a:pPr>
            <a:r>
              <a:rPr lang="tr-TR" sz="2400" dirty="0" smtClean="0">
                <a:latin typeface="Calibri" pitchFamily="34" charset="0"/>
                <a:cs typeface="Arial" charset="0"/>
              </a:rPr>
              <a:t>(</a:t>
            </a:r>
            <a:r>
              <a:rPr lang="tr-TR" sz="2400" dirty="0" smtClean="0">
                <a:solidFill>
                  <a:srgbClr val="FF0000"/>
                </a:solidFill>
                <a:latin typeface="Calibri" pitchFamily="34" charset="0"/>
                <a:cs typeface="Arial" charset="0"/>
              </a:rPr>
              <a:t>dış kaynak</a:t>
            </a:r>
            <a:r>
              <a:rPr lang="tr-TR" sz="2400" dirty="0" smtClean="0">
                <a:latin typeface="Calibri" pitchFamily="34" charset="0"/>
                <a:cs typeface="Arial" charset="0"/>
              </a:rPr>
              <a:t>, </a:t>
            </a:r>
            <a:r>
              <a:rPr lang="tr-TR" sz="2400" dirty="0" smtClean="0">
                <a:solidFill>
                  <a:srgbClr val="FF0000"/>
                </a:solidFill>
                <a:latin typeface="Calibri" pitchFamily="34" charset="0"/>
                <a:cs typeface="Arial" charset="0"/>
              </a:rPr>
              <a:t>öz kaynak</a:t>
            </a:r>
            <a:r>
              <a:rPr lang="tr-TR" sz="2400" dirty="0" smtClean="0">
                <a:latin typeface="Calibri" pitchFamily="34" charset="0"/>
                <a:cs typeface="Arial" charset="0"/>
              </a:rPr>
              <a:t>, proje kapsamında </a:t>
            </a:r>
            <a:r>
              <a:rPr lang="tr-TR" sz="2400" dirty="0" smtClean="0">
                <a:solidFill>
                  <a:srgbClr val="FF0000"/>
                </a:solidFill>
                <a:latin typeface="Calibri" pitchFamily="34" charset="0"/>
                <a:cs typeface="Arial" charset="0"/>
              </a:rPr>
              <a:t>yaratılacak kaynak </a:t>
            </a:r>
            <a:r>
              <a:rPr lang="tr-TR" sz="2400" dirty="0" smtClean="0">
                <a:latin typeface="Calibri" pitchFamily="34" charset="0"/>
                <a:cs typeface="Arial" charset="0"/>
              </a:rPr>
              <a:t>vb.) </a:t>
            </a:r>
            <a:endParaRPr lang="tr-TR" sz="2400" dirty="0" smtClean="0">
              <a:solidFill>
                <a:schemeClr val="tx1"/>
              </a:solidFill>
              <a:latin typeface="Calibri" pitchFamily="34" charset="0"/>
              <a:cs typeface="Arial" charset="0"/>
            </a:endParaRPr>
          </a:p>
          <a:p>
            <a:pPr algn="just">
              <a:buFont typeface="Wingdings" pitchFamily="2" charset="2"/>
              <a:buChar char="q"/>
            </a:pPr>
            <a:endParaRPr lang="tr-TR" sz="500" dirty="0" smtClean="0">
              <a:solidFill>
                <a:schemeClr val="tx1"/>
              </a:solidFill>
              <a:latin typeface="Calibri" pitchFamily="34" charset="0"/>
              <a:cs typeface="Arial" charset="0"/>
            </a:endParaRPr>
          </a:p>
          <a:p>
            <a:pPr algn="ctr">
              <a:buNone/>
            </a:pPr>
            <a:r>
              <a:rPr lang="tr-TR" sz="2800" dirty="0" smtClean="0">
                <a:solidFill>
                  <a:schemeClr val="tx1"/>
                </a:solidFill>
                <a:latin typeface="Calibri" pitchFamily="34" charset="0"/>
                <a:cs typeface="Arial" charset="0"/>
              </a:rPr>
              <a:t>	</a:t>
            </a:r>
          </a:p>
          <a:p>
            <a:pPr>
              <a:buFont typeface="Arial" charset="0"/>
              <a:buNone/>
            </a:pPr>
            <a:endParaRPr lang="tr-TR" sz="2800" dirty="0" smtClean="0">
              <a:solidFill>
                <a:schemeClr val="tx1"/>
              </a:solidFill>
              <a:latin typeface="Calibri" pitchFamily="34" charset="0"/>
              <a:cs typeface="Arial" charset="0"/>
            </a:endParaRPr>
          </a:p>
        </p:txBody>
      </p:sp>
      <p:sp>
        <p:nvSpPr>
          <p:cNvPr id="6" name="2 Başlık"/>
          <p:cNvSpPr txBox="1">
            <a:spLocks/>
          </p:cNvSpPr>
          <p:nvPr/>
        </p:nvSpPr>
        <p:spPr bwMode="auto">
          <a:xfrm>
            <a:off x="2699792" y="26064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7" name="2 Başlık"/>
          <p:cNvSpPr txBox="1">
            <a:spLocks/>
          </p:cNvSpPr>
          <p:nvPr/>
        </p:nvSpPr>
        <p:spPr bwMode="auto">
          <a:xfrm>
            <a:off x="0" y="1052736"/>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2.4.1 Mali Boyut</a:t>
            </a:r>
            <a:endParaRPr lang="tr-TR" sz="2400" b="1" dirty="0" smtClean="0">
              <a:latin typeface="Calibri" pitchFamily="34" charset="0"/>
            </a:endParaRPr>
          </a:p>
        </p:txBody>
      </p:sp>
      <p:sp>
        <p:nvSpPr>
          <p:cNvPr id="8" name="7 Metin kutusu"/>
          <p:cNvSpPr txBox="1"/>
          <p:nvPr/>
        </p:nvSpPr>
        <p:spPr>
          <a:xfrm>
            <a:off x="755576" y="3680195"/>
            <a:ext cx="8136903" cy="21250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20000"/>
              </a:lnSpc>
            </a:pPr>
            <a:r>
              <a:rPr lang="tr-TR" sz="2800" dirty="0" smtClean="0">
                <a:solidFill>
                  <a:prstClr val="black"/>
                </a:solidFill>
                <a:latin typeface="Calibri" pitchFamily="34" charset="0"/>
                <a:cs typeface="Arial" charset="0"/>
              </a:rPr>
              <a:t>Mali sürdürülebilirlik, özellikle proje kaynaklarının bir kısmının var olan yapıların </a:t>
            </a:r>
            <a:r>
              <a:rPr lang="tr-TR" sz="2800" b="1" dirty="0" smtClean="0">
                <a:solidFill>
                  <a:srgbClr val="FF0000"/>
                </a:solidFill>
                <a:latin typeface="Calibri" pitchFamily="34" charset="0"/>
                <a:cs typeface="Arial" charset="0"/>
              </a:rPr>
              <a:t>mevcut performanslarının</a:t>
            </a:r>
            <a:r>
              <a:rPr lang="tr-TR" sz="2800" b="1" dirty="0" smtClean="0">
                <a:solidFill>
                  <a:prstClr val="black"/>
                </a:solidFill>
                <a:latin typeface="Calibri" pitchFamily="34" charset="0"/>
                <a:cs typeface="Arial" charset="0"/>
              </a:rPr>
              <a:t> </a:t>
            </a:r>
            <a:r>
              <a:rPr lang="tr-TR" sz="2800" dirty="0" smtClean="0">
                <a:solidFill>
                  <a:prstClr val="black"/>
                </a:solidFill>
                <a:latin typeface="Calibri" pitchFamily="34" charset="0"/>
                <a:cs typeface="Arial" charset="0"/>
              </a:rPr>
              <a:t>iyileştirilmesine ya da </a:t>
            </a:r>
            <a:r>
              <a:rPr lang="tr-TR" sz="2800" b="1" dirty="0" smtClean="0">
                <a:solidFill>
                  <a:srgbClr val="FF0000"/>
                </a:solidFill>
                <a:latin typeface="Calibri" pitchFamily="34" charset="0"/>
                <a:cs typeface="Arial" charset="0"/>
              </a:rPr>
              <a:t>yeni alanların </a:t>
            </a:r>
            <a:r>
              <a:rPr lang="tr-TR" sz="2800" dirty="0" smtClean="0">
                <a:solidFill>
                  <a:prstClr val="black"/>
                </a:solidFill>
                <a:latin typeface="Calibri" pitchFamily="34" charset="0"/>
                <a:cs typeface="Arial" charset="0"/>
              </a:rPr>
              <a:t>yaratılmasına ayrıldığı durumlarda önem kazanır.</a:t>
            </a:r>
            <a:endParaRPr lang="tr-T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251520" y="2073042"/>
            <a:ext cx="8676455" cy="1077218"/>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3200" dirty="0" smtClean="0">
                <a:latin typeface="Calibri" pitchFamily="34" charset="0"/>
              </a:rPr>
              <a:t>Faaliyetler destek bittikten sonra İzmir Büyükşehir Belediyesi’nin sorumluluğunda finanse edilecektir. </a:t>
            </a:r>
            <a:endParaRPr lang="tr-TR" sz="3200" dirty="0">
              <a:latin typeface="Calibri" pitchFamily="34" charset="0"/>
            </a:endParaRPr>
          </a:p>
        </p:txBody>
      </p:sp>
      <p:sp>
        <p:nvSpPr>
          <p:cNvPr id="4" name="2 Başlık"/>
          <p:cNvSpPr txBox="1">
            <a:spLocks/>
          </p:cNvSpPr>
          <p:nvPr/>
        </p:nvSpPr>
        <p:spPr bwMode="auto">
          <a:xfrm>
            <a:off x="2699792" y="26064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5" name="2 Başlık"/>
          <p:cNvSpPr txBox="1">
            <a:spLocks/>
          </p:cNvSpPr>
          <p:nvPr/>
        </p:nvSpPr>
        <p:spPr bwMode="auto">
          <a:xfrm>
            <a:off x="0" y="1052736"/>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2.4.1 Mali Boyut</a:t>
            </a:r>
            <a:endParaRPr lang="tr-TR" sz="2400" b="1" dirty="0" smtClean="0">
              <a:latin typeface="Calibri"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251520" y="2073042"/>
            <a:ext cx="8676455" cy="3160224"/>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Kitap okuma ve halkın kültür seviyesinin arttırılmasına yönelik projeler </a:t>
            </a:r>
            <a:r>
              <a:rPr lang="tr-TR" sz="2800" b="1" dirty="0" smtClean="0">
                <a:solidFill>
                  <a:srgbClr val="C00000"/>
                </a:solidFill>
                <a:latin typeface="Calibri" pitchFamily="34" charset="0"/>
              </a:rPr>
              <a:t>her zaman için devlet tarafından desteklenen çalışmalar olmuştur. </a:t>
            </a:r>
            <a:r>
              <a:rPr lang="tr-TR" sz="2800" dirty="0" smtClean="0">
                <a:latin typeface="Calibri" pitchFamily="34" charset="0"/>
              </a:rPr>
              <a:t>Bu projenin başarıya ulaşması halinde buna benzer projeler için </a:t>
            </a:r>
            <a:r>
              <a:rPr lang="tr-TR" sz="2800" b="1" dirty="0" smtClean="0">
                <a:solidFill>
                  <a:srgbClr val="C00000"/>
                </a:solidFill>
                <a:latin typeface="Calibri" pitchFamily="34" charset="0"/>
              </a:rPr>
              <a:t>bütçeden kaynak aktarılma imkanı vardır. </a:t>
            </a:r>
            <a:r>
              <a:rPr lang="tr-TR" sz="2800" dirty="0" smtClean="0">
                <a:latin typeface="Calibri" pitchFamily="34" charset="0"/>
              </a:rPr>
              <a:t>Ayrıca </a:t>
            </a:r>
            <a:r>
              <a:rPr lang="tr-TR" sz="2800" b="1" dirty="0" smtClean="0">
                <a:solidFill>
                  <a:srgbClr val="C00000"/>
                </a:solidFill>
                <a:latin typeface="Calibri" pitchFamily="34" charset="0"/>
              </a:rPr>
              <a:t>sponsor firmalarla da bu tip projelere kaynak bulunabilir.</a:t>
            </a:r>
            <a:endParaRPr lang="tr-TR" sz="2800" b="1" dirty="0">
              <a:solidFill>
                <a:srgbClr val="C00000"/>
              </a:solidFill>
              <a:latin typeface="Calibri" pitchFamily="34" charset="0"/>
            </a:endParaRPr>
          </a:p>
        </p:txBody>
      </p:sp>
      <p:sp>
        <p:nvSpPr>
          <p:cNvPr id="4" name="2 Başlık"/>
          <p:cNvSpPr txBox="1">
            <a:spLocks/>
          </p:cNvSpPr>
          <p:nvPr/>
        </p:nvSpPr>
        <p:spPr bwMode="auto">
          <a:xfrm>
            <a:off x="2699792" y="26064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5" name="2 Başlık"/>
          <p:cNvSpPr txBox="1">
            <a:spLocks/>
          </p:cNvSpPr>
          <p:nvPr/>
        </p:nvSpPr>
        <p:spPr bwMode="auto">
          <a:xfrm>
            <a:off x="0" y="1052736"/>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2.4.1 Mali Boyut</a:t>
            </a:r>
            <a:endParaRPr lang="tr-TR" sz="2400" b="1" dirty="0" smtClean="0">
              <a:latin typeface="Calibri"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251520" y="2073042"/>
            <a:ext cx="8676455" cy="3160224"/>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Kitap okuma ve halkın kültür seviyesinin arttırılmasına yönelik projeler </a:t>
            </a:r>
            <a:r>
              <a:rPr lang="tr-TR" sz="2800" b="1" dirty="0" smtClean="0">
                <a:solidFill>
                  <a:srgbClr val="C00000"/>
                </a:solidFill>
                <a:latin typeface="Calibri" pitchFamily="34" charset="0"/>
              </a:rPr>
              <a:t>her zaman için devlet tarafından desteklenen çalışmalar olmuştur. </a:t>
            </a:r>
            <a:r>
              <a:rPr lang="tr-TR" sz="2800" dirty="0" smtClean="0">
                <a:latin typeface="Calibri" pitchFamily="34" charset="0"/>
              </a:rPr>
              <a:t>Bu projenin başarıya ulaşması halinde buna benzer projeler için </a:t>
            </a:r>
            <a:r>
              <a:rPr lang="tr-TR" sz="2800" b="1" dirty="0" smtClean="0">
                <a:solidFill>
                  <a:srgbClr val="C00000"/>
                </a:solidFill>
                <a:latin typeface="Calibri" pitchFamily="34" charset="0"/>
              </a:rPr>
              <a:t>bütçeden kaynak aktarılma imkanı vardır. </a:t>
            </a:r>
            <a:r>
              <a:rPr lang="tr-TR" sz="2800" dirty="0" smtClean="0">
                <a:latin typeface="Calibri" pitchFamily="34" charset="0"/>
              </a:rPr>
              <a:t>Ayrıca </a:t>
            </a:r>
            <a:r>
              <a:rPr lang="tr-TR" sz="2800" b="1" dirty="0" smtClean="0">
                <a:solidFill>
                  <a:srgbClr val="C00000"/>
                </a:solidFill>
                <a:latin typeface="Calibri" pitchFamily="34" charset="0"/>
              </a:rPr>
              <a:t>sponsor firmalarla da bu tip projelere kaynak bulunabilir.</a:t>
            </a:r>
            <a:endParaRPr lang="tr-TR" sz="2800" b="1" dirty="0">
              <a:solidFill>
                <a:srgbClr val="C00000"/>
              </a:solidFill>
              <a:latin typeface="Calibri" pitchFamily="34" charset="0"/>
            </a:endParaRPr>
          </a:p>
        </p:txBody>
      </p:sp>
      <p:sp>
        <p:nvSpPr>
          <p:cNvPr id="4" name="2 Başlık"/>
          <p:cNvSpPr txBox="1">
            <a:spLocks/>
          </p:cNvSpPr>
          <p:nvPr/>
        </p:nvSpPr>
        <p:spPr bwMode="auto">
          <a:xfrm>
            <a:off x="2699792" y="26064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5" name="2 Başlık"/>
          <p:cNvSpPr txBox="1">
            <a:spLocks/>
          </p:cNvSpPr>
          <p:nvPr/>
        </p:nvSpPr>
        <p:spPr bwMode="auto">
          <a:xfrm>
            <a:off x="0" y="1052736"/>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2.4.1 Mali Boyut</a:t>
            </a:r>
            <a:endParaRPr lang="tr-TR" sz="2400" b="1" dirty="0" smtClean="0">
              <a:latin typeface="Calibri" pitchFamily="34" charset="0"/>
            </a:endParaRPr>
          </a:p>
        </p:txBody>
      </p:sp>
      <p:sp>
        <p:nvSpPr>
          <p:cNvPr id="6" name="5 Çarpma"/>
          <p:cNvSpPr/>
          <p:nvPr/>
        </p:nvSpPr>
        <p:spPr>
          <a:xfrm>
            <a:off x="2411760" y="2348880"/>
            <a:ext cx="4824536" cy="288032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6 Metin kutusu"/>
          <p:cNvSpPr txBox="1"/>
          <p:nvPr/>
        </p:nvSpPr>
        <p:spPr>
          <a:xfrm>
            <a:off x="1702841" y="5157192"/>
            <a:ext cx="608692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tr-TR" sz="3200" b="1" dirty="0" smtClean="0">
                <a:solidFill>
                  <a:srgbClr val="C00000"/>
                </a:solidFill>
                <a:latin typeface="Comic Sans MS" pitchFamily="66" charset="0"/>
              </a:rPr>
              <a:t>HALLEDERİZ BİR ŞEKİLDE..</a:t>
            </a:r>
            <a:endParaRPr lang="tr-TR" sz="3200" b="1"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251520" y="2073042"/>
            <a:ext cx="8676455" cy="4194353"/>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Ayrıca üst teşkilatımız olan Türkiye Süt Üreticiler Merkez Birliği’nden </a:t>
            </a:r>
            <a:r>
              <a:rPr lang="tr-TR" sz="2800" b="1" dirty="0" smtClean="0">
                <a:solidFill>
                  <a:srgbClr val="C00000"/>
                </a:solidFill>
                <a:latin typeface="Calibri" pitchFamily="34" charset="0"/>
              </a:rPr>
              <a:t>yıllık iade katkı payı gelirlerinin </a:t>
            </a:r>
            <a:r>
              <a:rPr lang="tr-TR" sz="2800" dirty="0" smtClean="0">
                <a:latin typeface="Calibri" pitchFamily="34" charset="0"/>
              </a:rPr>
              <a:t>yanı sıra, proje bazlı destekler de alabilmekteyiz.</a:t>
            </a:r>
          </a:p>
          <a:p>
            <a:pPr algn="just">
              <a:lnSpc>
                <a:spcPct val="120000"/>
              </a:lnSpc>
            </a:pPr>
            <a:r>
              <a:rPr lang="tr-TR" sz="2800" dirty="0" smtClean="0">
                <a:latin typeface="Calibri" pitchFamily="34" charset="0"/>
              </a:rPr>
              <a:t>Süt üreticileri </a:t>
            </a:r>
            <a:r>
              <a:rPr lang="tr-TR" sz="2800" b="1" dirty="0" smtClean="0">
                <a:solidFill>
                  <a:srgbClr val="C00000"/>
                </a:solidFill>
                <a:latin typeface="Calibri" pitchFamily="34" charset="0"/>
              </a:rPr>
              <a:t>kanuni zorunluluk olarak</a:t>
            </a:r>
            <a:r>
              <a:rPr lang="tr-TR" sz="2800" dirty="0" smtClean="0">
                <a:latin typeface="Calibri" pitchFamily="34" charset="0"/>
              </a:rPr>
              <a:t> birliğimiz üzerinden süt desteği almaktadırlar, alınacak olan süt desteklerinden de </a:t>
            </a:r>
            <a:r>
              <a:rPr lang="tr-TR" sz="2800" b="1" dirty="0" smtClean="0">
                <a:solidFill>
                  <a:srgbClr val="C00000"/>
                </a:solidFill>
                <a:latin typeface="Calibri" pitchFamily="34" charset="0"/>
              </a:rPr>
              <a:t>birliğimize pay aktarılmaktadır.</a:t>
            </a:r>
          </a:p>
          <a:p>
            <a:pPr algn="just">
              <a:lnSpc>
                <a:spcPct val="120000"/>
              </a:lnSpc>
            </a:pPr>
            <a:r>
              <a:rPr lang="tr-TR" sz="2800" dirty="0" smtClean="0">
                <a:latin typeface="Calibri" pitchFamily="34" charset="0"/>
              </a:rPr>
              <a:t>Finans konusunda bir sıkıntımız yoktur. </a:t>
            </a:r>
            <a:r>
              <a:rPr lang="tr-TR" sz="2800" b="1" dirty="0" smtClean="0">
                <a:solidFill>
                  <a:srgbClr val="C00000"/>
                </a:solidFill>
                <a:latin typeface="Calibri" pitchFamily="34" charset="0"/>
              </a:rPr>
              <a:t>Proje sonrasında da faaliyetlerimize devam edeceğiz.</a:t>
            </a:r>
          </a:p>
        </p:txBody>
      </p:sp>
      <p:sp>
        <p:nvSpPr>
          <p:cNvPr id="4" name="2 Başlık"/>
          <p:cNvSpPr txBox="1">
            <a:spLocks/>
          </p:cNvSpPr>
          <p:nvPr/>
        </p:nvSpPr>
        <p:spPr bwMode="auto">
          <a:xfrm>
            <a:off x="2699792" y="26064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5" name="2 Başlık"/>
          <p:cNvSpPr txBox="1">
            <a:spLocks/>
          </p:cNvSpPr>
          <p:nvPr/>
        </p:nvSpPr>
        <p:spPr bwMode="auto">
          <a:xfrm>
            <a:off x="0" y="1052736"/>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2.4.1 Mali Boyut</a:t>
            </a:r>
            <a:endParaRPr lang="tr-TR" sz="2400" b="1" dirty="0" smtClean="0">
              <a:latin typeface="Calibri"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251520" y="2073042"/>
            <a:ext cx="8676455" cy="4194353"/>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Ayrıca üst teşkilatımız olan Türkiye Süt Üreticiler Merkez Birliği’nden </a:t>
            </a:r>
            <a:r>
              <a:rPr lang="tr-TR" sz="2800" b="1" dirty="0" smtClean="0">
                <a:solidFill>
                  <a:srgbClr val="C00000"/>
                </a:solidFill>
                <a:latin typeface="Calibri" pitchFamily="34" charset="0"/>
              </a:rPr>
              <a:t>yıllık iade katkı payı gelirlerinin </a:t>
            </a:r>
            <a:r>
              <a:rPr lang="tr-TR" sz="2800" dirty="0" smtClean="0">
                <a:latin typeface="Calibri" pitchFamily="34" charset="0"/>
              </a:rPr>
              <a:t>yanı sıra, proje bazlı destekler de alabilmekteyiz.</a:t>
            </a:r>
          </a:p>
          <a:p>
            <a:pPr algn="just">
              <a:lnSpc>
                <a:spcPct val="120000"/>
              </a:lnSpc>
            </a:pPr>
            <a:r>
              <a:rPr lang="tr-TR" sz="2800" dirty="0" smtClean="0">
                <a:latin typeface="Calibri" pitchFamily="34" charset="0"/>
              </a:rPr>
              <a:t>Süt üreticileri </a:t>
            </a:r>
            <a:r>
              <a:rPr lang="tr-TR" sz="2800" b="1" dirty="0" smtClean="0">
                <a:solidFill>
                  <a:srgbClr val="C00000"/>
                </a:solidFill>
                <a:latin typeface="Calibri" pitchFamily="34" charset="0"/>
              </a:rPr>
              <a:t>kanuni zorunluluk olarak</a:t>
            </a:r>
            <a:r>
              <a:rPr lang="tr-TR" sz="2800" dirty="0" smtClean="0">
                <a:latin typeface="Calibri" pitchFamily="34" charset="0"/>
              </a:rPr>
              <a:t> birliğimiz üzerinden süt desteği almaktadırlar, alınacak olan süt desteklerinden de </a:t>
            </a:r>
            <a:r>
              <a:rPr lang="tr-TR" sz="2800" b="1" dirty="0" smtClean="0">
                <a:solidFill>
                  <a:srgbClr val="C00000"/>
                </a:solidFill>
                <a:latin typeface="Calibri" pitchFamily="34" charset="0"/>
              </a:rPr>
              <a:t>birliğimize pay aktarılmaktadır.</a:t>
            </a:r>
          </a:p>
          <a:p>
            <a:pPr algn="just">
              <a:lnSpc>
                <a:spcPct val="120000"/>
              </a:lnSpc>
            </a:pPr>
            <a:r>
              <a:rPr lang="tr-TR" sz="2800" dirty="0" smtClean="0">
                <a:latin typeface="Calibri" pitchFamily="34" charset="0"/>
              </a:rPr>
              <a:t>Finans konusunda bir sıkıntımız yoktur. </a:t>
            </a:r>
            <a:r>
              <a:rPr lang="tr-TR" sz="2800" b="1" dirty="0" smtClean="0">
                <a:solidFill>
                  <a:srgbClr val="C00000"/>
                </a:solidFill>
                <a:latin typeface="Calibri" pitchFamily="34" charset="0"/>
              </a:rPr>
              <a:t>Proje sonrasında da faaliyetlerimize devam edeceğiz.</a:t>
            </a:r>
          </a:p>
        </p:txBody>
      </p:sp>
      <p:sp>
        <p:nvSpPr>
          <p:cNvPr id="4" name="2 Başlık"/>
          <p:cNvSpPr txBox="1">
            <a:spLocks/>
          </p:cNvSpPr>
          <p:nvPr/>
        </p:nvSpPr>
        <p:spPr bwMode="auto">
          <a:xfrm>
            <a:off x="2699792" y="26064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5" name="2 Başlık"/>
          <p:cNvSpPr txBox="1">
            <a:spLocks/>
          </p:cNvSpPr>
          <p:nvPr/>
        </p:nvSpPr>
        <p:spPr bwMode="auto">
          <a:xfrm>
            <a:off x="0" y="1052736"/>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2.4.1 Mali Boyut</a:t>
            </a:r>
            <a:endParaRPr lang="tr-TR" sz="2400" b="1" dirty="0" smtClean="0">
              <a:latin typeface="Calibri" pitchFamily="34" charset="0"/>
            </a:endParaRPr>
          </a:p>
        </p:txBody>
      </p:sp>
      <p:sp>
        <p:nvSpPr>
          <p:cNvPr id="7" name="6 Metin kutusu"/>
          <p:cNvSpPr txBox="1"/>
          <p:nvPr/>
        </p:nvSpPr>
        <p:spPr>
          <a:xfrm>
            <a:off x="2765640" y="5157192"/>
            <a:ext cx="3961341"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tr-TR" sz="3200" b="1" dirty="0" smtClean="0">
                <a:solidFill>
                  <a:srgbClr val="C00000"/>
                </a:solidFill>
                <a:latin typeface="Comic Sans MS" pitchFamily="66" charset="0"/>
              </a:rPr>
              <a:t>GÜVEN VERİYOR…</a:t>
            </a:r>
            <a:endParaRPr lang="tr-TR" sz="3200" b="1" dirty="0">
              <a:solidFill>
                <a:srgbClr val="C00000"/>
              </a:solidFill>
              <a:latin typeface="Comic Sans MS" pitchFamily="66" charset="0"/>
            </a:endParaRPr>
          </a:p>
        </p:txBody>
      </p:sp>
      <p:sp>
        <p:nvSpPr>
          <p:cNvPr id="10" name="9 Gülen Yüz"/>
          <p:cNvSpPr/>
          <p:nvPr/>
        </p:nvSpPr>
        <p:spPr>
          <a:xfrm>
            <a:off x="3059832" y="3140968"/>
            <a:ext cx="2376264" cy="2016224"/>
          </a:xfrm>
          <a:prstGeom prst="smileyFac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5" name="4 Slayt Numarası Yer Tutucusu"/>
          <p:cNvSpPr>
            <a:spLocks noGrp="1"/>
          </p:cNvSpPr>
          <p:nvPr>
            <p:ph type="sldNum" sz="quarter" idx="12"/>
          </p:nvPr>
        </p:nvSpPr>
        <p:spPr/>
        <p:txBody>
          <a:bodyPr/>
          <a:lstStyle/>
          <a:p>
            <a:pPr>
              <a:defRPr/>
            </a:pPr>
            <a:fld id="{CFB12CCF-DD8D-44F7-9E09-41D077467789}" type="slidenum">
              <a:rPr lang="tr-TR" smtClean="0">
                <a:solidFill>
                  <a:srgbClr val="4F81BD">
                    <a:lumMod val="40000"/>
                    <a:lumOff val="60000"/>
                  </a:srgbClr>
                </a:solidFill>
              </a:rPr>
              <a:pPr>
                <a:defRPr/>
              </a:pPr>
              <a:t>88</a:t>
            </a:fld>
            <a:endParaRPr lang="tr-TR">
              <a:solidFill>
                <a:srgbClr val="4F81BD">
                  <a:lumMod val="40000"/>
                  <a:lumOff val="60000"/>
                </a:srgbClr>
              </a:solidFill>
            </a:endParaRPr>
          </a:p>
        </p:txBody>
      </p:sp>
      <p:sp>
        <p:nvSpPr>
          <p:cNvPr id="45059" name="2 İçerik Yer Tutucusu"/>
          <p:cNvSpPr>
            <a:spLocks noGrp="1"/>
          </p:cNvSpPr>
          <p:nvPr>
            <p:ph idx="4294967295"/>
          </p:nvPr>
        </p:nvSpPr>
        <p:spPr>
          <a:xfrm>
            <a:off x="0" y="1916833"/>
            <a:ext cx="9144000" cy="720080"/>
          </a:xfrm>
        </p:spPr>
        <p:txBody>
          <a:bodyPr/>
          <a:lstStyle/>
          <a:p>
            <a:pPr algn="just">
              <a:buFont typeface="Wingdings" pitchFamily="2" charset="2"/>
              <a:buChar char="q"/>
            </a:pPr>
            <a:r>
              <a:rPr lang="tr-TR" sz="2800" dirty="0" smtClean="0">
                <a:solidFill>
                  <a:schemeClr val="tx1"/>
                </a:solidFill>
                <a:latin typeface="Calibri" pitchFamily="34" charset="0"/>
                <a:cs typeface="Arial" charset="0"/>
              </a:rPr>
              <a:t>	</a:t>
            </a:r>
            <a:r>
              <a:rPr lang="tr-TR" sz="2800" b="1" dirty="0" smtClean="0">
                <a:solidFill>
                  <a:srgbClr val="FF0000"/>
                </a:solidFill>
                <a:latin typeface="Calibri" pitchFamily="34" charset="0"/>
                <a:cs typeface="Arial" charset="0"/>
              </a:rPr>
              <a:t>Kurumsal yapınız</a:t>
            </a:r>
            <a:r>
              <a:rPr lang="tr-TR" sz="2800" b="1" dirty="0" smtClean="0">
                <a:latin typeface="Calibri" pitchFamily="34" charset="0"/>
                <a:cs typeface="Arial" charset="0"/>
              </a:rPr>
              <a:t> </a:t>
            </a:r>
            <a:r>
              <a:rPr lang="tr-TR" sz="2800" dirty="0" smtClean="0">
                <a:latin typeface="Calibri" pitchFamily="34" charset="0"/>
                <a:cs typeface="Arial" charset="0"/>
              </a:rPr>
              <a:t>proje sona erdikten sonra da faaliyetlerin </a:t>
            </a:r>
            <a:r>
              <a:rPr lang="tr-TR" sz="2800" b="1" dirty="0" smtClean="0">
                <a:solidFill>
                  <a:srgbClr val="FF0000"/>
                </a:solidFill>
                <a:latin typeface="Calibri" pitchFamily="34" charset="0"/>
                <a:cs typeface="Arial" charset="0"/>
              </a:rPr>
              <a:t>sürdürülmesine</a:t>
            </a:r>
            <a:r>
              <a:rPr lang="tr-TR" sz="2800" dirty="0" smtClean="0">
                <a:latin typeface="Calibri" pitchFamily="34" charset="0"/>
                <a:cs typeface="Arial" charset="0"/>
              </a:rPr>
              <a:t> izin verecek mi?</a:t>
            </a:r>
          </a:p>
          <a:p>
            <a:pPr algn="just">
              <a:buFont typeface="Wingdings" pitchFamily="2" charset="2"/>
              <a:buChar char="q"/>
            </a:pPr>
            <a:r>
              <a:rPr lang="tr-TR" sz="2800" dirty="0" smtClean="0">
                <a:latin typeface="Calibri" pitchFamily="34" charset="0"/>
                <a:cs typeface="Arial" charset="0"/>
              </a:rPr>
              <a:t>Proje sonuçları için </a:t>
            </a:r>
            <a:r>
              <a:rPr lang="tr-TR" sz="2800" b="1" dirty="0" smtClean="0">
                <a:latin typeface="Calibri" pitchFamily="34" charset="0"/>
                <a:cs typeface="Arial" charset="0"/>
              </a:rPr>
              <a:t>“</a:t>
            </a:r>
            <a:r>
              <a:rPr lang="tr-TR" sz="2800" b="1" dirty="0" smtClean="0">
                <a:solidFill>
                  <a:srgbClr val="FF0000"/>
                </a:solidFill>
                <a:latin typeface="Calibri" pitchFamily="34" charset="0"/>
                <a:cs typeface="Arial" charset="0"/>
              </a:rPr>
              <a:t>yerel sahiplenme</a:t>
            </a:r>
            <a:r>
              <a:rPr lang="tr-TR" sz="2800" b="1" dirty="0" smtClean="0">
                <a:latin typeface="Calibri" pitchFamily="34" charset="0"/>
                <a:cs typeface="Arial" charset="0"/>
              </a:rPr>
              <a:t>” </a:t>
            </a:r>
            <a:r>
              <a:rPr lang="tr-TR" sz="2800" dirty="0" smtClean="0">
                <a:latin typeface="Calibri" pitchFamily="34" charset="0"/>
                <a:cs typeface="Arial" charset="0"/>
              </a:rPr>
              <a:t>olacak mı?</a:t>
            </a:r>
          </a:p>
          <a:p>
            <a:pPr algn="just">
              <a:buFont typeface="Wingdings" pitchFamily="2" charset="2"/>
              <a:buChar char="q"/>
            </a:pPr>
            <a:r>
              <a:rPr lang="tr-TR" sz="2800" dirty="0" smtClean="0">
                <a:latin typeface="Calibri" pitchFamily="34" charset="0"/>
                <a:cs typeface="Arial" charset="0"/>
              </a:rPr>
              <a:t>Proje desteği sona erdikten sonra </a:t>
            </a:r>
            <a:r>
              <a:rPr lang="tr-TR" sz="2800" b="1" dirty="0" smtClean="0">
                <a:solidFill>
                  <a:srgbClr val="C00000"/>
                </a:solidFill>
                <a:latin typeface="Calibri" pitchFamily="34" charset="0"/>
                <a:cs typeface="Arial" charset="0"/>
              </a:rPr>
              <a:t>gerekli insan kaynağı </a:t>
            </a:r>
            <a:r>
              <a:rPr lang="tr-TR" sz="2800" dirty="0" smtClean="0">
                <a:latin typeface="Calibri" pitchFamily="34" charset="0"/>
                <a:cs typeface="Arial" charset="0"/>
              </a:rPr>
              <a:t>nasıl sağlanacak?</a:t>
            </a:r>
          </a:p>
          <a:p>
            <a:pPr algn="just">
              <a:buFont typeface="Wingdings" pitchFamily="2" charset="2"/>
              <a:buChar char="q"/>
            </a:pPr>
            <a:r>
              <a:rPr lang="tr-TR" sz="2800" dirty="0" smtClean="0">
                <a:latin typeface="Calibri" pitchFamily="34" charset="0"/>
                <a:cs typeface="Arial" charset="0"/>
              </a:rPr>
              <a:t>Yararlanıcının projeyi sürdürme konusundaki beceri ve taahhütleri ile </a:t>
            </a:r>
            <a:r>
              <a:rPr lang="tr-TR" sz="2800" b="1" dirty="0" smtClean="0">
                <a:solidFill>
                  <a:srgbClr val="C00000"/>
                </a:solidFill>
                <a:latin typeface="Calibri" pitchFamily="34" charset="0"/>
                <a:cs typeface="Arial" charset="0"/>
              </a:rPr>
              <a:t>üretim/hizmet sağlamaya devam edebilecek midir?</a:t>
            </a:r>
          </a:p>
          <a:p>
            <a:pPr algn="just"/>
            <a:endParaRPr lang="tr-TR" sz="2800" dirty="0" smtClean="0">
              <a:latin typeface="Calibri" pitchFamily="34" charset="0"/>
              <a:cs typeface="Arial" charset="0"/>
            </a:endParaRPr>
          </a:p>
          <a:p>
            <a:pPr algn="just">
              <a:buFont typeface="Wingdings" pitchFamily="2" charset="2"/>
              <a:buChar char="q"/>
            </a:pPr>
            <a:endParaRPr lang="tr-TR" sz="2800" dirty="0" smtClean="0">
              <a:solidFill>
                <a:schemeClr val="tx1"/>
              </a:solidFill>
              <a:latin typeface="Calibri" pitchFamily="34" charset="0"/>
              <a:cs typeface="Arial" charset="0"/>
            </a:endParaRPr>
          </a:p>
          <a:p>
            <a:pPr algn="just">
              <a:buFont typeface="Wingdings" pitchFamily="2" charset="2"/>
              <a:buChar char="q"/>
            </a:pPr>
            <a:endParaRPr lang="tr-TR" sz="500" dirty="0" smtClean="0">
              <a:solidFill>
                <a:schemeClr val="tx1"/>
              </a:solidFill>
              <a:latin typeface="Calibri" pitchFamily="34" charset="0"/>
              <a:cs typeface="Arial" charset="0"/>
            </a:endParaRPr>
          </a:p>
          <a:p>
            <a:pPr algn="ctr">
              <a:buNone/>
            </a:pPr>
            <a:r>
              <a:rPr lang="tr-TR" sz="2800" dirty="0" smtClean="0">
                <a:solidFill>
                  <a:schemeClr val="tx1"/>
                </a:solidFill>
                <a:latin typeface="Calibri" pitchFamily="34" charset="0"/>
                <a:cs typeface="Arial" charset="0"/>
              </a:rPr>
              <a:t>	</a:t>
            </a:r>
          </a:p>
          <a:p>
            <a:pPr>
              <a:buFont typeface="Arial" charset="0"/>
              <a:buNone/>
            </a:pPr>
            <a:endParaRPr lang="tr-TR" sz="2800" dirty="0" smtClean="0">
              <a:solidFill>
                <a:schemeClr val="tx1"/>
              </a:solidFill>
              <a:latin typeface="Calibri" pitchFamily="34" charset="0"/>
              <a:cs typeface="Arial" charset="0"/>
            </a:endParaRPr>
          </a:p>
        </p:txBody>
      </p:sp>
      <p:sp>
        <p:nvSpPr>
          <p:cNvPr id="6" name="2 Başlık"/>
          <p:cNvSpPr txBox="1">
            <a:spLocks/>
          </p:cNvSpPr>
          <p:nvPr/>
        </p:nvSpPr>
        <p:spPr bwMode="auto">
          <a:xfrm>
            <a:off x="2699792" y="26064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 SÜRDÜRÜLEBİLİRLİK</a:t>
            </a:r>
            <a:endParaRPr lang="tr-TR" sz="2400" b="1" dirty="0" smtClean="0">
              <a:solidFill>
                <a:prstClr val="black"/>
              </a:solidFill>
              <a:latin typeface="Calibri" pitchFamily="34" charset="0"/>
            </a:endParaRPr>
          </a:p>
        </p:txBody>
      </p:sp>
      <p:sp>
        <p:nvSpPr>
          <p:cNvPr id="7" name="2 Başlık"/>
          <p:cNvSpPr txBox="1">
            <a:spLocks/>
          </p:cNvSpPr>
          <p:nvPr/>
        </p:nvSpPr>
        <p:spPr bwMode="auto">
          <a:xfrm>
            <a:off x="0" y="1052736"/>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2.4.2 Kurumsal Boyut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0" y="1196752"/>
            <a:ext cx="9144000" cy="574554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MEVKA hibesi ile finansmanı sağlanarak uygulanan projenin altyapısı oluşmuş olacaktır. Altyapısı oluşturulan proje, </a:t>
            </a:r>
            <a:r>
              <a:rPr lang="tr-TR" sz="2800" b="1" dirty="0" smtClean="0">
                <a:solidFill>
                  <a:srgbClr val="C00000"/>
                </a:solidFill>
                <a:latin typeface="Calibri" pitchFamily="34" charset="0"/>
              </a:rPr>
              <a:t>hibenin sona ermesiyle birlikte </a:t>
            </a:r>
            <a:r>
              <a:rPr lang="tr-TR" sz="2800" dirty="0" smtClean="0">
                <a:latin typeface="Calibri" pitchFamily="34" charset="0"/>
              </a:rPr>
              <a:t>proje kapsamında kazanılan </a:t>
            </a:r>
            <a:r>
              <a:rPr lang="tr-TR" sz="2800" b="1" dirty="0" smtClean="0">
                <a:solidFill>
                  <a:srgbClr val="C00000"/>
                </a:solidFill>
                <a:latin typeface="Calibri" pitchFamily="34" charset="0"/>
              </a:rPr>
              <a:t>ekipman, araç gereç ve oluşan teknik altyapı </a:t>
            </a:r>
            <a:r>
              <a:rPr lang="tr-TR" sz="2800" dirty="0" smtClean="0">
                <a:latin typeface="Calibri" pitchFamily="34" charset="0"/>
              </a:rPr>
              <a:t>süt üreticilerinin kullanımına sunulacak olan bir </a:t>
            </a:r>
            <a:r>
              <a:rPr lang="tr-TR" sz="2800" b="1" dirty="0" smtClean="0">
                <a:solidFill>
                  <a:srgbClr val="C00000"/>
                </a:solidFill>
                <a:latin typeface="Calibri" pitchFamily="34" charset="0"/>
              </a:rPr>
              <a:t>eğitim ve danışmanlık merkezi olacaktır</a:t>
            </a:r>
            <a:r>
              <a:rPr lang="tr-TR" sz="2800" dirty="0" smtClean="0">
                <a:latin typeface="Calibri" pitchFamily="34" charset="0"/>
              </a:rPr>
              <a:t>. Nitekim </a:t>
            </a:r>
            <a:r>
              <a:rPr lang="tr-TR" sz="2800" b="1" u="sng" dirty="0" smtClean="0">
                <a:solidFill>
                  <a:srgbClr val="C00000"/>
                </a:solidFill>
                <a:latin typeface="Calibri" pitchFamily="34" charset="0"/>
              </a:rPr>
              <a:t>süt birliklerinin görevleri başında süt üreticilerinin eğitimi gelmektedir. </a:t>
            </a:r>
          </a:p>
          <a:p>
            <a:pPr algn="just">
              <a:lnSpc>
                <a:spcPct val="120000"/>
              </a:lnSpc>
            </a:pPr>
            <a:r>
              <a:rPr lang="tr-TR" sz="2800" dirty="0" smtClean="0">
                <a:latin typeface="Calibri" pitchFamily="34" charset="0"/>
              </a:rPr>
              <a:t>Ayrıca proje ile Kula Süt Birliği teknik bilgi ve yönetim kapasitesi artacağından bu tür eğitimler sıklıkla tekrarlanacak ve süt üreticilerinin teknik konularda danışmanlık yapmaya devam edecektir….</a:t>
            </a:r>
            <a:endParaRPr lang="tr-TR" sz="2800" dirty="0" smtClean="0">
              <a:solidFill>
                <a:srgbClr val="C00000"/>
              </a:solidFill>
              <a:latin typeface="Calibri" pitchFamily="34" charset="0"/>
            </a:endParaRPr>
          </a:p>
        </p:txBody>
      </p:sp>
      <p:sp>
        <p:nvSpPr>
          <p:cNvPr id="4" name="2 Başlık"/>
          <p:cNvSpPr txBox="1">
            <a:spLocks/>
          </p:cNvSpPr>
          <p:nvPr/>
        </p:nvSpPr>
        <p:spPr bwMode="auto">
          <a:xfrm>
            <a:off x="2699792" y="44624"/>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6" name="2 Başlık"/>
          <p:cNvSpPr txBox="1">
            <a:spLocks/>
          </p:cNvSpPr>
          <p:nvPr/>
        </p:nvSpPr>
        <p:spPr bwMode="auto">
          <a:xfrm>
            <a:off x="0" y="620688"/>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2.4.2 Kurumsal Boyut</a:t>
            </a:r>
          </a:p>
        </p:txBody>
      </p:sp>
      <p:sp>
        <p:nvSpPr>
          <p:cNvPr id="5" name="4 On İki Kenarlı"/>
          <p:cNvSpPr/>
          <p:nvPr/>
        </p:nvSpPr>
        <p:spPr>
          <a:xfrm>
            <a:off x="7786710" y="6286520"/>
            <a:ext cx="785818" cy="7143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1/2</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428652"/>
            <a:ext cx="8229600" cy="4525963"/>
          </a:xfrm>
        </p:spPr>
        <p:txBody>
          <a:bodyPr/>
          <a:lstStyle/>
          <a:p>
            <a:endParaRPr lang="tr-TR" sz="2400" dirty="0" smtClean="0">
              <a:solidFill>
                <a:schemeClr val="tx1">
                  <a:lumMod val="95000"/>
                  <a:lumOff val="5000"/>
                </a:schemeClr>
              </a:solidFill>
              <a:latin typeface="Calibri" pitchFamily="34" charset="0"/>
            </a:endParaRPr>
          </a:p>
          <a:p>
            <a:endParaRPr lang="tr-TR" sz="2400" dirty="0" smtClean="0">
              <a:solidFill>
                <a:schemeClr val="tx1">
                  <a:lumMod val="95000"/>
                  <a:lumOff val="5000"/>
                </a:schemeClr>
              </a:solidFill>
              <a:latin typeface="Calibri" pitchFamily="34" charset="0"/>
            </a:endParaRPr>
          </a:p>
          <a:p>
            <a:pPr algn="ctr">
              <a:buNone/>
            </a:pPr>
            <a:r>
              <a:rPr lang="tr-TR" sz="2400" dirty="0" smtClean="0">
                <a:solidFill>
                  <a:schemeClr val="tx1">
                    <a:lumMod val="95000"/>
                    <a:lumOff val="5000"/>
                  </a:schemeClr>
                </a:solidFill>
                <a:latin typeface="Calibri" pitchFamily="34" charset="0"/>
              </a:rPr>
              <a:t>ÖNCE REHBER OKUNACAK!</a:t>
            </a:r>
          </a:p>
          <a:p>
            <a:endParaRPr lang="tr-TR" sz="2400" dirty="0" smtClean="0">
              <a:solidFill>
                <a:schemeClr val="tx1">
                  <a:lumMod val="95000"/>
                  <a:lumOff val="5000"/>
                </a:schemeClr>
              </a:solidFill>
              <a:latin typeface="Calibri" pitchFamily="34" charset="0"/>
            </a:endParaRPr>
          </a:p>
          <a:p>
            <a:endParaRPr lang="tr-TR" sz="2400" dirty="0" smtClean="0">
              <a:solidFill>
                <a:schemeClr val="tx1">
                  <a:lumMod val="95000"/>
                  <a:lumOff val="5000"/>
                </a:schemeClr>
              </a:solidFill>
              <a:latin typeface="Calibri" pitchFamily="34" charset="0"/>
            </a:endParaRPr>
          </a:p>
          <a:p>
            <a:endParaRPr lang="tr-TR" sz="2400" dirty="0" smtClean="0">
              <a:solidFill>
                <a:schemeClr val="tx1">
                  <a:lumMod val="95000"/>
                  <a:lumOff val="5000"/>
                </a:schemeClr>
              </a:solidFill>
              <a:latin typeface="Calibri" pitchFamily="34" charset="0"/>
            </a:endParaRPr>
          </a:p>
          <a:p>
            <a:r>
              <a:rPr lang="tr-TR" sz="2400" dirty="0" smtClean="0">
                <a:solidFill>
                  <a:schemeClr val="tx1">
                    <a:lumMod val="95000"/>
                    <a:lumOff val="5000"/>
                  </a:schemeClr>
                </a:solidFill>
                <a:latin typeface="Calibri" pitchFamily="34" charset="0"/>
              </a:rPr>
              <a:t>Başvuru rehberinde aşağıdaki konulara ilişkin ayrıntılı bilgiler yer alır:</a:t>
            </a:r>
          </a:p>
          <a:p>
            <a:r>
              <a:rPr lang="tr-TR" sz="2400" b="1" dirty="0" smtClean="0">
                <a:solidFill>
                  <a:schemeClr val="tx1">
                    <a:lumMod val="95000"/>
                    <a:lumOff val="5000"/>
                  </a:schemeClr>
                </a:solidFill>
                <a:latin typeface="Calibri" pitchFamily="34" charset="0"/>
              </a:rPr>
              <a:t> Destekten yararlanabilecek gerçek ve tüzel kişiler,</a:t>
            </a:r>
          </a:p>
          <a:p>
            <a:r>
              <a:rPr lang="tr-TR" sz="2400" b="1" dirty="0" smtClean="0">
                <a:solidFill>
                  <a:schemeClr val="tx1">
                    <a:lumMod val="95000"/>
                    <a:lumOff val="5000"/>
                  </a:schemeClr>
                </a:solidFill>
                <a:latin typeface="Calibri" pitchFamily="34" charset="0"/>
              </a:rPr>
              <a:t> Başvuruda bulunabileceklerde aranan şartlar,</a:t>
            </a:r>
          </a:p>
          <a:p>
            <a:r>
              <a:rPr lang="tr-TR" sz="2400" b="1" dirty="0" smtClean="0">
                <a:solidFill>
                  <a:schemeClr val="tx1">
                    <a:lumMod val="95000"/>
                    <a:lumOff val="5000"/>
                  </a:schemeClr>
                </a:solidFill>
                <a:latin typeface="Calibri" pitchFamily="34" charset="0"/>
              </a:rPr>
              <a:t> Başvuru ve yararlanma şekil ve şartları,</a:t>
            </a:r>
          </a:p>
          <a:p>
            <a:r>
              <a:rPr lang="tr-TR" sz="2400" b="1" dirty="0" smtClean="0">
                <a:solidFill>
                  <a:schemeClr val="tx1">
                    <a:lumMod val="95000"/>
                    <a:lumOff val="5000"/>
                  </a:schemeClr>
                </a:solidFill>
                <a:latin typeface="Calibri" pitchFamily="34" charset="0"/>
              </a:rPr>
              <a:t>Desteklenecek faaliyet alanları ve proje konuları,</a:t>
            </a:r>
          </a:p>
          <a:p>
            <a:r>
              <a:rPr lang="tr-TR" sz="2400" b="1" dirty="0" smtClean="0">
                <a:solidFill>
                  <a:schemeClr val="tx1">
                    <a:lumMod val="95000"/>
                    <a:lumOff val="5000"/>
                  </a:schemeClr>
                </a:solidFill>
                <a:latin typeface="Calibri" pitchFamily="34" charset="0"/>
              </a:rPr>
              <a:t>Destek kapsamında karşılanabilecek uygun maliyetler,</a:t>
            </a:r>
          </a:p>
          <a:p>
            <a:r>
              <a:rPr lang="tr-TR" sz="2400" b="1" dirty="0" smtClean="0">
                <a:solidFill>
                  <a:schemeClr val="tx1">
                    <a:lumMod val="95000"/>
                    <a:lumOff val="5000"/>
                  </a:schemeClr>
                </a:solidFill>
                <a:latin typeface="Calibri" pitchFamily="34" charset="0"/>
              </a:rPr>
              <a:t> Seçim ve değerlendirme kriterleri,</a:t>
            </a:r>
          </a:p>
          <a:p>
            <a:r>
              <a:rPr lang="tr-TR" sz="2400" b="1" dirty="0" smtClean="0">
                <a:solidFill>
                  <a:schemeClr val="tx1">
                    <a:lumMod val="95000"/>
                    <a:lumOff val="5000"/>
                  </a:schemeClr>
                </a:solidFill>
                <a:latin typeface="Calibri" pitchFamily="34" charset="0"/>
              </a:rPr>
              <a:t>Eş finansman yükümlülükleri,</a:t>
            </a:r>
          </a:p>
          <a:p>
            <a:r>
              <a:rPr lang="nb-NO" sz="2400" b="1" dirty="0" smtClean="0">
                <a:solidFill>
                  <a:schemeClr val="tx1">
                    <a:lumMod val="95000"/>
                    <a:lumOff val="5000"/>
                  </a:schemeClr>
                </a:solidFill>
                <a:latin typeface="Calibri" pitchFamily="34" charset="0"/>
              </a:rPr>
              <a:t>Standart başvuru belgeleri ve diğer gerekli belgeler</a:t>
            </a:r>
            <a:endParaRPr lang="tr-TR" sz="2400" dirty="0">
              <a:solidFill>
                <a:schemeClr val="tx1">
                  <a:lumMod val="95000"/>
                  <a:lumOff val="5000"/>
                </a:schemeClr>
              </a:solidFill>
              <a:latin typeface="Calibri" pitchFamily="34" charset="0"/>
            </a:endParaRPr>
          </a:p>
        </p:txBody>
      </p:sp>
      <p:sp>
        <p:nvSpPr>
          <p:cNvPr id="4" name="3 Veri Yer Tutucusu"/>
          <p:cNvSpPr>
            <a:spLocks noGrp="1"/>
          </p:cNvSpPr>
          <p:nvPr>
            <p:ph type="dt" sz="half" idx="10"/>
          </p:nvPr>
        </p:nvSpPr>
        <p:spPr/>
        <p:txBody>
          <a:bodyPr/>
          <a:lstStyle/>
          <a:p>
            <a:pPr>
              <a:defRPr/>
            </a:pPr>
            <a:fld id="{D97EC051-184E-4509-B998-C1D3718E9DCB}" type="datetime1">
              <a:rPr lang="tr-TR" smtClean="0"/>
              <a:pPr>
                <a:defRPr/>
              </a:pPr>
              <a:t>04.12.2013</a:t>
            </a:fld>
            <a:endParaRPr lang="tr-TR"/>
          </a:p>
        </p:txBody>
      </p:sp>
      <p:sp>
        <p:nvSpPr>
          <p:cNvPr id="5" name="4 Slayt Numarası Yer Tutucusu"/>
          <p:cNvSpPr>
            <a:spLocks noGrp="1"/>
          </p:cNvSpPr>
          <p:nvPr>
            <p:ph type="sldNum" sz="quarter" idx="11"/>
          </p:nvPr>
        </p:nvSpPr>
        <p:spPr/>
        <p:txBody>
          <a:bodyPr/>
          <a:lstStyle/>
          <a:p>
            <a:pPr>
              <a:defRPr/>
            </a:pPr>
            <a:fld id="{5CED2CF9-DBBA-4818-AE4D-83FF9FE12478}" type="slidenum">
              <a:rPr lang="tr-TR" smtClean="0"/>
              <a:pPr>
                <a:defRPr/>
              </a:pPr>
              <a:t>9</a:t>
            </a:fld>
            <a:endParaRPr lang="tr-TR"/>
          </a:p>
        </p:txBody>
      </p:sp>
      <p:pic>
        <p:nvPicPr>
          <p:cNvPr id="118786" name="Picture 2" descr="http://t3.gstatic.com/images?q=tbn:ANd9GcQxMGJO9J_uXxzWduJeSmAtd0Uu2vNmCs9VbA2w2qUjGzqLfEcv"/>
          <p:cNvPicPr>
            <a:picLocks noChangeAspect="1" noChangeArrowheads="1"/>
          </p:cNvPicPr>
          <p:nvPr/>
        </p:nvPicPr>
        <p:blipFill>
          <a:blip r:embed="rId3" cstate="print"/>
          <a:srcRect/>
          <a:stretch>
            <a:fillRect/>
          </a:stretch>
        </p:blipFill>
        <p:spPr bwMode="auto">
          <a:xfrm>
            <a:off x="3419872" y="836712"/>
            <a:ext cx="1905000" cy="1447801"/>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txBox="1">
            <a:spLocks/>
          </p:cNvSpPr>
          <p:nvPr/>
        </p:nvSpPr>
        <p:spPr bwMode="auto">
          <a:xfrm>
            <a:off x="2699792" y="44624"/>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6" name="2 Başlık"/>
          <p:cNvSpPr txBox="1">
            <a:spLocks/>
          </p:cNvSpPr>
          <p:nvPr/>
        </p:nvSpPr>
        <p:spPr bwMode="auto">
          <a:xfrm>
            <a:off x="0" y="620688"/>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2.4.2 Kurumsal Boyut</a:t>
            </a:r>
          </a:p>
        </p:txBody>
      </p:sp>
      <p:sp>
        <p:nvSpPr>
          <p:cNvPr id="5" name="4 Metin kutusu"/>
          <p:cNvSpPr txBox="1"/>
          <p:nvPr/>
        </p:nvSpPr>
        <p:spPr>
          <a:xfrm>
            <a:off x="0" y="1196752"/>
            <a:ext cx="9144000" cy="4745915"/>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Projenin </a:t>
            </a:r>
            <a:r>
              <a:rPr lang="tr-TR" sz="2800" b="1" dirty="0" smtClean="0">
                <a:solidFill>
                  <a:srgbClr val="C00000"/>
                </a:solidFill>
                <a:latin typeface="Calibri" pitchFamily="34" charset="0"/>
              </a:rPr>
              <a:t>hazırlık aşamasında sivil toplum örgütleri ve resmi kurumlar ile proje değerlendirme çalışmaları </a:t>
            </a:r>
            <a:r>
              <a:rPr lang="tr-TR" sz="2800" dirty="0" smtClean="0">
                <a:latin typeface="Calibri" pitchFamily="34" charset="0"/>
              </a:rPr>
              <a:t>yapılmıştır. Bu çalışmalar esnasında projeye, </a:t>
            </a:r>
            <a:r>
              <a:rPr lang="tr-TR" sz="2800" b="1" dirty="0" smtClean="0">
                <a:solidFill>
                  <a:srgbClr val="C00000"/>
                </a:solidFill>
                <a:latin typeface="Calibri" pitchFamily="34" charset="0"/>
              </a:rPr>
              <a:t>tüm kuruluşlar her türlü desteği sağlayacaklarını beyan etmişlerdir</a:t>
            </a:r>
            <a:r>
              <a:rPr lang="tr-TR" sz="2800" dirty="0" smtClean="0">
                <a:latin typeface="Calibri" pitchFamily="34" charset="0"/>
              </a:rPr>
              <a:t>.  Proje sona erdikten Kula Süt Birliği eğitimlerin devamını sağlayacaktır. Bu yüzden </a:t>
            </a:r>
            <a:r>
              <a:rPr lang="tr-TR" sz="2800" b="1" dirty="0" smtClean="0">
                <a:solidFill>
                  <a:srgbClr val="C00000"/>
                </a:solidFill>
                <a:latin typeface="Calibri" pitchFamily="34" charset="0"/>
              </a:rPr>
              <a:t>faaliyetler sürdürülebilir ve tekrarlanabilir niteliktedir</a:t>
            </a:r>
            <a:r>
              <a:rPr lang="tr-TR" sz="2800" dirty="0" smtClean="0">
                <a:latin typeface="Calibri" pitchFamily="34" charset="0"/>
              </a:rPr>
              <a:t>. </a:t>
            </a:r>
            <a:r>
              <a:rPr lang="tr-TR" sz="2800" b="1" u="sng" dirty="0" smtClean="0">
                <a:solidFill>
                  <a:srgbClr val="C00000"/>
                </a:solidFill>
                <a:latin typeface="Calibri" pitchFamily="34" charset="0"/>
              </a:rPr>
              <a:t>Projemizde 6 süt birliği ve 1 ziraat odası tarafından yapılıyor olması yerel sahiplenmenin güçlü olduğunu göstermektedir.</a:t>
            </a:r>
          </a:p>
        </p:txBody>
      </p:sp>
      <p:sp>
        <p:nvSpPr>
          <p:cNvPr id="7" name="6 On İki Kenarlı"/>
          <p:cNvSpPr/>
          <p:nvPr/>
        </p:nvSpPr>
        <p:spPr>
          <a:xfrm>
            <a:off x="7786710" y="5572140"/>
            <a:ext cx="857256" cy="64294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2/2</a:t>
            </a:r>
            <a:endParaRPr lang="tr-T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txBox="1">
            <a:spLocks/>
          </p:cNvSpPr>
          <p:nvPr/>
        </p:nvSpPr>
        <p:spPr bwMode="auto">
          <a:xfrm>
            <a:off x="2699792" y="44624"/>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6" name="2 Başlık"/>
          <p:cNvSpPr txBox="1">
            <a:spLocks/>
          </p:cNvSpPr>
          <p:nvPr/>
        </p:nvSpPr>
        <p:spPr bwMode="auto">
          <a:xfrm>
            <a:off x="0" y="620688"/>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2.4.2 Kurumsal Boyut</a:t>
            </a:r>
          </a:p>
        </p:txBody>
      </p:sp>
      <p:sp>
        <p:nvSpPr>
          <p:cNvPr id="5" name="4 Metin kutusu"/>
          <p:cNvSpPr txBox="1"/>
          <p:nvPr/>
        </p:nvSpPr>
        <p:spPr>
          <a:xfrm>
            <a:off x="0" y="1196752"/>
            <a:ext cx="9144000" cy="4745915"/>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Projenin </a:t>
            </a:r>
            <a:r>
              <a:rPr lang="tr-TR" sz="2800" b="1" dirty="0" smtClean="0">
                <a:solidFill>
                  <a:srgbClr val="C00000"/>
                </a:solidFill>
                <a:latin typeface="Calibri" pitchFamily="34" charset="0"/>
              </a:rPr>
              <a:t>hazırlık aşamasında sivil toplum örgütleri ve resmi kurumlar ile proje değerlendirme çalışmaları </a:t>
            </a:r>
            <a:r>
              <a:rPr lang="tr-TR" sz="2800" dirty="0" smtClean="0">
                <a:latin typeface="Calibri" pitchFamily="34" charset="0"/>
              </a:rPr>
              <a:t>yapılmıştır. Bu çalışmalar esnasında projeye, </a:t>
            </a:r>
            <a:r>
              <a:rPr lang="tr-TR" sz="2800" b="1" dirty="0" smtClean="0">
                <a:solidFill>
                  <a:srgbClr val="C00000"/>
                </a:solidFill>
                <a:latin typeface="Calibri" pitchFamily="34" charset="0"/>
              </a:rPr>
              <a:t>tüm kuruluşlar her türlü desteği sağlayacaklarını beyan etmişlerdir</a:t>
            </a:r>
            <a:r>
              <a:rPr lang="tr-TR" sz="2800" dirty="0" smtClean="0">
                <a:latin typeface="Calibri" pitchFamily="34" charset="0"/>
              </a:rPr>
              <a:t>.  Proje sona erdikten Kula Süt Birliği eğitimlerin devamını sağlayacaktır. Bu yüzden </a:t>
            </a:r>
            <a:r>
              <a:rPr lang="tr-TR" sz="2800" b="1" dirty="0" smtClean="0">
                <a:solidFill>
                  <a:srgbClr val="C00000"/>
                </a:solidFill>
                <a:latin typeface="Calibri" pitchFamily="34" charset="0"/>
              </a:rPr>
              <a:t>faaliyetler sürdürülebilir ve tekrarlanabilir niteliktedir</a:t>
            </a:r>
            <a:r>
              <a:rPr lang="tr-TR" sz="2800" dirty="0" smtClean="0">
                <a:latin typeface="Calibri" pitchFamily="34" charset="0"/>
              </a:rPr>
              <a:t>. </a:t>
            </a:r>
            <a:r>
              <a:rPr lang="tr-TR" sz="2800" b="1" u="sng" dirty="0" smtClean="0">
                <a:solidFill>
                  <a:srgbClr val="C00000"/>
                </a:solidFill>
                <a:latin typeface="Calibri" pitchFamily="34" charset="0"/>
              </a:rPr>
              <a:t>Projemizde 6 süt birliği ve 1 ziraat odası tarafından yapılıyor olması yerel sahiplenmenin güçlü olduğunu göstermektedir.</a:t>
            </a:r>
          </a:p>
        </p:txBody>
      </p:sp>
      <p:sp>
        <p:nvSpPr>
          <p:cNvPr id="8" name="7 Gülen Yüz"/>
          <p:cNvSpPr/>
          <p:nvPr/>
        </p:nvSpPr>
        <p:spPr>
          <a:xfrm>
            <a:off x="3059832" y="3140968"/>
            <a:ext cx="2376264" cy="2016224"/>
          </a:xfrm>
          <a:prstGeom prst="smileyFac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solidFill>
                  <a:srgbClr val="4F81BD">
                    <a:lumMod val="40000"/>
                    <a:lumOff val="60000"/>
                  </a:srgbClr>
                </a:solidFill>
              </a:rPr>
              <a:pPr>
                <a:defRPr/>
              </a:pPr>
              <a:t>04.12.2013</a:t>
            </a:fld>
            <a:endParaRPr lang="tr-TR">
              <a:solidFill>
                <a:srgbClr val="4F81BD">
                  <a:lumMod val="40000"/>
                  <a:lumOff val="60000"/>
                </a:srgbClr>
              </a:solidFill>
            </a:endParaRPr>
          </a:p>
        </p:txBody>
      </p:sp>
      <p:sp>
        <p:nvSpPr>
          <p:cNvPr id="5" name="4 Slayt Numarası Yer Tutucusu"/>
          <p:cNvSpPr>
            <a:spLocks noGrp="1"/>
          </p:cNvSpPr>
          <p:nvPr>
            <p:ph type="sldNum" sz="quarter" idx="12"/>
          </p:nvPr>
        </p:nvSpPr>
        <p:spPr/>
        <p:txBody>
          <a:bodyPr/>
          <a:lstStyle/>
          <a:p>
            <a:pPr>
              <a:defRPr/>
            </a:pPr>
            <a:fld id="{CFB12CCF-DD8D-44F7-9E09-41D077467789}" type="slidenum">
              <a:rPr lang="tr-TR" smtClean="0">
                <a:solidFill>
                  <a:srgbClr val="4F81BD">
                    <a:lumMod val="40000"/>
                    <a:lumOff val="60000"/>
                  </a:srgbClr>
                </a:solidFill>
              </a:rPr>
              <a:pPr>
                <a:defRPr/>
              </a:pPr>
              <a:t>92</a:t>
            </a:fld>
            <a:endParaRPr lang="tr-TR">
              <a:solidFill>
                <a:srgbClr val="4F81BD">
                  <a:lumMod val="40000"/>
                  <a:lumOff val="60000"/>
                </a:srgbClr>
              </a:solidFill>
            </a:endParaRPr>
          </a:p>
        </p:txBody>
      </p:sp>
      <p:sp>
        <p:nvSpPr>
          <p:cNvPr id="45059" name="2 İçerik Yer Tutucusu"/>
          <p:cNvSpPr>
            <a:spLocks noGrp="1"/>
          </p:cNvSpPr>
          <p:nvPr>
            <p:ph idx="4294967295"/>
          </p:nvPr>
        </p:nvSpPr>
        <p:spPr>
          <a:xfrm>
            <a:off x="0" y="3356993"/>
            <a:ext cx="9144000" cy="2664295"/>
          </a:xfrm>
        </p:spPr>
        <p:txBody>
          <a:bodyPr/>
          <a:lstStyle/>
          <a:p>
            <a:pPr algn="just">
              <a:buFont typeface="Wingdings" pitchFamily="2" charset="2"/>
              <a:buChar char="q"/>
            </a:pPr>
            <a:r>
              <a:rPr lang="tr-TR" sz="2800" dirty="0" smtClean="0">
                <a:latin typeface="Calibri" pitchFamily="34" charset="0"/>
                <a:cs typeface="Arial" charset="0"/>
              </a:rPr>
              <a:t>Bu bölümde projenin bitiminden sonra proje kapsamında gerçekleştirilen faaliyetlerin özellikle bu alanda hizmet vermekle yükümlü bir </a:t>
            </a:r>
            <a:r>
              <a:rPr lang="tr-TR" sz="2800" dirty="0" smtClean="0">
                <a:solidFill>
                  <a:srgbClr val="C00000"/>
                </a:solidFill>
                <a:latin typeface="Calibri" pitchFamily="34" charset="0"/>
                <a:cs typeface="Arial" charset="0"/>
              </a:rPr>
              <a:t>kurum için yönlendirici olup olmayacağı </a:t>
            </a:r>
            <a:r>
              <a:rPr lang="tr-TR" sz="2800" dirty="0" smtClean="0">
                <a:latin typeface="Calibri" pitchFamily="34" charset="0"/>
                <a:cs typeface="Arial" charset="0"/>
              </a:rPr>
              <a:t>ya da toplumun bakış açısında bir değişim olup olmayacağı açıklanmalıdır.</a:t>
            </a:r>
          </a:p>
          <a:p>
            <a:pPr algn="just">
              <a:buFont typeface="Wingdings" pitchFamily="2" charset="2"/>
              <a:buChar char="q"/>
            </a:pPr>
            <a:endParaRPr lang="tr-TR" sz="2800" dirty="0" smtClean="0">
              <a:solidFill>
                <a:schemeClr val="tx1"/>
              </a:solidFill>
              <a:latin typeface="Calibri" pitchFamily="34" charset="0"/>
              <a:cs typeface="Arial" charset="0"/>
            </a:endParaRPr>
          </a:p>
          <a:p>
            <a:pPr algn="just">
              <a:buFont typeface="Wingdings" pitchFamily="2" charset="2"/>
              <a:buChar char="q"/>
            </a:pPr>
            <a:endParaRPr lang="tr-TR" sz="500" dirty="0" smtClean="0">
              <a:solidFill>
                <a:schemeClr val="tx1"/>
              </a:solidFill>
              <a:latin typeface="Calibri" pitchFamily="34" charset="0"/>
              <a:cs typeface="Arial" charset="0"/>
            </a:endParaRPr>
          </a:p>
          <a:p>
            <a:pPr algn="ctr">
              <a:buNone/>
            </a:pPr>
            <a:r>
              <a:rPr lang="tr-TR" sz="2800" dirty="0" smtClean="0">
                <a:solidFill>
                  <a:schemeClr val="tx1"/>
                </a:solidFill>
                <a:latin typeface="Calibri" pitchFamily="34" charset="0"/>
                <a:cs typeface="Arial" charset="0"/>
              </a:rPr>
              <a:t>	</a:t>
            </a:r>
          </a:p>
          <a:p>
            <a:pPr>
              <a:buFont typeface="Arial" charset="0"/>
              <a:buNone/>
            </a:pPr>
            <a:endParaRPr lang="tr-TR" sz="2800" dirty="0" smtClean="0">
              <a:solidFill>
                <a:schemeClr val="tx1"/>
              </a:solidFill>
              <a:latin typeface="Calibri" pitchFamily="34" charset="0"/>
              <a:cs typeface="Arial" charset="0"/>
            </a:endParaRPr>
          </a:p>
        </p:txBody>
      </p:sp>
      <p:sp>
        <p:nvSpPr>
          <p:cNvPr id="6" name="2 Başlık"/>
          <p:cNvSpPr txBox="1">
            <a:spLocks/>
          </p:cNvSpPr>
          <p:nvPr/>
        </p:nvSpPr>
        <p:spPr bwMode="auto">
          <a:xfrm>
            <a:off x="2699792" y="26064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 SÜRDÜRÜLEBİLİRLİK</a:t>
            </a:r>
            <a:endParaRPr lang="tr-TR" sz="2400" b="1" dirty="0" smtClean="0">
              <a:solidFill>
                <a:prstClr val="black"/>
              </a:solidFill>
              <a:latin typeface="Calibri" pitchFamily="34" charset="0"/>
            </a:endParaRPr>
          </a:p>
        </p:txBody>
      </p:sp>
      <p:sp>
        <p:nvSpPr>
          <p:cNvPr id="7" name="2 Başlık"/>
          <p:cNvSpPr txBox="1">
            <a:spLocks/>
          </p:cNvSpPr>
          <p:nvPr/>
        </p:nvSpPr>
        <p:spPr bwMode="auto">
          <a:xfrm>
            <a:off x="0" y="1052736"/>
            <a:ext cx="91440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lgn="just"/>
            <a:r>
              <a:rPr lang="tr-TR" sz="2800" b="1" dirty="0" smtClean="0">
                <a:solidFill>
                  <a:prstClr val="black"/>
                </a:solidFill>
                <a:latin typeface="Calibri" pitchFamily="34" charset="0"/>
                <a:cs typeface="Arial" charset="0"/>
              </a:rPr>
              <a:t>2.4.3 Politik Boyut (varsa)- </a:t>
            </a:r>
          </a:p>
          <a:p>
            <a:pPr marL="0" lvl="2" algn="just"/>
            <a:r>
              <a:rPr lang="tr-TR" sz="2800" b="1" dirty="0" smtClean="0">
                <a:solidFill>
                  <a:prstClr val="black"/>
                </a:solidFill>
                <a:latin typeface="Calibri" pitchFamily="34" charset="0"/>
                <a:cs typeface="Arial" charset="0"/>
              </a:rPr>
              <a:t>(Projenin ne tür yapısal etkileri olacak – örneğin </a:t>
            </a:r>
            <a:r>
              <a:rPr lang="tr-TR" sz="2800" b="1" dirty="0" smtClean="0">
                <a:solidFill>
                  <a:srgbClr val="C00000"/>
                </a:solidFill>
                <a:latin typeface="Calibri" pitchFamily="34" charset="0"/>
                <a:cs typeface="Arial" charset="0"/>
              </a:rPr>
              <a:t>mevzuatın</a:t>
            </a:r>
            <a:r>
              <a:rPr lang="tr-TR" sz="2800" b="1" dirty="0" smtClean="0">
                <a:solidFill>
                  <a:prstClr val="black"/>
                </a:solidFill>
                <a:latin typeface="Calibri" pitchFamily="34" charset="0"/>
                <a:cs typeface="Arial" charset="0"/>
              </a:rPr>
              <a:t>, davranış kurallarının, yöntemlerin v.s. </a:t>
            </a:r>
            <a:r>
              <a:rPr lang="tr-TR" sz="2800" b="1" dirty="0" smtClean="0">
                <a:solidFill>
                  <a:srgbClr val="C00000"/>
                </a:solidFill>
                <a:latin typeface="Calibri" pitchFamily="34" charset="0"/>
                <a:cs typeface="Arial" charset="0"/>
              </a:rPr>
              <a:t>gelişmesine katkı sağlayacak mı?</a:t>
            </a:r>
            <a:r>
              <a:rPr lang="tr-TR" sz="2800" b="1" dirty="0" smtClean="0">
                <a:solidFill>
                  <a:prstClr val="black"/>
                </a:solidFill>
                <a:latin typeface="Calibri" pitchFamily="34" charset="0"/>
                <a:cs typeface="Arial" charset="0"/>
              </a:rPr>
              <a:t>)</a:t>
            </a:r>
          </a:p>
          <a:p>
            <a:pPr marL="0" lvl="2"/>
            <a:endParaRPr lang="tr-TR" sz="2800" b="1" dirty="0" smtClean="0">
              <a:solidFill>
                <a:prstClr val="black"/>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txBox="1">
            <a:spLocks/>
          </p:cNvSpPr>
          <p:nvPr/>
        </p:nvSpPr>
        <p:spPr bwMode="auto">
          <a:xfrm>
            <a:off x="2699792" y="477835"/>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6" name="2 Başlık"/>
          <p:cNvSpPr txBox="1">
            <a:spLocks/>
          </p:cNvSpPr>
          <p:nvPr/>
        </p:nvSpPr>
        <p:spPr bwMode="auto">
          <a:xfrm>
            <a:off x="0" y="1465620"/>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2.4.3 Politik Boyut</a:t>
            </a:r>
          </a:p>
        </p:txBody>
      </p:sp>
      <p:sp>
        <p:nvSpPr>
          <p:cNvPr id="5" name="4 Metin kutusu"/>
          <p:cNvSpPr txBox="1"/>
          <p:nvPr/>
        </p:nvSpPr>
        <p:spPr>
          <a:xfrm>
            <a:off x="0" y="2062011"/>
            <a:ext cx="9144000" cy="574901"/>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Projenin politik boyutu yoktur. </a:t>
            </a:r>
          </a:p>
        </p:txBody>
      </p:sp>
      <p:sp>
        <p:nvSpPr>
          <p:cNvPr id="7" name="6 Metin kutusu"/>
          <p:cNvSpPr txBox="1"/>
          <p:nvPr/>
        </p:nvSpPr>
        <p:spPr>
          <a:xfrm>
            <a:off x="2992474" y="5157192"/>
            <a:ext cx="3507692"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YOKSA YOKTUR!</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8" name="7 Gülen Yüz"/>
          <p:cNvSpPr/>
          <p:nvPr/>
        </p:nvSpPr>
        <p:spPr>
          <a:xfrm>
            <a:off x="3059832" y="3140968"/>
            <a:ext cx="2376264" cy="2016224"/>
          </a:xfrm>
          <a:prstGeom prst="smileyFac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txBox="1">
            <a:spLocks/>
          </p:cNvSpPr>
          <p:nvPr/>
        </p:nvSpPr>
        <p:spPr bwMode="auto">
          <a:xfrm>
            <a:off x="2699792" y="477835"/>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5" name="4 Metin kutusu"/>
          <p:cNvSpPr txBox="1"/>
          <p:nvPr/>
        </p:nvSpPr>
        <p:spPr>
          <a:xfrm>
            <a:off x="0" y="2062011"/>
            <a:ext cx="9144000" cy="5262979"/>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Proje kapsamında 300 sürücü üzerinde yapılacak anket çalışmasında, araç sürücülerinin sürücü kursu dışında herhangi bir trafik eğitimi alıp almadıklarını ortaya konacaktır. Bu istatistikî veriler bize, trafik eğitimi ile trafik paydaşlarına ulaşmanın gerekliliği konusunda çok önemli ipuçları verdiği gibi, bu konuda yetkili kurum ve kuruluşların </a:t>
            </a:r>
            <a:r>
              <a:rPr lang="tr-TR" sz="2800" dirty="0" smtClean="0">
                <a:solidFill>
                  <a:srgbClr val="C00000"/>
                </a:solidFill>
                <a:latin typeface="Calibri" pitchFamily="34" charset="0"/>
              </a:rPr>
              <a:t>mevzuat hazırlama çalışmalarına da </a:t>
            </a:r>
            <a:r>
              <a:rPr lang="tr-TR" sz="2800" dirty="0" smtClean="0">
                <a:latin typeface="Calibri" pitchFamily="34" charset="0"/>
              </a:rPr>
              <a:t>(sürücü belgesi sahiplerinin belli aralıklarla eğitime ve sınava tabi tutulmaları gibi) </a:t>
            </a:r>
            <a:r>
              <a:rPr lang="tr-TR" sz="2800" dirty="0" smtClean="0">
                <a:solidFill>
                  <a:srgbClr val="C00000"/>
                </a:solidFill>
                <a:latin typeface="Calibri" pitchFamily="34" charset="0"/>
              </a:rPr>
              <a:t>somut katkılar sağlayacaktır. </a:t>
            </a:r>
          </a:p>
          <a:p>
            <a:pPr algn="just">
              <a:lnSpc>
                <a:spcPct val="120000"/>
              </a:lnSpc>
            </a:pPr>
            <a:endParaRPr lang="tr-TR" sz="2800" dirty="0" smtClean="0">
              <a:latin typeface="Calibri" pitchFamily="34" charset="0"/>
            </a:endParaRPr>
          </a:p>
        </p:txBody>
      </p:sp>
      <p:sp>
        <p:nvSpPr>
          <p:cNvPr id="7" name="2 Başlık"/>
          <p:cNvSpPr txBox="1">
            <a:spLocks/>
          </p:cNvSpPr>
          <p:nvPr/>
        </p:nvSpPr>
        <p:spPr bwMode="auto">
          <a:xfrm>
            <a:off x="0" y="928670"/>
            <a:ext cx="9144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lgn="just"/>
            <a:r>
              <a:rPr lang="tr-TR" sz="2400" b="1" dirty="0" smtClean="0">
                <a:solidFill>
                  <a:prstClr val="black"/>
                </a:solidFill>
                <a:latin typeface="Calibri" pitchFamily="34" charset="0"/>
                <a:cs typeface="Arial" charset="0"/>
              </a:rPr>
              <a:t>2.4.3 Politik Boyut (varsa)- </a:t>
            </a:r>
          </a:p>
          <a:p>
            <a:pPr marL="0" lvl="2" algn="just"/>
            <a:r>
              <a:rPr lang="tr-TR" sz="2400" b="1" dirty="0" smtClean="0">
                <a:solidFill>
                  <a:prstClr val="black"/>
                </a:solidFill>
                <a:latin typeface="Calibri" pitchFamily="34" charset="0"/>
                <a:cs typeface="Arial" charset="0"/>
              </a:rPr>
              <a:t>(Projenin ne tür yapısal etkileri olacak – örneğin </a:t>
            </a:r>
            <a:r>
              <a:rPr lang="tr-TR" sz="2400" b="1" dirty="0" smtClean="0">
                <a:solidFill>
                  <a:srgbClr val="C00000"/>
                </a:solidFill>
                <a:latin typeface="Calibri" pitchFamily="34" charset="0"/>
                <a:cs typeface="Arial" charset="0"/>
              </a:rPr>
              <a:t>mevzuatın</a:t>
            </a:r>
            <a:r>
              <a:rPr lang="tr-TR" sz="2400" b="1" dirty="0" smtClean="0">
                <a:solidFill>
                  <a:prstClr val="black"/>
                </a:solidFill>
                <a:latin typeface="Calibri" pitchFamily="34" charset="0"/>
                <a:cs typeface="Arial" charset="0"/>
              </a:rPr>
              <a:t>, davranış kurallarının, yöntemlerin v.s. </a:t>
            </a:r>
            <a:r>
              <a:rPr lang="tr-TR" sz="2400" b="1" dirty="0" smtClean="0">
                <a:solidFill>
                  <a:srgbClr val="C00000"/>
                </a:solidFill>
                <a:latin typeface="Calibri" pitchFamily="34" charset="0"/>
                <a:cs typeface="Arial" charset="0"/>
              </a:rPr>
              <a:t>gelişmesine katkı sağlayacak mı?</a:t>
            </a:r>
            <a:r>
              <a:rPr lang="tr-TR" sz="2400" b="1" dirty="0" smtClean="0">
                <a:solidFill>
                  <a:prstClr val="black"/>
                </a:solidFill>
                <a:latin typeface="Calibri" pitchFamily="34" charset="0"/>
                <a:cs typeface="Arial" charset="0"/>
              </a:rPr>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txBox="1">
            <a:spLocks/>
          </p:cNvSpPr>
          <p:nvPr/>
        </p:nvSpPr>
        <p:spPr bwMode="auto">
          <a:xfrm>
            <a:off x="2699792" y="477835"/>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6" name="2 Başlık"/>
          <p:cNvSpPr txBox="1">
            <a:spLocks/>
          </p:cNvSpPr>
          <p:nvPr/>
        </p:nvSpPr>
        <p:spPr bwMode="auto">
          <a:xfrm>
            <a:off x="0" y="1124744"/>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2.4.3 Politik Boyut</a:t>
            </a:r>
          </a:p>
        </p:txBody>
      </p:sp>
      <p:sp>
        <p:nvSpPr>
          <p:cNvPr id="5" name="4 Metin kutusu"/>
          <p:cNvSpPr txBox="1"/>
          <p:nvPr/>
        </p:nvSpPr>
        <p:spPr>
          <a:xfrm>
            <a:off x="0" y="1721135"/>
            <a:ext cx="9144000"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latin typeface="Calibri" pitchFamily="34" charset="0"/>
              </a:rPr>
              <a:t>Proje, sürdürülebilir kalkınmaya ve çevrenin korunmasına itibar gösteriyor mu?</a:t>
            </a:r>
            <a:endParaRPr lang="tr-TR" sz="2800" dirty="0">
              <a:latin typeface="Calibri" pitchFamily="34" charset="0"/>
            </a:endParaRPr>
          </a:p>
        </p:txBody>
      </p:sp>
      <p:sp>
        <p:nvSpPr>
          <p:cNvPr id="9" name="8 Metin kutusu"/>
          <p:cNvSpPr txBox="1"/>
          <p:nvPr/>
        </p:nvSpPr>
        <p:spPr>
          <a:xfrm>
            <a:off x="0" y="2924944"/>
            <a:ext cx="9144000" cy="36779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q"/>
            </a:pPr>
            <a:r>
              <a:rPr lang="tr-TR" sz="2800" dirty="0" smtClean="0">
                <a:latin typeface="Calibri" pitchFamily="34" charset="0"/>
              </a:rPr>
              <a:t>Projenin çevreyi koruma hassasiyeti veya çevreye zarar verme boyutu projenin işleyişi için bir risk (çevresel ve mevzuat yönü ile) oluşturmakta mıdır?</a:t>
            </a:r>
          </a:p>
          <a:p>
            <a:pPr>
              <a:buFont typeface="Wingdings" pitchFamily="2" charset="2"/>
              <a:buChar char="q"/>
            </a:pPr>
            <a:endParaRPr lang="tr-TR" sz="400" dirty="0" smtClean="0">
              <a:latin typeface="Calibri" pitchFamily="34" charset="0"/>
            </a:endParaRPr>
          </a:p>
          <a:p>
            <a:pPr>
              <a:buFont typeface="Wingdings" pitchFamily="2" charset="2"/>
              <a:buChar char="q"/>
            </a:pPr>
            <a:r>
              <a:rPr lang="tr-TR" sz="2800" dirty="0" smtClean="0">
                <a:latin typeface="Calibri" pitchFamily="34" charset="0"/>
              </a:rPr>
              <a:t>Olası bir çevre zararına karşı yeterli tedbir alındı mı?</a:t>
            </a:r>
          </a:p>
          <a:p>
            <a:pPr>
              <a:buFont typeface="Wingdings" pitchFamily="2" charset="2"/>
              <a:buChar char="q"/>
            </a:pPr>
            <a:endParaRPr lang="tr-TR" sz="500" dirty="0" smtClean="0">
              <a:latin typeface="Calibri" pitchFamily="34" charset="0"/>
            </a:endParaRPr>
          </a:p>
          <a:p>
            <a:pPr>
              <a:buFont typeface="Wingdings" pitchFamily="2" charset="2"/>
              <a:buChar char="q"/>
            </a:pPr>
            <a:r>
              <a:rPr lang="tr-TR" sz="2800" dirty="0" smtClean="0">
                <a:solidFill>
                  <a:srgbClr val="C00000"/>
                </a:solidFill>
                <a:latin typeface="Calibri" pitchFamily="34" charset="0"/>
              </a:rPr>
              <a:t>Yenilenebilir enerji, geri dönüşüm, arıtma, sulak alanların ve su kaynaklarının korunması, canlıların ve hammadde kaynaklarının tamamen yok edilmeden değerlendirilmesi... konularında projenin bir vizyonu var mıdır?</a:t>
            </a:r>
            <a:endParaRPr lang="tr-TR" sz="28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txBox="1">
            <a:spLocks/>
          </p:cNvSpPr>
          <p:nvPr/>
        </p:nvSpPr>
        <p:spPr bwMode="auto">
          <a:xfrm>
            <a:off x="2699792" y="477835"/>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ea typeface="+mj-ea"/>
                <a:cs typeface="Arial" charset="0"/>
              </a:rPr>
              <a:t>2.4 SÜRDÜRÜLEBİLİRLİK</a:t>
            </a:r>
            <a:endParaRPr lang="tr-TR" sz="2400" b="1" dirty="0" smtClean="0">
              <a:latin typeface="Calibri" pitchFamily="34" charset="0"/>
            </a:endParaRPr>
          </a:p>
        </p:txBody>
      </p:sp>
      <p:sp>
        <p:nvSpPr>
          <p:cNvPr id="6" name="2 Başlık"/>
          <p:cNvSpPr txBox="1">
            <a:spLocks/>
          </p:cNvSpPr>
          <p:nvPr/>
        </p:nvSpPr>
        <p:spPr bwMode="auto">
          <a:xfrm>
            <a:off x="0" y="1465620"/>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2.4.3 Politik Boyut</a:t>
            </a:r>
          </a:p>
        </p:txBody>
      </p:sp>
      <p:sp>
        <p:nvSpPr>
          <p:cNvPr id="5" name="4 Metin kutusu"/>
          <p:cNvSpPr txBox="1"/>
          <p:nvPr/>
        </p:nvSpPr>
        <p:spPr>
          <a:xfrm>
            <a:off x="0" y="3212976"/>
            <a:ext cx="9144000" cy="2643159"/>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20000"/>
              </a:lnSpc>
            </a:pPr>
            <a:r>
              <a:rPr lang="tr-TR" sz="2800" dirty="0" smtClean="0">
                <a:latin typeface="Calibri" pitchFamily="34" charset="0"/>
              </a:rPr>
              <a:t>Proje kapsamında verilen eğitimler sayesinde trafik paydaşları trafik ve riskleri konusunda daha çok bilgiye sahip olacak, trafikte daha duyarlı davranmak sureti ile meydana gelmesi muhtemel </a:t>
            </a:r>
            <a:r>
              <a:rPr lang="tr-TR" sz="2800" b="1" dirty="0" smtClean="0">
                <a:solidFill>
                  <a:srgbClr val="C00000"/>
                </a:solidFill>
                <a:latin typeface="Calibri" pitchFamily="34" charset="0"/>
              </a:rPr>
              <a:t>kazaların önüne geçilmiş olacak ve böylece çevrenin korunmasına da katkı sağlanmış olacaktır. </a:t>
            </a:r>
          </a:p>
        </p:txBody>
      </p:sp>
      <p:sp>
        <p:nvSpPr>
          <p:cNvPr id="7" name="6 Metin kutusu"/>
          <p:cNvSpPr txBox="1"/>
          <p:nvPr/>
        </p:nvSpPr>
        <p:spPr>
          <a:xfrm>
            <a:off x="0" y="2132856"/>
            <a:ext cx="9144000"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latin typeface="Calibri" pitchFamily="34" charset="0"/>
              </a:rPr>
              <a:t>Proje, sürdürülebilir kalkınmaya ve çevrenin korunmasına itibar gösteriyor mu?</a:t>
            </a:r>
            <a:endParaRPr lang="tr-TR" sz="2800" dirty="0">
              <a:latin typeface="Calibri" pitchFamily="34" charset="0"/>
            </a:endParaRPr>
          </a:p>
        </p:txBody>
      </p:sp>
      <p:sp>
        <p:nvSpPr>
          <p:cNvPr id="9" name="8 Gülen Yüz"/>
          <p:cNvSpPr/>
          <p:nvPr/>
        </p:nvSpPr>
        <p:spPr>
          <a:xfrm>
            <a:off x="7523312" y="5489848"/>
            <a:ext cx="1620688" cy="1368152"/>
          </a:xfrm>
          <a:prstGeom prst="smileyFac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a:spLocks noGrp="1"/>
          </p:cNvSpPr>
          <p:nvPr>
            <p:ph type="title"/>
          </p:nvPr>
        </p:nvSpPr>
        <p:spPr>
          <a:xfrm>
            <a:off x="2771800" y="908720"/>
            <a:ext cx="5072062" cy="523220"/>
          </a:xfr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tr-TR" sz="2800" b="1" dirty="0" smtClean="0">
                <a:solidFill>
                  <a:prstClr val="black"/>
                </a:solidFill>
                <a:latin typeface="Comic Sans MS" pitchFamily="66" charset="0"/>
                <a:cs typeface="Arial" charset="0"/>
              </a:rPr>
              <a:t>Değerlendirme Tablosu</a:t>
            </a:r>
          </a:p>
        </p:txBody>
      </p:sp>
      <p:sp>
        <p:nvSpPr>
          <p:cNvPr id="4" name="3 Veri Yer Tutucusu"/>
          <p:cNvSpPr>
            <a:spLocks noGrp="1"/>
          </p:cNvSpPr>
          <p:nvPr>
            <p:ph type="dt" sz="half" idx="10"/>
          </p:nvPr>
        </p:nvSpPr>
        <p:spPr/>
        <p:txBody>
          <a:bodyPr/>
          <a:lstStyle/>
          <a:p>
            <a:pPr>
              <a:defRPr/>
            </a:pPr>
            <a:fld id="{3A90C7F9-4D62-46B2-A56B-255B6A22FE7B}"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3B16909B-2ED9-427E-B15E-06C9D55AC380}" type="slidenum">
              <a:rPr lang="tr-TR" smtClean="0"/>
              <a:pPr>
                <a:defRPr/>
              </a:pPr>
              <a:t>97</a:t>
            </a:fld>
            <a:endParaRPr lang="tr-TR"/>
          </a:p>
        </p:txBody>
      </p:sp>
      <p:sp>
        <p:nvSpPr>
          <p:cNvPr id="60419" name="2 İçerik Yer Tutucusu"/>
          <p:cNvSpPr>
            <a:spLocks noGrp="1"/>
          </p:cNvSpPr>
          <p:nvPr>
            <p:ph idx="4294967295"/>
          </p:nvPr>
        </p:nvSpPr>
        <p:spPr>
          <a:xfrm>
            <a:off x="0" y="1557338"/>
            <a:ext cx="9144000" cy="4525962"/>
          </a:xfrm>
        </p:spPr>
        <p:txBody>
          <a:bodyPr/>
          <a:lstStyle/>
          <a:p>
            <a:pPr algn="just">
              <a:buFont typeface="Arial" charset="0"/>
              <a:buNone/>
            </a:pPr>
            <a:r>
              <a:rPr lang="tr-TR" sz="2400" b="1" u="sng" dirty="0" smtClean="0">
                <a:solidFill>
                  <a:schemeClr val="tx1"/>
                </a:solidFill>
                <a:latin typeface="Calibri" pitchFamily="34" charset="0"/>
                <a:cs typeface="Arial" charset="0"/>
              </a:rPr>
              <a:t>	4.Sürdürülebilirlik Başlığı Altında;</a:t>
            </a:r>
          </a:p>
          <a:p>
            <a:pPr algn="just">
              <a:buFont typeface="Arial" charset="0"/>
              <a:buNone/>
            </a:pPr>
            <a:r>
              <a:rPr lang="tr-TR" sz="2400" dirty="0" smtClean="0">
                <a:solidFill>
                  <a:schemeClr val="tx1"/>
                </a:solidFill>
                <a:latin typeface="Calibri" pitchFamily="34" charset="0"/>
                <a:cs typeface="Arial" charset="0"/>
              </a:rPr>
              <a:t>	4.3 Teklif edilen projenin beklenen sonuçları </a:t>
            </a:r>
            <a:r>
              <a:rPr lang="tr-TR" sz="2400" dirty="0" smtClean="0">
                <a:solidFill>
                  <a:srgbClr val="FF0000"/>
                </a:solidFill>
                <a:latin typeface="Calibri" pitchFamily="34" charset="0"/>
                <a:cs typeface="Arial" charset="0"/>
              </a:rPr>
              <a:t>sürdürülebilir</a:t>
            </a:r>
            <a:r>
              <a:rPr lang="tr-TR" sz="2400" dirty="0" smtClean="0">
                <a:solidFill>
                  <a:schemeClr val="tx1"/>
                </a:solidFill>
                <a:latin typeface="Calibri" pitchFamily="34" charset="0"/>
                <a:cs typeface="Arial" charset="0"/>
              </a:rPr>
              <a:t> mi?</a:t>
            </a:r>
          </a:p>
          <a:p>
            <a:pPr algn="just"/>
            <a:r>
              <a:rPr lang="tr-TR" sz="2400" dirty="0" smtClean="0">
                <a:solidFill>
                  <a:schemeClr val="tx1"/>
                </a:solidFill>
                <a:latin typeface="Calibri" pitchFamily="34" charset="0"/>
                <a:cs typeface="Arial" charset="0"/>
              </a:rPr>
              <a:t>Mali açıdan</a:t>
            </a:r>
          </a:p>
          <a:p>
            <a:pPr algn="just"/>
            <a:r>
              <a:rPr lang="tr-TR" sz="2400" dirty="0" smtClean="0">
                <a:solidFill>
                  <a:schemeClr val="tx1"/>
                </a:solidFill>
                <a:latin typeface="Calibri" pitchFamily="34" charset="0"/>
                <a:cs typeface="Arial" charset="0"/>
              </a:rPr>
              <a:t>Kurumsal açıdan</a:t>
            </a:r>
          </a:p>
          <a:p>
            <a:pPr algn="just"/>
            <a:r>
              <a:rPr lang="tr-TR" sz="2400" dirty="0" smtClean="0">
                <a:solidFill>
                  <a:schemeClr val="tx1"/>
                </a:solidFill>
                <a:latin typeface="Calibri" pitchFamily="34" charset="0"/>
                <a:cs typeface="Arial" charset="0"/>
              </a:rPr>
              <a:t>Politika düzeyinde</a:t>
            </a:r>
          </a:p>
          <a:p>
            <a:pPr algn="just"/>
            <a:r>
              <a:rPr lang="tr-TR" sz="2400" dirty="0" smtClean="0">
                <a:solidFill>
                  <a:schemeClr val="tx1"/>
                </a:solidFill>
                <a:latin typeface="Calibri" pitchFamily="34" charset="0"/>
                <a:cs typeface="Arial" charset="0"/>
              </a:rPr>
              <a:t>Projede sürdürülebilir kalkınma ve çevre koruması göz önünde bulundurulmuş mu?                </a:t>
            </a:r>
          </a:p>
          <a:p>
            <a:pPr>
              <a:buFont typeface="Arial" charset="0"/>
              <a:buNone/>
            </a:pPr>
            <a:r>
              <a:rPr lang="tr-TR" sz="2400" dirty="0" smtClean="0">
                <a:solidFill>
                  <a:schemeClr val="tx1"/>
                </a:solidFill>
                <a:latin typeface="Calibri" pitchFamily="34" charset="0"/>
                <a:cs typeface="Arial" charset="0"/>
              </a:rPr>
              <a:t>				      </a:t>
            </a:r>
            <a:r>
              <a:rPr lang="tr-TR" sz="2400" dirty="0" smtClean="0">
                <a:solidFill>
                  <a:srgbClr val="FF0000"/>
                </a:solidFill>
                <a:latin typeface="Calibri" pitchFamily="34" charset="0"/>
                <a:cs typeface="Arial" charset="0"/>
              </a:rPr>
              <a:t>5 Puan</a:t>
            </a:r>
          </a:p>
          <a:p>
            <a:pPr>
              <a:buFont typeface="Arial" charset="0"/>
              <a:buNone/>
            </a:pPr>
            <a:endParaRPr lang="tr-TR" sz="3600" dirty="0" smtClean="0">
              <a:solidFill>
                <a:schemeClr val="tx1"/>
              </a:solidFill>
              <a:latin typeface="Calibri" pitchFamily="34" charset="0"/>
              <a:cs typeface="Arial" charset="0"/>
            </a:endParaRPr>
          </a:p>
        </p:txBody>
      </p:sp>
      <p:cxnSp>
        <p:nvCxnSpPr>
          <p:cNvPr id="10" name="9 Düz Ok Bağlayıcısı"/>
          <p:cNvCxnSpPr/>
          <p:nvPr/>
        </p:nvCxnSpPr>
        <p:spPr>
          <a:xfrm rot="5400000">
            <a:off x="3530104" y="4326880"/>
            <a:ext cx="357188" cy="1588"/>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2 Başlık"/>
          <p:cNvSpPr txBox="1">
            <a:spLocks/>
          </p:cNvSpPr>
          <p:nvPr/>
        </p:nvSpPr>
        <p:spPr bwMode="auto">
          <a:xfrm>
            <a:off x="2735288" y="260648"/>
            <a:ext cx="64087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prstClr val="black"/>
                </a:solidFill>
                <a:latin typeface="Comic Sans MS" pitchFamily="66" charset="0"/>
                <a:cs typeface="Arial" charset="0"/>
              </a:rPr>
              <a:t>2.4 Sürdürülebilirlik</a:t>
            </a:r>
            <a:endParaRPr lang="tr-TR" sz="24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8DCC286E-C6D7-4F67-96E7-E450B846DF6A}" type="slidenum">
              <a:rPr lang="tr-TR" smtClean="0"/>
              <a:pPr>
                <a:defRPr/>
              </a:pPr>
              <a:t>98</a:t>
            </a:fld>
            <a:endParaRPr lang="tr-TR"/>
          </a:p>
        </p:txBody>
      </p:sp>
      <p:sp>
        <p:nvSpPr>
          <p:cNvPr id="7" name="2 Başlık"/>
          <p:cNvSpPr txBox="1">
            <a:spLocks/>
          </p:cNvSpPr>
          <p:nvPr/>
        </p:nvSpPr>
        <p:spPr bwMode="auto">
          <a:xfrm>
            <a:off x="2735288" y="97468"/>
            <a:ext cx="64087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2.5 Mantıksal Çerçeve</a:t>
            </a:r>
            <a:endParaRPr lang="tr-TR" sz="2400" b="1" dirty="0" smtClean="0">
              <a:latin typeface="Calibri" pitchFamily="34" charset="0"/>
            </a:endParaRPr>
          </a:p>
        </p:txBody>
      </p:sp>
      <p:grpSp>
        <p:nvGrpSpPr>
          <p:cNvPr id="2" name="Group 4"/>
          <p:cNvGrpSpPr>
            <a:grpSpLocks/>
          </p:cNvGrpSpPr>
          <p:nvPr/>
        </p:nvGrpSpPr>
        <p:grpSpPr bwMode="auto">
          <a:xfrm>
            <a:off x="0" y="1124744"/>
            <a:ext cx="2664296" cy="2736304"/>
            <a:chOff x="3648" y="1824"/>
            <a:chExt cx="1156" cy="1056"/>
          </a:xfrm>
        </p:grpSpPr>
        <p:sp>
          <p:nvSpPr>
            <p:cNvPr id="10" name="Rectangle 5"/>
            <p:cNvSpPr>
              <a:spLocks noChangeArrowheads="1"/>
            </p:cNvSpPr>
            <p:nvPr/>
          </p:nvSpPr>
          <p:spPr bwMode="auto">
            <a:xfrm>
              <a:off x="3655" y="2484"/>
              <a:ext cx="263" cy="185"/>
            </a:xfrm>
            <a:prstGeom prst="rect">
              <a:avLst/>
            </a:prstGeom>
            <a:solidFill>
              <a:srgbClr val="CCFF99"/>
            </a:solidFill>
            <a:ln w="12700">
              <a:solidFill>
                <a:schemeClr val="tx1"/>
              </a:solidFill>
              <a:miter lim="800000"/>
              <a:headEnd/>
              <a:tailEnd/>
            </a:ln>
          </p:spPr>
          <p:txBody>
            <a:bodyPr wrap="none" anchor="ctr"/>
            <a:lstStyle/>
            <a:p>
              <a:endParaRPr lang="tr-TR"/>
            </a:p>
          </p:txBody>
        </p:sp>
        <p:sp>
          <p:nvSpPr>
            <p:cNvPr id="11" name="Rectangle 6"/>
            <p:cNvSpPr>
              <a:spLocks noChangeArrowheads="1"/>
            </p:cNvSpPr>
            <p:nvPr/>
          </p:nvSpPr>
          <p:spPr bwMode="auto">
            <a:xfrm>
              <a:off x="3948" y="2484"/>
              <a:ext cx="262" cy="185"/>
            </a:xfrm>
            <a:prstGeom prst="rect">
              <a:avLst/>
            </a:prstGeom>
            <a:solidFill>
              <a:srgbClr val="BAF8F2"/>
            </a:solidFill>
            <a:ln w="12700">
              <a:solidFill>
                <a:schemeClr val="tx1"/>
              </a:solidFill>
              <a:miter lim="800000"/>
              <a:headEnd/>
              <a:tailEnd/>
            </a:ln>
          </p:spPr>
          <p:txBody>
            <a:bodyPr wrap="none" anchor="ctr"/>
            <a:lstStyle/>
            <a:p>
              <a:endParaRPr lang="tr-TR"/>
            </a:p>
          </p:txBody>
        </p:sp>
        <p:sp>
          <p:nvSpPr>
            <p:cNvPr id="12" name="Rectangle 7"/>
            <p:cNvSpPr>
              <a:spLocks noChangeArrowheads="1"/>
            </p:cNvSpPr>
            <p:nvPr/>
          </p:nvSpPr>
          <p:spPr bwMode="auto">
            <a:xfrm>
              <a:off x="4240" y="2484"/>
              <a:ext cx="263" cy="185"/>
            </a:xfrm>
            <a:prstGeom prst="rect">
              <a:avLst/>
            </a:prstGeom>
            <a:solidFill>
              <a:srgbClr val="FFD699"/>
            </a:solidFill>
            <a:ln w="12700">
              <a:solidFill>
                <a:schemeClr val="tx1"/>
              </a:solidFill>
              <a:miter lim="800000"/>
              <a:headEnd/>
              <a:tailEnd/>
            </a:ln>
          </p:spPr>
          <p:txBody>
            <a:bodyPr wrap="none" anchor="ctr"/>
            <a:lstStyle/>
            <a:p>
              <a:endParaRPr lang="tr-TR"/>
            </a:p>
          </p:txBody>
        </p:sp>
        <p:sp>
          <p:nvSpPr>
            <p:cNvPr id="13" name="Rectangle 8"/>
            <p:cNvSpPr>
              <a:spLocks noChangeArrowheads="1"/>
            </p:cNvSpPr>
            <p:nvPr/>
          </p:nvSpPr>
          <p:spPr bwMode="auto">
            <a:xfrm>
              <a:off x="4534" y="2484"/>
              <a:ext cx="261" cy="185"/>
            </a:xfrm>
            <a:prstGeom prst="rect">
              <a:avLst/>
            </a:prstGeom>
            <a:solidFill>
              <a:srgbClr val="FDA4B5"/>
            </a:solidFill>
            <a:ln w="12700">
              <a:solidFill>
                <a:schemeClr val="tx1"/>
              </a:solidFill>
              <a:miter lim="800000"/>
              <a:headEnd/>
              <a:tailEnd/>
            </a:ln>
          </p:spPr>
          <p:txBody>
            <a:bodyPr wrap="none" anchor="ctr"/>
            <a:lstStyle/>
            <a:p>
              <a:endParaRPr lang="tr-TR"/>
            </a:p>
          </p:txBody>
        </p:sp>
        <p:sp>
          <p:nvSpPr>
            <p:cNvPr id="14" name="Rectangle 9"/>
            <p:cNvSpPr>
              <a:spLocks noChangeArrowheads="1"/>
            </p:cNvSpPr>
            <p:nvPr/>
          </p:nvSpPr>
          <p:spPr bwMode="auto">
            <a:xfrm>
              <a:off x="3655" y="2265"/>
              <a:ext cx="263" cy="183"/>
            </a:xfrm>
            <a:prstGeom prst="rect">
              <a:avLst/>
            </a:prstGeom>
            <a:solidFill>
              <a:srgbClr val="99FF99"/>
            </a:solidFill>
            <a:ln w="12700">
              <a:solidFill>
                <a:schemeClr val="tx1"/>
              </a:solidFill>
              <a:miter lim="800000"/>
              <a:headEnd/>
              <a:tailEnd/>
            </a:ln>
          </p:spPr>
          <p:txBody>
            <a:bodyPr wrap="none" anchor="ctr"/>
            <a:lstStyle/>
            <a:p>
              <a:endParaRPr lang="tr-TR"/>
            </a:p>
          </p:txBody>
        </p:sp>
        <p:sp>
          <p:nvSpPr>
            <p:cNvPr id="15" name="Rectangle 10"/>
            <p:cNvSpPr>
              <a:spLocks noChangeArrowheads="1"/>
            </p:cNvSpPr>
            <p:nvPr/>
          </p:nvSpPr>
          <p:spPr bwMode="auto">
            <a:xfrm>
              <a:off x="3948" y="2265"/>
              <a:ext cx="262" cy="183"/>
            </a:xfrm>
            <a:prstGeom prst="rect">
              <a:avLst/>
            </a:prstGeom>
            <a:solidFill>
              <a:srgbClr val="90AAFC"/>
            </a:solidFill>
            <a:ln w="12700">
              <a:solidFill>
                <a:schemeClr val="tx1"/>
              </a:solidFill>
              <a:miter lim="800000"/>
              <a:headEnd/>
              <a:tailEnd/>
            </a:ln>
          </p:spPr>
          <p:txBody>
            <a:bodyPr wrap="none" anchor="ctr"/>
            <a:lstStyle/>
            <a:p>
              <a:endParaRPr lang="tr-TR"/>
            </a:p>
          </p:txBody>
        </p:sp>
        <p:sp>
          <p:nvSpPr>
            <p:cNvPr id="16" name="Rectangle 11"/>
            <p:cNvSpPr>
              <a:spLocks noChangeArrowheads="1"/>
            </p:cNvSpPr>
            <p:nvPr/>
          </p:nvSpPr>
          <p:spPr bwMode="auto">
            <a:xfrm>
              <a:off x="4240" y="2265"/>
              <a:ext cx="263" cy="183"/>
            </a:xfrm>
            <a:prstGeom prst="rect">
              <a:avLst/>
            </a:prstGeom>
            <a:solidFill>
              <a:srgbClr val="FEC168"/>
            </a:solidFill>
            <a:ln w="12700">
              <a:solidFill>
                <a:schemeClr val="tx1"/>
              </a:solidFill>
              <a:miter lim="800000"/>
              <a:headEnd/>
              <a:tailEnd/>
            </a:ln>
          </p:spPr>
          <p:txBody>
            <a:bodyPr wrap="none" anchor="ctr"/>
            <a:lstStyle/>
            <a:p>
              <a:endParaRPr lang="tr-TR"/>
            </a:p>
          </p:txBody>
        </p:sp>
        <p:sp>
          <p:nvSpPr>
            <p:cNvPr id="17" name="Rectangle 12"/>
            <p:cNvSpPr>
              <a:spLocks noChangeArrowheads="1"/>
            </p:cNvSpPr>
            <p:nvPr/>
          </p:nvSpPr>
          <p:spPr bwMode="auto">
            <a:xfrm>
              <a:off x="4534" y="2265"/>
              <a:ext cx="261" cy="183"/>
            </a:xfrm>
            <a:prstGeom prst="rect">
              <a:avLst/>
            </a:prstGeom>
            <a:solidFill>
              <a:srgbClr val="F76681"/>
            </a:solidFill>
            <a:ln w="12700">
              <a:solidFill>
                <a:schemeClr val="tx1"/>
              </a:solidFill>
              <a:miter lim="800000"/>
              <a:headEnd/>
              <a:tailEnd/>
            </a:ln>
          </p:spPr>
          <p:txBody>
            <a:bodyPr wrap="none" anchor="ctr"/>
            <a:lstStyle/>
            <a:p>
              <a:endParaRPr lang="tr-TR"/>
            </a:p>
          </p:txBody>
        </p:sp>
        <p:sp>
          <p:nvSpPr>
            <p:cNvPr id="18" name="Rectangle 13"/>
            <p:cNvSpPr>
              <a:spLocks noChangeArrowheads="1"/>
            </p:cNvSpPr>
            <p:nvPr/>
          </p:nvSpPr>
          <p:spPr bwMode="auto">
            <a:xfrm>
              <a:off x="3655" y="2045"/>
              <a:ext cx="263" cy="186"/>
            </a:xfrm>
            <a:prstGeom prst="rect">
              <a:avLst/>
            </a:prstGeom>
            <a:solidFill>
              <a:srgbClr val="00AE00"/>
            </a:solidFill>
            <a:ln w="12700">
              <a:solidFill>
                <a:schemeClr val="tx1"/>
              </a:solidFill>
              <a:miter lim="800000"/>
              <a:headEnd/>
              <a:tailEnd/>
            </a:ln>
          </p:spPr>
          <p:txBody>
            <a:bodyPr wrap="none" anchor="ctr"/>
            <a:lstStyle/>
            <a:p>
              <a:endParaRPr lang="tr-TR"/>
            </a:p>
          </p:txBody>
        </p:sp>
        <p:sp>
          <p:nvSpPr>
            <p:cNvPr id="19" name="Rectangle 14"/>
            <p:cNvSpPr>
              <a:spLocks noChangeArrowheads="1"/>
            </p:cNvSpPr>
            <p:nvPr/>
          </p:nvSpPr>
          <p:spPr bwMode="auto">
            <a:xfrm>
              <a:off x="3948" y="2045"/>
              <a:ext cx="262" cy="186"/>
            </a:xfrm>
            <a:prstGeom prst="rect">
              <a:avLst/>
            </a:prstGeom>
            <a:solidFill>
              <a:srgbClr val="547CFA"/>
            </a:solidFill>
            <a:ln w="12700">
              <a:solidFill>
                <a:schemeClr val="tx1"/>
              </a:solidFill>
              <a:miter lim="800000"/>
              <a:headEnd/>
              <a:tailEnd/>
            </a:ln>
          </p:spPr>
          <p:txBody>
            <a:bodyPr wrap="none" anchor="ctr"/>
            <a:lstStyle/>
            <a:p>
              <a:endParaRPr lang="tr-TR"/>
            </a:p>
          </p:txBody>
        </p:sp>
        <p:sp>
          <p:nvSpPr>
            <p:cNvPr id="20" name="Rectangle 15"/>
            <p:cNvSpPr>
              <a:spLocks noChangeArrowheads="1"/>
            </p:cNvSpPr>
            <p:nvPr/>
          </p:nvSpPr>
          <p:spPr bwMode="auto">
            <a:xfrm>
              <a:off x="4240" y="2045"/>
              <a:ext cx="263" cy="186"/>
            </a:xfrm>
            <a:prstGeom prst="rect">
              <a:avLst/>
            </a:prstGeom>
            <a:solidFill>
              <a:srgbClr val="FEAD36"/>
            </a:solidFill>
            <a:ln w="12700">
              <a:solidFill>
                <a:schemeClr val="tx1"/>
              </a:solidFill>
              <a:miter lim="800000"/>
              <a:headEnd/>
              <a:tailEnd/>
            </a:ln>
          </p:spPr>
          <p:txBody>
            <a:bodyPr wrap="none" anchor="ctr"/>
            <a:lstStyle/>
            <a:p>
              <a:endParaRPr lang="tr-TR"/>
            </a:p>
          </p:txBody>
        </p:sp>
        <p:sp>
          <p:nvSpPr>
            <p:cNvPr id="21" name="Rectangle 16"/>
            <p:cNvSpPr>
              <a:spLocks noChangeArrowheads="1"/>
            </p:cNvSpPr>
            <p:nvPr/>
          </p:nvSpPr>
          <p:spPr bwMode="auto">
            <a:xfrm>
              <a:off x="4534" y="2045"/>
              <a:ext cx="261" cy="186"/>
            </a:xfrm>
            <a:prstGeom prst="rect">
              <a:avLst/>
            </a:prstGeom>
            <a:solidFill>
              <a:srgbClr val="E5405D"/>
            </a:solidFill>
            <a:ln w="12700">
              <a:solidFill>
                <a:schemeClr val="tx1"/>
              </a:solidFill>
              <a:miter lim="800000"/>
              <a:headEnd/>
              <a:tailEnd/>
            </a:ln>
          </p:spPr>
          <p:txBody>
            <a:bodyPr wrap="none" anchor="ctr"/>
            <a:lstStyle/>
            <a:p>
              <a:endParaRPr lang="tr-TR"/>
            </a:p>
          </p:txBody>
        </p:sp>
        <p:sp>
          <p:nvSpPr>
            <p:cNvPr id="22" name="Rectangle 17"/>
            <p:cNvSpPr>
              <a:spLocks noChangeArrowheads="1"/>
            </p:cNvSpPr>
            <p:nvPr/>
          </p:nvSpPr>
          <p:spPr bwMode="auto">
            <a:xfrm>
              <a:off x="3948" y="1828"/>
              <a:ext cx="262" cy="186"/>
            </a:xfrm>
            <a:prstGeom prst="rect">
              <a:avLst/>
            </a:prstGeom>
            <a:solidFill>
              <a:srgbClr val="0534C9"/>
            </a:solidFill>
            <a:ln w="12700">
              <a:solidFill>
                <a:schemeClr val="tx1"/>
              </a:solidFill>
              <a:miter lim="800000"/>
              <a:headEnd/>
              <a:tailEnd/>
            </a:ln>
          </p:spPr>
          <p:txBody>
            <a:bodyPr wrap="none" anchor="ctr"/>
            <a:lstStyle/>
            <a:p>
              <a:endParaRPr lang="tr-TR"/>
            </a:p>
          </p:txBody>
        </p:sp>
        <p:sp>
          <p:nvSpPr>
            <p:cNvPr id="23" name="Rectangle 18"/>
            <p:cNvSpPr>
              <a:spLocks noChangeArrowheads="1"/>
            </p:cNvSpPr>
            <p:nvPr/>
          </p:nvSpPr>
          <p:spPr bwMode="auto">
            <a:xfrm>
              <a:off x="4240" y="1828"/>
              <a:ext cx="263" cy="186"/>
            </a:xfrm>
            <a:prstGeom prst="rect">
              <a:avLst/>
            </a:prstGeom>
            <a:solidFill>
              <a:srgbClr val="E38801"/>
            </a:solidFill>
            <a:ln w="12700">
              <a:solidFill>
                <a:schemeClr val="tx1"/>
              </a:solidFill>
              <a:miter lim="800000"/>
              <a:headEnd/>
              <a:tailEnd/>
            </a:ln>
          </p:spPr>
          <p:txBody>
            <a:bodyPr wrap="none" anchor="ctr"/>
            <a:lstStyle/>
            <a:p>
              <a:endParaRPr lang="tr-TR"/>
            </a:p>
          </p:txBody>
        </p:sp>
        <p:sp>
          <p:nvSpPr>
            <p:cNvPr id="24" name="Rectangle 19"/>
            <p:cNvSpPr>
              <a:spLocks noChangeArrowheads="1"/>
            </p:cNvSpPr>
            <p:nvPr/>
          </p:nvSpPr>
          <p:spPr bwMode="auto">
            <a:xfrm>
              <a:off x="4543" y="2694"/>
              <a:ext cx="261" cy="186"/>
            </a:xfrm>
            <a:prstGeom prst="rect">
              <a:avLst/>
            </a:prstGeom>
            <a:solidFill>
              <a:srgbClr val="FF99CC"/>
            </a:solidFill>
            <a:ln w="12700">
              <a:solidFill>
                <a:schemeClr val="tx1"/>
              </a:solidFill>
              <a:miter lim="800000"/>
              <a:headEnd/>
              <a:tailEnd/>
            </a:ln>
          </p:spPr>
          <p:txBody>
            <a:bodyPr wrap="none" anchor="ctr"/>
            <a:lstStyle/>
            <a:p>
              <a:pPr algn="ctr" eaLnBrk="0" hangingPunct="0">
                <a:lnSpc>
                  <a:spcPct val="100000"/>
                </a:lnSpc>
                <a:spcBef>
                  <a:spcPct val="0"/>
                </a:spcBef>
                <a:buFontTx/>
                <a:buNone/>
              </a:pPr>
              <a:endParaRPr lang="de-DE" sz="2000" b="1">
                <a:latin typeface="Arial Narrow" pitchFamily="34" charset="0"/>
              </a:endParaRPr>
            </a:p>
          </p:txBody>
        </p:sp>
        <p:sp>
          <p:nvSpPr>
            <p:cNvPr id="25" name="Rectangle 20"/>
            <p:cNvSpPr>
              <a:spLocks noChangeArrowheads="1"/>
            </p:cNvSpPr>
            <p:nvPr/>
          </p:nvSpPr>
          <p:spPr bwMode="auto">
            <a:xfrm>
              <a:off x="3648" y="1824"/>
              <a:ext cx="263" cy="186"/>
            </a:xfrm>
            <a:prstGeom prst="rect">
              <a:avLst/>
            </a:prstGeom>
            <a:solidFill>
              <a:schemeClr val="accent2"/>
            </a:solidFill>
            <a:ln w="12700">
              <a:solidFill>
                <a:schemeClr val="tx1"/>
              </a:solidFill>
              <a:miter lim="800000"/>
              <a:headEnd/>
              <a:tailEnd/>
            </a:ln>
          </p:spPr>
          <p:txBody>
            <a:bodyPr wrap="none" anchor="ctr"/>
            <a:lstStyle/>
            <a:p>
              <a:endParaRPr lang="tr-TR"/>
            </a:p>
          </p:txBody>
        </p:sp>
      </p:grpSp>
      <p:sp>
        <p:nvSpPr>
          <p:cNvPr id="26" name="25 Metin kutusu"/>
          <p:cNvSpPr txBox="1"/>
          <p:nvPr/>
        </p:nvSpPr>
        <p:spPr>
          <a:xfrm>
            <a:off x="0" y="4201924"/>
            <a:ext cx="9144000" cy="52322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r>
              <a:rPr lang="tr-TR" sz="2800" dirty="0" smtClean="0">
                <a:latin typeface="Calibri" pitchFamily="34" charset="0"/>
              </a:rPr>
              <a:t>Ek C doldurulmuş ve ek olarak sunulmuştur. </a:t>
            </a:r>
            <a:endParaRPr lang="tr-TR" sz="2800" dirty="0">
              <a:latin typeface="Calibri"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DB4167B7-CC6A-41FB-A2FC-1F68F3BA5327}" type="datetime1">
              <a:rPr lang="tr-TR" smtClean="0"/>
              <a:pPr>
                <a:defRPr/>
              </a:pPr>
              <a:t>04.12.2013</a:t>
            </a:fld>
            <a:endParaRPr lang="tr-TR"/>
          </a:p>
        </p:txBody>
      </p:sp>
      <p:sp>
        <p:nvSpPr>
          <p:cNvPr id="5" name="4 Slayt Numarası Yer Tutucusu"/>
          <p:cNvSpPr>
            <a:spLocks noGrp="1"/>
          </p:cNvSpPr>
          <p:nvPr>
            <p:ph type="sldNum" sz="quarter" idx="12"/>
          </p:nvPr>
        </p:nvSpPr>
        <p:spPr/>
        <p:txBody>
          <a:bodyPr/>
          <a:lstStyle/>
          <a:p>
            <a:pPr>
              <a:defRPr/>
            </a:pPr>
            <a:fld id="{71D7D9FE-A62E-42C2-86FE-C4B7443762E9}" type="slidenum">
              <a:rPr lang="tr-TR" smtClean="0"/>
              <a:pPr>
                <a:defRPr/>
              </a:pPr>
              <a:t>99</a:t>
            </a:fld>
            <a:endParaRPr lang="tr-TR"/>
          </a:p>
        </p:txBody>
      </p:sp>
      <p:sp>
        <p:nvSpPr>
          <p:cNvPr id="62467" name="2 İçerik Yer Tutucusu"/>
          <p:cNvSpPr>
            <a:spLocks noGrp="1"/>
          </p:cNvSpPr>
          <p:nvPr>
            <p:ph idx="4294967295"/>
          </p:nvPr>
        </p:nvSpPr>
        <p:spPr>
          <a:xfrm>
            <a:off x="2700338" y="620713"/>
            <a:ext cx="6443662" cy="5545137"/>
          </a:xfrm>
        </p:spPr>
        <p:txBody>
          <a:bodyPr/>
          <a:lstStyle/>
          <a:p>
            <a:pPr algn="just"/>
            <a:r>
              <a:rPr lang="tr-TR" sz="2400" dirty="0" smtClean="0">
                <a:solidFill>
                  <a:schemeClr val="tx1"/>
                </a:solidFill>
                <a:latin typeface="Calibri" pitchFamily="34" charset="0"/>
                <a:cs typeface="Arial" charset="0"/>
              </a:rPr>
              <a:t>Amaç Ajansın desteğini </a:t>
            </a:r>
            <a:r>
              <a:rPr lang="tr-TR" sz="2400" dirty="0" smtClean="0">
                <a:solidFill>
                  <a:srgbClr val="FF0000"/>
                </a:solidFill>
                <a:latin typeface="Calibri" pitchFamily="34" charset="0"/>
                <a:cs typeface="Arial" charset="0"/>
              </a:rPr>
              <a:t>görünür kılmak</a:t>
            </a:r>
            <a:r>
              <a:rPr lang="tr-TR" sz="2400" dirty="0" smtClean="0">
                <a:solidFill>
                  <a:schemeClr val="tx1"/>
                </a:solidFill>
                <a:latin typeface="Calibri" pitchFamily="34" charset="0"/>
                <a:cs typeface="Arial" charset="0"/>
              </a:rPr>
              <a:t> ve </a:t>
            </a:r>
            <a:r>
              <a:rPr lang="tr-TR" sz="2400" dirty="0" smtClean="0">
                <a:solidFill>
                  <a:srgbClr val="FF0000"/>
                </a:solidFill>
                <a:latin typeface="Calibri" pitchFamily="34" charset="0"/>
                <a:cs typeface="Arial" charset="0"/>
              </a:rPr>
              <a:t>tanıtmaktır</a:t>
            </a:r>
            <a:r>
              <a:rPr lang="tr-TR" sz="2400" dirty="0" smtClean="0">
                <a:solidFill>
                  <a:schemeClr val="tx1"/>
                </a:solidFill>
                <a:latin typeface="Calibri" pitchFamily="34" charset="0"/>
                <a:cs typeface="Arial" charset="0"/>
              </a:rPr>
              <a:t>(En fazla 1 sayfa).</a:t>
            </a:r>
          </a:p>
          <a:p>
            <a:pPr algn="just"/>
            <a:r>
              <a:rPr lang="tr-TR" sz="2400" dirty="0" smtClean="0">
                <a:solidFill>
                  <a:srgbClr val="FF0000"/>
                </a:solidFill>
                <a:latin typeface="Calibri" pitchFamily="34" charset="0"/>
                <a:cs typeface="Arial" charset="0"/>
              </a:rPr>
              <a:t>Tanıtım ve görünürlük rehberine </a:t>
            </a:r>
            <a:r>
              <a:rPr lang="tr-TR" sz="2400" dirty="0" smtClean="0">
                <a:solidFill>
                  <a:schemeClr val="tx1"/>
                </a:solidFill>
                <a:latin typeface="Calibri" pitchFamily="34" charset="0"/>
                <a:cs typeface="Arial" charset="0"/>
              </a:rPr>
              <a:t>uygun olarak gerekli olan önlemleri almanız gerekmektedir.</a:t>
            </a:r>
          </a:p>
          <a:p>
            <a:pPr algn="just"/>
            <a:r>
              <a:rPr lang="tr-TR" sz="2400" dirty="0" smtClean="0">
                <a:solidFill>
                  <a:schemeClr val="tx1"/>
                </a:solidFill>
                <a:latin typeface="Calibri" pitchFamily="34" charset="0"/>
                <a:cs typeface="Arial" charset="0"/>
              </a:rPr>
              <a:t>Projenin ve sonuçlarının nasıl duyurulacağı gibi konularda belli bir planlama yapmanız gerekmektedir.</a:t>
            </a:r>
          </a:p>
          <a:p>
            <a:pPr algn="just"/>
            <a:r>
              <a:rPr lang="tr-TR" sz="2400" dirty="0" smtClean="0">
                <a:solidFill>
                  <a:schemeClr val="tx1"/>
                </a:solidFill>
                <a:latin typeface="Calibri" pitchFamily="34" charset="0"/>
                <a:cs typeface="Arial" charset="0"/>
              </a:rPr>
              <a:t>Görünürlülük faaliyetleri detaylı olarak(görünürlülük aracı, adet, içerik vs.)açıklanmalıdır.</a:t>
            </a:r>
          </a:p>
          <a:p>
            <a:pPr algn="just"/>
            <a:r>
              <a:rPr lang="tr-TR" sz="2400" dirty="0" smtClean="0">
                <a:solidFill>
                  <a:schemeClr val="tx1"/>
                </a:solidFill>
                <a:latin typeface="Calibri" pitchFamily="34" charset="0"/>
                <a:cs typeface="Arial" charset="0"/>
              </a:rPr>
              <a:t>Ajans görünürlülüğünü sağlayacak araçlar uygun ve uygulanabilir olmalıdır.</a:t>
            </a:r>
          </a:p>
          <a:p>
            <a:pPr algn="just"/>
            <a:r>
              <a:rPr lang="tr-TR" sz="2400" dirty="0" smtClean="0">
                <a:solidFill>
                  <a:schemeClr val="tx1"/>
                </a:solidFill>
                <a:latin typeface="Calibri" pitchFamily="34" charset="0"/>
                <a:cs typeface="Arial" charset="0"/>
              </a:rPr>
              <a:t>Görünürlük için bütçelendirme yapılması gereklidir.</a:t>
            </a:r>
          </a:p>
          <a:p>
            <a:pPr>
              <a:buFont typeface="Arial" charset="0"/>
              <a:buNone/>
            </a:pPr>
            <a:endParaRPr lang="tr-TR" sz="2800" dirty="0" smtClean="0">
              <a:solidFill>
                <a:schemeClr val="tx1"/>
              </a:solidFill>
              <a:latin typeface="Calibri" pitchFamily="34" charset="0"/>
              <a:cs typeface="Arial" charset="0"/>
            </a:endParaRPr>
          </a:p>
          <a:p>
            <a:endParaRPr lang="tr-TR" sz="2800" dirty="0" smtClean="0">
              <a:solidFill>
                <a:schemeClr val="tx1"/>
              </a:solidFill>
              <a:latin typeface="Calibri" pitchFamily="34" charset="0"/>
              <a:cs typeface="Arial" charset="0"/>
            </a:endParaRPr>
          </a:p>
        </p:txBody>
      </p:sp>
      <p:pic>
        <p:nvPicPr>
          <p:cNvPr id="7" name="6 Resim" descr="Snap5.jpg"/>
          <p:cNvPicPr>
            <a:picLocks noChangeAspect="1"/>
          </p:cNvPicPr>
          <p:nvPr/>
        </p:nvPicPr>
        <p:blipFill>
          <a:blip r:embed="rId3" cstate="print"/>
          <a:stretch>
            <a:fillRect/>
          </a:stretch>
        </p:blipFill>
        <p:spPr>
          <a:xfrm>
            <a:off x="0" y="1556792"/>
            <a:ext cx="2749449" cy="3960440"/>
          </a:xfrm>
          <a:prstGeom prst="rect">
            <a:avLst/>
          </a:prstGeom>
        </p:spPr>
      </p:pic>
      <p:sp>
        <p:nvSpPr>
          <p:cNvPr id="8" name="2 Başlık"/>
          <p:cNvSpPr txBox="1">
            <a:spLocks/>
          </p:cNvSpPr>
          <p:nvPr/>
        </p:nvSpPr>
        <p:spPr bwMode="auto">
          <a:xfrm>
            <a:off x="2735288" y="97468"/>
            <a:ext cx="64087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prstClr val="black"/>
                </a:solidFill>
                <a:latin typeface="Calibri" pitchFamily="34" charset="0"/>
                <a:cs typeface="Arial" charset="0"/>
              </a:rPr>
              <a:t>2.6 Görünürlük Faaliyetleri</a:t>
            </a:r>
            <a:endParaRPr lang="tr-TR" sz="2400" b="1" dirty="0" smtClean="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5411</TotalTime>
  <Words>10743</Words>
  <Application>Microsoft Office PowerPoint</Application>
  <PresentationFormat>Ekran Gösterisi (4:3)</PresentationFormat>
  <Paragraphs>2276</Paragraphs>
  <Slides>149</Slides>
  <Notes>147</Notes>
  <HiddenSlides>0</HiddenSlides>
  <MMClips>0</MMClips>
  <ScaleCrop>false</ScaleCrop>
  <HeadingPairs>
    <vt:vector size="4" baseType="variant">
      <vt:variant>
        <vt:lpstr>Tema</vt:lpstr>
      </vt:variant>
      <vt:variant>
        <vt:i4>3</vt:i4>
      </vt:variant>
      <vt:variant>
        <vt:lpstr>Slayt Başlıkları</vt:lpstr>
      </vt:variant>
      <vt:variant>
        <vt:i4>149</vt:i4>
      </vt:variant>
    </vt:vector>
  </HeadingPairs>
  <TitlesOfParts>
    <vt:vector size="152" baseType="lpstr">
      <vt:lpstr>Gündönümü</vt:lpstr>
      <vt:lpstr>Ofis Teması</vt:lpstr>
      <vt:lpstr>Özel Tasarım</vt:lpstr>
      <vt:lpstr>Slayt 1</vt:lpstr>
      <vt:lpstr>Ajans Destekleme Mekanizması</vt:lpstr>
      <vt:lpstr>Mali Destekler</vt:lpstr>
      <vt:lpstr>Slayt 4</vt:lpstr>
      <vt:lpstr>Slayt 5</vt:lpstr>
      <vt:lpstr>Slayt 6</vt:lpstr>
      <vt:lpstr>Proje Döngüsü Yönetimi</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Değerlendirme Tablosu</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Değerlendirme Tablosu</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Mantıksal Çerçevenin Hazırlanması için Yaklaşım</vt:lpstr>
      <vt:lpstr>Slayt 117</vt:lpstr>
      <vt:lpstr>Slayt 118</vt:lpstr>
      <vt:lpstr>Slayt 119</vt:lpstr>
      <vt:lpstr>Slayt 120</vt:lpstr>
      <vt:lpstr>Slayt 121</vt:lpstr>
      <vt:lpstr>Slayt 122</vt:lpstr>
      <vt:lpstr>Göstergelerin Gerekli Öğeleri</vt:lpstr>
      <vt:lpstr>Doğrulama Kaynakları</vt:lpstr>
      <vt:lpstr>Slayt 125</vt:lpstr>
      <vt:lpstr>Slayt 126</vt:lpstr>
      <vt:lpstr>Araçlar ve maliyetler nedir ?</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Slayt 141</vt:lpstr>
      <vt:lpstr>Slayt 142</vt:lpstr>
      <vt:lpstr>Slayt 143</vt:lpstr>
      <vt:lpstr>Slayt 144</vt:lpstr>
      <vt:lpstr>Slayt 145</vt:lpstr>
      <vt:lpstr>Slayt 146</vt:lpstr>
      <vt:lpstr>Slayt 147</vt:lpstr>
      <vt:lpstr>Slayt 148</vt:lpstr>
      <vt:lpstr>Slayt 149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bb</dc:creator>
  <cp:lastModifiedBy>cakan.tanidik</cp:lastModifiedBy>
  <cp:revision>536</cp:revision>
  <dcterms:created xsi:type="dcterms:W3CDTF">2009-03-02T19:28:43Z</dcterms:created>
  <dcterms:modified xsi:type="dcterms:W3CDTF">2013-12-04T16:21:06Z</dcterms:modified>
</cp:coreProperties>
</file>